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diagrams/colors1.xml" ContentType="application/vnd.openxmlformats-officedocument.drawingml.diagramColors+xml"/>
  <Override PartName="/ppt/notesSlides/notesSlide16.xml" ContentType="application/vnd.openxmlformats-officedocument.presentationml.notesSlide+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notesSlides/notesSlide12.xml" ContentType="application/vnd.openxmlformats-officedocument.presentationml.notesSlide+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rels" ContentType="application/vnd.openxmlformats-package.relationship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diagrams/layout1.xml" ContentType="application/vnd.openxmlformats-officedocument.drawingml.diagramLayout+xml"/>
  <Override PartName="/ppt/slides/slide23.xml" ContentType="application/vnd.openxmlformats-officedocument.presentationml.slide+xml"/>
  <Override PartName="/ppt/diagrams/quickStyle1.xml" ContentType="application/vnd.openxmlformats-officedocument.drawingml.diagramStyl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drawing1.xml" ContentType="application/vnd.ms-office.drawingml.diagramDrawing+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26"/>
  </p:notesMasterIdLst>
  <p:sldIdLst>
    <p:sldId id="285" r:id="rId2"/>
    <p:sldId id="265" r:id="rId3"/>
    <p:sldId id="280" r:id="rId4"/>
    <p:sldId id="281" r:id="rId5"/>
    <p:sldId id="276" r:id="rId6"/>
    <p:sldId id="279" r:id="rId7"/>
    <p:sldId id="284" r:id="rId8"/>
    <p:sldId id="292" r:id="rId9"/>
    <p:sldId id="286" r:id="rId10"/>
    <p:sldId id="270" r:id="rId11"/>
    <p:sldId id="258" r:id="rId12"/>
    <p:sldId id="282" r:id="rId13"/>
    <p:sldId id="290" r:id="rId14"/>
    <p:sldId id="272" r:id="rId15"/>
    <p:sldId id="266" r:id="rId16"/>
    <p:sldId id="263" r:id="rId17"/>
    <p:sldId id="291" r:id="rId18"/>
    <p:sldId id="262" r:id="rId19"/>
    <p:sldId id="259" r:id="rId20"/>
    <p:sldId id="267" r:id="rId21"/>
    <p:sldId id="289" r:id="rId22"/>
    <p:sldId id="288" r:id="rId23"/>
    <p:sldId id="268" r:id="rId24"/>
    <p:sldId id="273"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clrMru>
    <a:srgbClr val="CCCCFF"/>
    <a:srgbClr val="CCFF99"/>
    <a:srgbClr val="0066FF"/>
    <a:srgbClr val="6666FF"/>
    <a:srgbClr val="FF6600"/>
    <a:srgbClr val="000000"/>
    <a:srgbClr val="9999FF"/>
    <a:srgbClr val="FF6699"/>
    <a:srgbClr val="FFCC99"/>
    <a:srgbClr val="99CCFF"/>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7015" autoAdjust="0"/>
    <p:restoredTop sz="88764" autoAdjust="0"/>
  </p:normalViewPr>
  <p:slideViewPr>
    <p:cSldViewPr snapToGrid="0">
      <p:cViewPr varScale="1">
        <p:scale>
          <a:sx n="86" d="100"/>
          <a:sy n="86" d="100"/>
        </p:scale>
        <p:origin x="-104" y="-24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CAB7B6-486A-AA42-8077-B010742F98B5}" type="doc">
      <dgm:prSet loTypeId="urn:microsoft.com/office/officeart/2005/8/layout/cycle7" loCatId="cycle" qsTypeId="urn:microsoft.com/office/officeart/2005/8/quickstyle/simple4" qsCatId="simple" csTypeId="urn:microsoft.com/office/officeart/2005/8/colors/accent1_2" csCatId="accent1" phldr="1"/>
      <dgm:spPr/>
      <dgm:t>
        <a:bodyPr/>
        <a:lstStyle/>
        <a:p>
          <a:endParaRPr lang="en-US"/>
        </a:p>
      </dgm:t>
    </dgm:pt>
    <dgm:pt modelId="{2C61C474-8AA8-B54A-BB7F-788B418F188F}">
      <dgm:prSet phldrT="[Text]" custT="1"/>
      <dgm:spPr/>
      <dgm:t>
        <a:bodyPr/>
        <a:lstStyle/>
        <a:p>
          <a:r>
            <a:rPr lang="en-US" sz="5400" b="1" dirty="0" err="1" smtClean="0">
              <a:solidFill>
                <a:srgbClr val="000000"/>
              </a:solidFill>
            </a:rPr>
            <a:t>MDGs</a:t>
          </a:r>
          <a:endParaRPr lang="en-US" sz="5400" b="1" dirty="0" smtClean="0">
            <a:solidFill>
              <a:srgbClr val="000000"/>
            </a:solidFill>
          </a:endParaRPr>
        </a:p>
        <a:p>
          <a:r>
            <a:rPr lang="en-US" sz="3600" b="1" i="1" dirty="0" smtClean="0">
              <a:solidFill>
                <a:srgbClr val="000000"/>
              </a:solidFill>
            </a:rPr>
            <a:t>The populist route</a:t>
          </a:r>
          <a:endParaRPr lang="en-US" sz="3600" b="1" i="1" dirty="0">
            <a:solidFill>
              <a:srgbClr val="000000"/>
            </a:solidFill>
          </a:endParaRPr>
        </a:p>
      </dgm:t>
    </dgm:pt>
    <dgm:pt modelId="{A357F4B9-755A-4749-88FA-86F12FE6BB9E}" type="parTrans" cxnId="{199333FE-260A-4740-99C5-3DF5820E6F2A}">
      <dgm:prSet/>
      <dgm:spPr/>
      <dgm:t>
        <a:bodyPr/>
        <a:lstStyle/>
        <a:p>
          <a:endParaRPr lang="en-US"/>
        </a:p>
      </dgm:t>
    </dgm:pt>
    <dgm:pt modelId="{BE83BDD8-8A91-C142-8573-A2B5E079EFB1}" type="sibTrans" cxnId="{199333FE-260A-4740-99C5-3DF5820E6F2A}">
      <dgm:prSet/>
      <dgm:spPr/>
      <dgm:t>
        <a:bodyPr/>
        <a:lstStyle/>
        <a:p>
          <a:endParaRPr lang="en-US" dirty="0"/>
        </a:p>
      </dgm:t>
    </dgm:pt>
    <dgm:pt modelId="{7A7ADB98-094F-D349-ABCA-0F0F196F93F2}">
      <dgm:prSet phldrT="[Text]" custT="1"/>
      <dgm:spPr/>
      <dgm:t>
        <a:bodyPr/>
        <a:lstStyle/>
        <a:p>
          <a:r>
            <a:rPr lang="en-US" sz="3600" b="1" dirty="0" smtClean="0">
              <a:solidFill>
                <a:srgbClr val="000000"/>
              </a:solidFill>
            </a:rPr>
            <a:t>Poverty eradication decades (</a:t>
          </a:r>
          <a:r>
            <a:rPr lang="en-US" sz="3600" b="1" dirty="0" err="1" smtClean="0">
              <a:solidFill>
                <a:srgbClr val="000000"/>
              </a:solidFill>
            </a:rPr>
            <a:t>PEDs</a:t>
          </a:r>
          <a:r>
            <a:rPr lang="en-US" sz="3600" b="1" dirty="0" smtClean="0">
              <a:solidFill>
                <a:srgbClr val="000000"/>
              </a:solidFill>
            </a:rPr>
            <a:t>)</a:t>
          </a:r>
        </a:p>
        <a:p>
          <a:r>
            <a:rPr lang="en-US" sz="3600" b="1" i="1" dirty="0" smtClean="0">
              <a:solidFill>
                <a:srgbClr val="000000"/>
              </a:solidFill>
            </a:rPr>
            <a:t>The radical route</a:t>
          </a:r>
        </a:p>
      </dgm:t>
    </dgm:pt>
    <dgm:pt modelId="{5D79DBA5-3B0A-BC47-8D1A-98AAA09ADC12}" type="parTrans" cxnId="{EF1D9BF3-705E-5F4A-9864-3B57314CC526}">
      <dgm:prSet/>
      <dgm:spPr/>
      <dgm:t>
        <a:bodyPr/>
        <a:lstStyle/>
        <a:p>
          <a:endParaRPr lang="en-US"/>
        </a:p>
      </dgm:t>
    </dgm:pt>
    <dgm:pt modelId="{E5164517-6003-824C-AD9A-F9AB81BBD3D4}" type="sibTrans" cxnId="{EF1D9BF3-705E-5F4A-9864-3B57314CC526}">
      <dgm:prSet custT="1"/>
      <dgm:spPr/>
      <dgm:t>
        <a:bodyPr/>
        <a:lstStyle/>
        <a:p>
          <a:endParaRPr lang="en-US" sz="1600" b="1" dirty="0"/>
        </a:p>
      </dgm:t>
    </dgm:pt>
    <dgm:pt modelId="{54DA8765-5C9E-EC4B-BAEE-DB06A2477DA6}">
      <dgm:prSet phldrT="[Text]" custT="1"/>
      <dgm:spPr/>
      <dgm:t>
        <a:bodyPr/>
        <a:lstStyle/>
        <a:p>
          <a:pPr>
            <a:spcAft>
              <a:spcPts val="312"/>
            </a:spcAft>
          </a:pPr>
          <a:r>
            <a:rPr lang="en-US" sz="3600" b="1" dirty="0" smtClean="0">
              <a:solidFill>
                <a:srgbClr val="000000"/>
              </a:solidFill>
            </a:rPr>
            <a:t>World social summit -</a:t>
          </a:r>
        </a:p>
        <a:p>
          <a:pPr>
            <a:spcAft>
              <a:spcPts val="312"/>
            </a:spcAft>
          </a:pPr>
          <a:r>
            <a:rPr lang="en-US" sz="3600" b="1" dirty="0" smtClean="0">
              <a:solidFill>
                <a:srgbClr val="000000"/>
              </a:solidFill>
            </a:rPr>
            <a:t>a turning point</a:t>
          </a:r>
          <a:endParaRPr lang="en-US" sz="3600" b="1" dirty="0">
            <a:solidFill>
              <a:srgbClr val="000000"/>
            </a:solidFill>
          </a:endParaRPr>
        </a:p>
      </dgm:t>
    </dgm:pt>
    <dgm:pt modelId="{40569765-F17B-9747-895E-54E3489D0F0E}" type="sibTrans" cxnId="{8BCC8AEE-1A5E-8D43-8068-8D3C32F01C8C}">
      <dgm:prSet/>
      <dgm:spPr/>
      <dgm:t>
        <a:bodyPr/>
        <a:lstStyle/>
        <a:p>
          <a:endParaRPr lang="en-US" dirty="0"/>
        </a:p>
      </dgm:t>
    </dgm:pt>
    <dgm:pt modelId="{4EB8D78E-2497-5342-BD8B-7379FCEFE775}" type="parTrans" cxnId="{8BCC8AEE-1A5E-8D43-8068-8D3C32F01C8C}">
      <dgm:prSet/>
      <dgm:spPr/>
      <dgm:t>
        <a:bodyPr/>
        <a:lstStyle/>
        <a:p>
          <a:endParaRPr lang="en-US"/>
        </a:p>
      </dgm:t>
    </dgm:pt>
    <dgm:pt modelId="{271F1823-116E-F449-92DC-D4ADFB9C5A71}" type="pres">
      <dgm:prSet presAssocID="{8BCAB7B6-486A-AA42-8077-B010742F98B5}" presName="Name0" presStyleCnt="0">
        <dgm:presLayoutVars>
          <dgm:dir/>
          <dgm:resizeHandles val="exact"/>
        </dgm:presLayoutVars>
      </dgm:prSet>
      <dgm:spPr/>
      <dgm:t>
        <a:bodyPr/>
        <a:lstStyle/>
        <a:p>
          <a:endParaRPr lang="en-US"/>
        </a:p>
      </dgm:t>
    </dgm:pt>
    <dgm:pt modelId="{66C27085-59EE-1142-9173-92F1313F5D9D}" type="pres">
      <dgm:prSet presAssocID="{54DA8765-5C9E-EC4B-BAEE-DB06A2477DA6}" presName="node" presStyleLbl="node1" presStyleIdx="0" presStyleCnt="3" custScaleX="198897" custScaleY="183475">
        <dgm:presLayoutVars>
          <dgm:bulletEnabled val="1"/>
        </dgm:presLayoutVars>
      </dgm:prSet>
      <dgm:spPr/>
      <dgm:t>
        <a:bodyPr/>
        <a:lstStyle/>
        <a:p>
          <a:endParaRPr lang="en-US"/>
        </a:p>
      </dgm:t>
    </dgm:pt>
    <dgm:pt modelId="{6967522B-E8EA-4041-BE52-0672BD9B60F4}" type="pres">
      <dgm:prSet presAssocID="{40569765-F17B-9747-895E-54E3489D0F0E}" presName="sibTrans" presStyleLbl="sibTrans2D1" presStyleIdx="0" presStyleCnt="3" custFlipVert="0" custFlipHor="0" custScaleX="209316" custScaleY="13198"/>
      <dgm:spPr/>
      <dgm:t>
        <a:bodyPr/>
        <a:lstStyle/>
        <a:p>
          <a:endParaRPr lang="en-US"/>
        </a:p>
      </dgm:t>
    </dgm:pt>
    <dgm:pt modelId="{672BDB3B-0B58-984A-9290-C245700CCD21}" type="pres">
      <dgm:prSet presAssocID="{40569765-F17B-9747-895E-54E3489D0F0E}" presName="connectorText" presStyleLbl="sibTrans2D1" presStyleIdx="0" presStyleCnt="3"/>
      <dgm:spPr/>
      <dgm:t>
        <a:bodyPr/>
        <a:lstStyle/>
        <a:p>
          <a:endParaRPr lang="en-US"/>
        </a:p>
      </dgm:t>
    </dgm:pt>
    <dgm:pt modelId="{EDE6DF8E-8909-AD4E-A9AF-977D0FAA4E00}" type="pres">
      <dgm:prSet presAssocID="{2C61C474-8AA8-B54A-BB7F-788B418F188F}" presName="node" presStyleLbl="node1" presStyleIdx="1" presStyleCnt="3" custScaleX="137135" custScaleY="277563" custRadScaleRad="103783" custRadScaleInc="3006">
        <dgm:presLayoutVars>
          <dgm:bulletEnabled val="1"/>
        </dgm:presLayoutVars>
      </dgm:prSet>
      <dgm:spPr/>
      <dgm:t>
        <a:bodyPr/>
        <a:lstStyle/>
        <a:p>
          <a:endParaRPr lang="en-US"/>
        </a:p>
      </dgm:t>
    </dgm:pt>
    <dgm:pt modelId="{C54D9716-CAD2-4742-820C-A7165116D50F}" type="pres">
      <dgm:prSet presAssocID="{BE83BDD8-8A91-C142-8573-A2B5E079EFB1}" presName="sibTrans" presStyleLbl="sibTrans2D1" presStyleIdx="1" presStyleCnt="3" custFlipVert="1" custScaleX="4170" custScaleY="202376"/>
      <dgm:spPr/>
      <dgm:t>
        <a:bodyPr/>
        <a:lstStyle/>
        <a:p>
          <a:endParaRPr lang="en-US"/>
        </a:p>
      </dgm:t>
    </dgm:pt>
    <dgm:pt modelId="{3C910734-DAFE-DB46-BED5-BBF617E23D87}" type="pres">
      <dgm:prSet presAssocID="{BE83BDD8-8A91-C142-8573-A2B5E079EFB1}" presName="connectorText" presStyleLbl="sibTrans2D1" presStyleIdx="1" presStyleCnt="3"/>
      <dgm:spPr/>
      <dgm:t>
        <a:bodyPr/>
        <a:lstStyle/>
        <a:p>
          <a:endParaRPr lang="en-US"/>
        </a:p>
      </dgm:t>
    </dgm:pt>
    <dgm:pt modelId="{6C6CA992-28CD-3347-86A8-D23A77D792F8}" type="pres">
      <dgm:prSet presAssocID="{7A7ADB98-094F-D349-ABCA-0F0F196F93F2}" presName="node" presStyleLbl="node1" presStyleIdx="2" presStyleCnt="3" custScaleX="188152" custScaleY="306089">
        <dgm:presLayoutVars>
          <dgm:bulletEnabled val="1"/>
        </dgm:presLayoutVars>
      </dgm:prSet>
      <dgm:spPr/>
      <dgm:t>
        <a:bodyPr/>
        <a:lstStyle/>
        <a:p>
          <a:endParaRPr lang="en-US"/>
        </a:p>
      </dgm:t>
    </dgm:pt>
    <dgm:pt modelId="{0F1F8AE4-88D9-4B43-AC08-4155E246EBEF}" type="pres">
      <dgm:prSet presAssocID="{E5164517-6003-824C-AD9A-F9AB81BBD3D4}" presName="sibTrans" presStyleLbl="sibTrans2D1" presStyleIdx="2" presStyleCnt="3" custFlipVert="1" custFlipHor="1" custScaleX="107785" custScaleY="77683" custLinFactNeighborX="30645" custLinFactNeighborY="17053"/>
      <dgm:spPr/>
      <dgm:t>
        <a:bodyPr/>
        <a:lstStyle/>
        <a:p>
          <a:endParaRPr lang="en-US"/>
        </a:p>
      </dgm:t>
    </dgm:pt>
    <dgm:pt modelId="{6B555F6C-D276-1F40-B71D-E62C7C4D86D5}" type="pres">
      <dgm:prSet presAssocID="{E5164517-6003-824C-AD9A-F9AB81BBD3D4}" presName="connectorText" presStyleLbl="sibTrans2D1" presStyleIdx="2" presStyleCnt="3"/>
      <dgm:spPr/>
      <dgm:t>
        <a:bodyPr/>
        <a:lstStyle/>
        <a:p>
          <a:endParaRPr lang="en-US"/>
        </a:p>
      </dgm:t>
    </dgm:pt>
  </dgm:ptLst>
  <dgm:cxnLst>
    <dgm:cxn modelId="{4820D450-173E-4E3A-8739-3A388ADAAFD1}" type="presOf" srcId="{BE83BDD8-8A91-C142-8573-A2B5E079EFB1}" destId="{3C910734-DAFE-DB46-BED5-BBF617E23D87}" srcOrd="1" destOrd="0" presId="urn:microsoft.com/office/officeart/2005/8/layout/cycle7"/>
    <dgm:cxn modelId="{87B893C7-384D-491A-B5D5-15B4D62F1962}" type="presOf" srcId="{40569765-F17B-9747-895E-54E3489D0F0E}" destId="{672BDB3B-0B58-984A-9290-C245700CCD21}" srcOrd="1" destOrd="0" presId="urn:microsoft.com/office/officeart/2005/8/layout/cycle7"/>
    <dgm:cxn modelId="{8BCC8AEE-1A5E-8D43-8068-8D3C32F01C8C}" srcId="{8BCAB7B6-486A-AA42-8077-B010742F98B5}" destId="{54DA8765-5C9E-EC4B-BAEE-DB06A2477DA6}" srcOrd="0" destOrd="0" parTransId="{4EB8D78E-2497-5342-BD8B-7379FCEFE775}" sibTransId="{40569765-F17B-9747-895E-54E3489D0F0E}"/>
    <dgm:cxn modelId="{3E88E6AC-6F71-49D4-8178-E9802F8FFDBB}" type="presOf" srcId="{8BCAB7B6-486A-AA42-8077-B010742F98B5}" destId="{271F1823-116E-F449-92DC-D4ADFB9C5A71}" srcOrd="0" destOrd="0" presId="urn:microsoft.com/office/officeart/2005/8/layout/cycle7"/>
    <dgm:cxn modelId="{199333FE-260A-4740-99C5-3DF5820E6F2A}" srcId="{8BCAB7B6-486A-AA42-8077-B010742F98B5}" destId="{2C61C474-8AA8-B54A-BB7F-788B418F188F}" srcOrd="1" destOrd="0" parTransId="{A357F4B9-755A-4749-88FA-86F12FE6BB9E}" sibTransId="{BE83BDD8-8A91-C142-8573-A2B5E079EFB1}"/>
    <dgm:cxn modelId="{2A9FEF9E-D554-4C2D-A8EC-2E2503B92D5C}" type="presOf" srcId="{E5164517-6003-824C-AD9A-F9AB81BBD3D4}" destId="{0F1F8AE4-88D9-4B43-AC08-4155E246EBEF}" srcOrd="0" destOrd="0" presId="urn:microsoft.com/office/officeart/2005/8/layout/cycle7"/>
    <dgm:cxn modelId="{34BB931C-6189-4118-9C11-7A4DEC16C35C}" type="presOf" srcId="{2C61C474-8AA8-B54A-BB7F-788B418F188F}" destId="{EDE6DF8E-8909-AD4E-A9AF-977D0FAA4E00}" srcOrd="0" destOrd="0" presId="urn:microsoft.com/office/officeart/2005/8/layout/cycle7"/>
    <dgm:cxn modelId="{01E4EDC0-706F-452D-8FBF-796D23035333}" type="presOf" srcId="{40569765-F17B-9747-895E-54E3489D0F0E}" destId="{6967522B-E8EA-4041-BE52-0672BD9B60F4}" srcOrd="0" destOrd="0" presId="urn:microsoft.com/office/officeart/2005/8/layout/cycle7"/>
    <dgm:cxn modelId="{41F9FA36-FB21-4664-8C87-702BBD916240}" type="presOf" srcId="{E5164517-6003-824C-AD9A-F9AB81BBD3D4}" destId="{6B555F6C-D276-1F40-B71D-E62C7C4D86D5}" srcOrd="1" destOrd="0" presId="urn:microsoft.com/office/officeart/2005/8/layout/cycle7"/>
    <dgm:cxn modelId="{EF1D9BF3-705E-5F4A-9864-3B57314CC526}" srcId="{8BCAB7B6-486A-AA42-8077-B010742F98B5}" destId="{7A7ADB98-094F-D349-ABCA-0F0F196F93F2}" srcOrd="2" destOrd="0" parTransId="{5D79DBA5-3B0A-BC47-8D1A-98AAA09ADC12}" sibTransId="{E5164517-6003-824C-AD9A-F9AB81BBD3D4}"/>
    <dgm:cxn modelId="{A98CEFD7-806A-48BF-96AF-01B3F9E07693}" type="presOf" srcId="{7A7ADB98-094F-D349-ABCA-0F0F196F93F2}" destId="{6C6CA992-28CD-3347-86A8-D23A77D792F8}" srcOrd="0" destOrd="0" presId="urn:microsoft.com/office/officeart/2005/8/layout/cycle7"/>
    <dgm:cxn modelId="{6C670F6C-2AAE-43AC-8217-7E8F7E244ACD}" type="presOf" srcId="{BE83BDD8-8A91-C142-8573-A2B5E079EFB1}" destId="{C54D9716-CAD2-4742-820C-A7165116D50F}" srcOrd="0" destOrd="0" presId="urn:microsoft.com/office/officeart/2005/8/layout/cycle7"/>
    <dgm:cxn modelId="{D4BB4DF7-F634-484D-B51C-651E6B9863DE}" type="presOf" srcId="{54DA8765-5C9E-EC4B-BAEE-DB06A2477DA6}" destId="{66C27085-59EE-1142-9173-92F1313F5D9D}" srcOrd="0" destOrd="0" presId="urn:microsoft.com/office/officeart/2005/8/layout/cycle7"/>
    <dgm:cxn modelId="{D458FBAA-89C8-46DE-AA48-265DAD5B52A9}" type="presParOf" srcId="{271F1823-116E-F449-92DC-D4ADFB9C5A71}" destId="{66C27085-59EE-1142-9173-92F1313F5D9D}" srcOrd="0" destOrd="0" presId="urn:microsoft.com/office/officeart/2005/8/layout/cycle7"/>
    <dgm:cxn modelId="{E0183306-D005-437C-B91B-6D3643AB9005}" type="presParOf" srcId="{271F1823-116E-F449-92DC-D4ADFB9C5A71}" destId="{6967522B-E8EA-4041-BE52-0672BD9B60F4}" srcOrd="1" destOrd="0" presId="urn:microsoft.com/office/officeart/2005/8/layout/cycle7"/>
    <dgm:cxn modelId="{398ECAED-4060-4B30-BBE3-F5734F3F3E95}" type="presParOf" srcId="{6967522B-E8EA-4041-BE52-0672BD9B60F4}" destId="{672BDB3B-0B58-984A-9290-C245700CCD21}" srcOrd="0" destOrd="0" presId="urn:microsoft.com/office/officeart/2005/8/layout/cycle7"/>
    <dgm:cxn modelId="{2D666F6C-60FE-402F-85C9-42C99A190A22}" type="presParOf" srcId="{271F1823-116E-F449-92DC-D4ADFB9C5A71}" destId="{EDE6DF8E-8909-AD4E-A9AF-977D0FAA4E00}" srcOrd="2" destOrd="0" presId="urn:microsoft.com/office/officeart/2005/8/layout/cycle7"/>
    <dgm:cxn modelId="{9228D6E0-01A9-4E72-B440-1FC454BB5101}" type="presParOf" srcId="{271F1823-116E-F449-92DC-D4ADFB9C5A71}" destId="{C54D9716-CAD2-4742-820C-A7165116D50F}" srcOrd="3" destOrd="0" presId="urn:microsoft.com/office/officeart/2005/8/layout/cycle7"/>
    <dgm:cxn modelId="{2C5B79A3-53CE-4367-BA8B-E713F2C0B444}" type="presParOf" srcId="{C54D9716-CAD2-4742-820C-A7165116D50F}" destId="{3C910734-DAFE-DB46-BED5-BBF617E23D87}" srcOrd="0" destOrd="0" presId="urn:microsoft.com/office/officeart/2005/8/layout/cycle7"/>
    <dgm:cxn modelId="{66605450-767A-4106-A1F3-8DBC6225A355}" type="presParOf" srcId="{271F1823-116E-F449-92DC-D4ADFB9C5A71}" destId="{6C6CA992-28CD-3347-86A8-D23A77D792F8}" srcOrd="4" destOrd="0" presId="urn:microsoft.com/office/officeart/2005/8/layout/cycle7"/>
    <dgm:cxn modelId="{9A5B7DF1-B2A2-4801-8FE9-A3E8922B968B}" type="presParOf" srcId="{271F1823-116E-F449-92DC-D4ADFB9C5A71}" destId="{0F1F8AE4-88D9-4B43-AC08-4155E246EBEF}" srcOrd="5" destOrd="0" presId="urn:microsoft.com/office/officeart/2005/8/layout/cycle7"/>
    <dgm:cxn modelId="{E757D86C-1B21-4B40-855E-B0892DC373C9}" type="presParOf" srcId="{0F1F8AE4-88D9-4B43-AC08-4155E246EBEF}" destId="{6B555F6C-D276-1F40-B71D-E62C7C4D86D5}" srcOrd="0" destOrd="0" presId="urn:microsoft.com/office/officeart/2005/8/layout/cycle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C27085-59EE-1142-9173-92F1313F5D9D}">
      <dsp:nvSpPr>
        <dsp:cNvPr id="0" name=""/>
        <dsp:cNvSpPr/>
      </dsp:nvSpPr>
      <dsp:spPr>
        <a:xfrm>
          <a:off x="3127437" y="-715365"/>
          <a:ext cx="3937219" cy="181596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ts val="312"/>
            </a:spcAft>
          </a:pPr>
          <a:r>
            <a:rPr lang="en-US" sz="3600" b="1" kern="1200" dirty="0" smtClean="0">
              <a:solidFill>
                <a:srgbClr val="000000"/>
              </a:solidFill>
            </a:rPr>
            <a:t>World social summit -</a:t>
          </a:r>
        </a:p>
        <a:p>
          <a:pPr lvl="0" algn="ctr" defTabSz="1600200">
            <a:lnSpc>
              <a:spcPct val="90000"/>
            </a:lnSpc>
            <a:spcBef>
              <a:spcPct val="0"/>
            </a:spcBef>
            <a:spcAft>
              <a:spcPts val="312"/>
            </a:spcAft>
          </a:pPr>
          <a:r>
            <a:rPr lang="en-US" sz="3600" b="1" kern="1200" dirty="0" smtClean="0">
              <a:solidFill>
                <a:srgbClr val="000000"/>
              </a:solidFill>
            </a:rPr>
            <a:t>a turning point</a:t>
          </a:r>
          <a:endParaRPr lang="en-US" sz="3600" b="1" kern="1200" dirty="0">
            <a:solidFill>
              <a:srgbClr val="000000"/>
            </a:solidFill>
          </a:endParaRPr>
        </a:p>
      </dsp:txBody>
      <dsp:txXfrm>
        <a:off x="3127437" y="-715365"/>
        <a:ext cx="3937219" cy="1815968"/>
      </dsp:txXfrm>
    </dsp:sp>
    <dsp:sp modelId="{6967522B-E8EA-4041-BE52-0672BD9B60F4}">
      <dsp:nvSpPr>
        <dsp:cNvPr id="0" name=""/>
        <dsp:cNvSpPr/>
      </dsp:nvSpPr>
      <dsp:spPr>
        <a:xfrm rot="3572652">
          <a:off x="5724899" y="1352424"/>
          <a:ext cx="133126" cy="45720"/>
        </a:xfrm>
        <a:prstGeom prst="lef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3572652">
        <a:off x="5724899" y="1352424"/>
        <a:ext cx="133126" cy="45720"/>
      </dsp:txXfrm>
    </dsp:sp>
    <dsp:sp modelId="{EDE6DF8E-8909-AD4E-A9AF-977D0FAA4E00}">
      <dsp:nvSpPr>
        <dsp:cNvPr id="0" name=""/>
        <dsp:cNvSpPr/>
      </dsp:nvSpPr>
      <dsp:spPr>
        <a:xfrm>
          <a:off x="5403355" y="1649965"/>
          <a:ext cx="2714624" cy="274721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b="1" kern="1200" dirty="0" err="1" smtClean="0">
              <a:solidFill>
                <a:srgbClr val="000000"/>
              </a:solidFill>
            </a:rPr>
            <a:t>MDGs</a:t>
          </a:r>
          <a:endParaRPr lang="en-US" sz="5400" b="1" kern="1200" dirty="0" smtClean="0">
            <a:solidFill>
              <a:srgbClr val="000000"/>
            </a:solidFill>
          </a:endParaRPr>
        </a:p>
        <a:p>
          <a:pPr lvl="0" algn="ctr" defTabSz="2400300">
            <a:lnSpc>
              <a:spcPct val="90000"/>
            </a:lnSpc>
            <a:spcBef>
              <a:spcPct val="0"/>
            </a:spcBef>
            <a:spcAft>
              <a:spcPct val="35000"/>
            </a:spcAft>
          </a:pPr>
          <a:r>
            <a:rPr lang="en-US" sz="3600" b="1" i="1" kern="1200" dirty="0" smtClean="0">
              <a:solidFill>
                <a:srgbClr val="000000"/>
              </a:solidFill>
            </a:rPr>
            <a:t>The populist route</a:t>
          </a:r>
          <a:endParaRPr lang="en-US" sz="3600" b="1" i="1" kern="1200" dirty="0">
            <a:solidFill>
              <a:srgbClr val="000000"/>
            </a:solidFill>
          </a:endParaRPr>
        </a:p>
      </dsp:txBody>
      <dsp:txXfrm>
        <a:off x="5403355" y="1649965"/>
        <a:ext cx="2714624" cy="2747217"/>
      </dsp:txXfrm>
    </dsp:sp>
    <dsp:sp modelId="{C54D9716-CAD2-4742-820C-A7165116D50F}">
      <dsp:nvSpPr>
        <dsp:cNvPr id="0" name=""/>
        <dsp:cNvSpPr/>
      </dsp:nvSpPr>
      <dsp:spPr>
        <a:xfrm rot="10800000" flipV="1">
          <a:off x="5362279" y="2673041"/>
          <a:ext cx="2652" cy="701065"/>
        </a:xfrm>
        <a:prstGeom prst="lef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dirty="0"/>
        </a:p>
      </dsp:txBody>
      <dsp:txXfrm rot="10800000" flipV="1">
        <a:off x="5362279" y="2673041"/>
        <a:ext cx="2652" cy="701065"/>
      </dsp:txXfrm>
    </dsp:sp>
    <dsp:sp modelId="{6C6CA992-28CD-3347-86A8-D23A77D792F8}">
      <dsp:nvSpPr>
        <dsp:cNvPr id="0" name=""/>
        <dsp:cNvSpPr/>
      </dsp:nvSpPr>
      <dsp:spPr>
        <a:xfrm>
          <a:off x="1599335" y="1508795"/>
          <a:ext cx="3724519" cy="302955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solidFill>
                <a:srgbClr val="000000"/>
              </a:solidFill>
            </a:rPr>
            <a:t>Poverty eradication decades (</a:t>
          </a:r>
          <a:r>
            <a:rPr lang="en-US" sz="3600" b="1" kern="1200" dirty="0" err="1" smtClean="0">
              <a:solidFill>
                <a:srgbClr val="000000"/>
              </a:solidFill>
            </a:rPr>
            <a:t>PEDs</a:t>
          </a:r>
          <a:r>
            <a:rPr lang="en-US" sz="3600" b="1" kern="1200" dirty="0" smtClean="0">
              <a:solidFill>
                <a:srgbClr val="000000"/>
              </a:solidFill>
            </a:rPr>
            <a:t>)</a:t>
          </a:r>
        </a:p>
        <a:p>
          <a:pPr lvl="0" algn="ctr" defTabSz="1600200">
            <a:lnSpc>
              <a:spcPct val="90000"/>
            </a:lnSpc>
            <a:spcBef>
              <a:spcPct val="0"/>
            </a:spcBef>
            <a:spcAft>
              <a:spcPct val="35000"/>
            </a:spcAft>
          </a:pPr>
          <a:r>
            <a:rPr lang="en-US" sz="3600" b="1" i="1" kern="1200" dirty="0" smtClean="0">
              <a:solidFill>
                <a:srgbClr val="000000"/>
              </a:solidFill>
            </a:rPr>
            <a:t>The radical route</a:t>
          </a:r>
        </a:p>
      </dsp:txBody>
      <dsp:txXfrm>
        <a:off x="1599335" y="1508795"/>
        <a:ext cx="3724519" cy="3029557"/>
      </dsp:txXfrm>
    </dsp:sp>
    <dsp:sp modelId="{0F1F8AE4-88D9-4B43-AC08-4155E246EBEF}">
      <dsp:nvSpPr>
        <dsp:cNvPr id="0" name=""/>
        <dsp:cNvSpPr/>
      </dsp:nvSpPr>
      <dsp:spPr>
        <a:xfrm rot="18000000" flipH="1" flipV="1">
          <a:off x="4439202" y="1229220"/>
          <a:ext cx="68551" cy="269107"/>
        </a:xfrm>
        <a:prstGeom prst="lef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b="1" kern="1200" dirty="0"/>
        </a:p>
      </dsp:txBody>
      <dsp:txXfrm rot="18000000" flipH="1" flipV="1">
        <a:off x="4439202" y="1229220"/>
        <a:ext cx="68551" cy="269107"/>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4E1D8A-A18B-2747-9A6D-5B46446BBA7C}" type="datetimeFigureOut">
              <a:rPr lang="en-US" smtClean="0"/>
              <a:pPr/>
              <a:t>6/1/15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AD65EA-F8BE-AB43-82E6-FA1150DCCAB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4D651D-279C-4347-8083-1DDEB4FBEC76}" type="slidenum">
              <a:rPr lang="en-GB" smtClean="0"/>
              <a:pPr/>
              <a:t>1</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89751864"/>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Looking at social development as the notion has evolved</a:t>
            </a:r>
            <a:r>
              <a:rPr lang="en-US" baseline="0" dirty="0" smtClean="0"/>
              <a:t> over time in the UN system shows a variety of terms used with different but related connotations. It would be useful for the various UN researchers to </a:t>
            </a:r>
            <a:r>
              <a:rPr lang="en-US" baseline="0" dirty="0" err="1" smtClean="0"/>
              <a:t>referand</a:t>
            </a:r>
            <a:r>
              <a:rPr lang="en-US" baseline="0" dirty="0" smtClean="0"/>
              <a:t> relate  to </a:t>
            </a:r>
            <a:r>
              <a:rPr lang="en-US" baseline="0" dirty="0" err="1" smtClean="0"/>
              <a:t>each’s</a:t>
            </a:r>
            <a:r>
              <a:rPr lang="en-US" baseline="0" dirty="0" smtClean="0"/>
              <a:t> other’s concepts. </a:t>
            </a:r>
            <a:r>
              <a:rPr lang="en-US" dirty="0" smtClean="0"/>
              <a:t> </a:t>
            </a:r>
            <a:endParaRPr lang="en-US" dirty="0"/>
          </a:p>
        </p:txBody>
      </p:sp>
      <p:sp>
        <p:nvSpPr>
          <p:cNvPr id="4" name="Slide Number Placeholder 3"/>
          <p:cNvSpPr>
            <a:spLocks noGrp="1"/>
          </p:cNvSpPr>
          <p:nvPr>
            <p:ph type="sldNum" sz="quarter" idx="10"/>
          </p:nvPr>
        </p:nvSpPr>
        <p:spPr/>
        <p:txBody>
          <a:bodyPr/>
          <a:lstStyle/>
          <a:p>
            <a:fld id="{CAAD65EA-F8BE-AB43-82E6-FA1150DCCAB8}"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Social policy too has different</a:t>
            </a:r>
            <a:r>
              <a:rPr lang="en-US" baseline="0" dirty="0" smtClean="0"/>
              <a:t> meanings to different groups and “schools” of thought. It is useful to discuss which policy areas are to be included in social policy and what the boundaries are.</a:t>
            </a:r>
            <a:endParaRPr lang="en-US" dirty="0"/>
          </a:p>
        </p:txBody>
      </p:sp>
      <p:sp>
        <p:nvSpPr>
          <p:cNvPr id="4" name="Slide Number Placeholder 3"/>
          <p:cNvSpPr>
            <a:spLocks noGrp="1"/>
          </p:cNvSpPr>
          <p:nvPr>
            <p:ph type="sldNum" sz="quarter" idx="10"/>
          </p:nvPr>
        </p:nvSpPr>
        <p:spPr/>
        <p:txBody>
          <a:bodyPr/>
          <a:lstStyle/>
          <a:p>
            <a:fld id="{CAAD65EA-F8BE-AB43-82E6-FA1150DCCAB8}"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many schools of thought on social policy. Two of them are </a:t>
            </a:r>
          </a:p>
          <a:p>
            <a:pPr>
              <a:buFont typeface="Arial"/>
              <a:buChar char="•"/>
            </a:pPr>
            <a:r>
              <a:rPr lang="en-US" dirty="0" smtClean="0"/>
              <a:t>the literature</a:t>
            </a:r>
            <a:r>
              <a:rPr lang="en-US" baseline="0" dirty="0" smtClean="0"/>
              <a:t> around the Nordic welfare state, building on a discussion initiated by </a:t>
            </a:r>
            <a:r>
              <a:rPr lang="en-US" baseline="0" dirty="0" err="1" smtClean="0"/>
              <a:t>Esping</a:t>
            </a:r>
            <a:r>
              <a:rPr lang="en-US" baseline="0" dirty="0" smtClean="0"/>
              <a:t> Andersen, and describing different roles of the state, the community and the family  in the social area .</a:t>
            </a:r>
          </a:p>
          <a:p>
            <a:pPr>
              <a:buFont typeface="Arial"/>
              <a:buChar char="•"/>
            </a:pPr>
            <a:r>
              <a:rPr lang="en-US" baseline="0" dirty="0" smtClean="0"/>
              <a:t>Another school of thought tends to </a:t>
            </a:r>
            <a:r>
              <a:rPr lang="en-US" baseline="0" dirty="0" err="1" smtClean="0"/>
              <a:t>organise</a:t>
            </a:r>
            <a:r>
              <a:rPr lang="en-US" baseline="0" dirty="0" smtClean="0"/>
              <a:t> social policy by intended outcomes. </a:t>
            </a:r>
          </a:p>
          <a:p>
            <a:pPr>
              <a:buFont typeface="Arial"/>
              <a:buChar char="•"/>
            </a:pPr>
            <a:endParaRPr lang="en-US" baseline="0" dirty="0" smtClean="0"/>
          </a:p>
          <a:p>
            <a:pPr>
              <a:buFont typeface="Arial"/>
              <a:buNone/>
            </a:pPr>
            <a:r>
              <a:rPr lang="en-US" baseline="0" dirty="0" smtClean="0"/>
              <a:t>The </a:t>
            </a:r>
            <a:r>
              <a:rPr lang="en-US" baseline="0" dirty="0" err="1" smtClean="0"/>
              <a:t>SDGs</a:t>
            </a:r>
            <a:r>
              <a:rPr lang="en-US" baseline="0" dirty="0" smtClean="0"/>
              <a:t> now under discussion could merge the 2 traditions.</a:t>
            </a:r>
            <a:endParaRPr lang="en-US" dirty="0"/>
          </a:p>
        </p:txBody>
      </p:sp>
      <p:sp>
        <p:nvSpPr>
          <p:cNvPr id="4" name="Slide Number Placeholder 3"/>
          <p:cNvSpPr>
            <a:spLocks noGrp="1"/>
          </p:cNvSpPr>
          <p:nvPr>
            <p:ph type="sldNum" sz="quarter" idx="10"/>
          </p:nvPr>
        </p:nvSpPr>
        <p:spPr/>
        <p:txBody>
          <a:bodyPr/>
          <a:lstStyle/>
          <a:p>
            <a:fld id="{CAAD65EA-F8BE-AB43-82E6-FA1150DCCAB8}"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table</a:t>
            </a:r>
            <a:r>
              <a:rPr lang="en-US" baseline="0" dirty="0" smtClean="0"/>
              <a:t> is an attempt to classify social policy and its boundaries by different criteria – including by outcomes,  and correlate them with the 17 </a:t>
            </a:r>
            <a:r>
              <a:rPr lang="en-US" baseline="0" dirty="0" err="1" smtClean="0"/>
              <a:t>SDGs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AAD65EA-F8BE-AB43-82E6-FA1150DCCAB8}"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a:t>
            </a:r>
            <a:r>
              <a:rPr lang="en-US" baseline="0" dirty="0" smtClean="0"/>
              <a:t> issue in connection with defining the remit of social policy is that the World Social Summit (1995) has two different trajectories or spinoffs – one being the poverty eradication decades with a radical vision </a:t>
            </a:r>
            <a:r>
              <a:rPr lang="en-US" baseline="0" dirty="0" err="1" smtClean="0"/>
              <a:t>centred</a:t>
            </a:r>
            <a:r>
              <a:rPr lang="en-US" baseline="0" dirty="0" smtClean="0"/>
              <a:t> on employment, social inclusion, and rights, and the other the far better known </a:t>
            </a:r>
            <a:r>
              <a:rPr lang="en-US" baseline="0" dirty="0" err="1" smtClean="0"/>
              <a:t>MDGs</a:t>
            </a:r>
            <a:r>
              <a:rPr lang="en-US" baseline="0" dirty="0" smtClean="0"/>
              <a:t> – which can be considered a populist or popular way of approaching social policy and poverty issues without calling attention to policy change. </a:t>
            </a:r>
            <a:endParaRPr lang="en-US" dirty="0"/>
          </a:p>
        </p:txBody>
      </p:sp>
      <p:sp>
        <p:nvSpPr>
          <p:cNvPr id="4" name="Slide Number Placeholder 3"/>
          <p:cNvSpPr>
            <a:spLocks noGrp="1"/>
          </p:cNvSpPr>
          <p:nvPr>
            <p:ph type="sldNum" sz="quarter" idx="10"/>
          </p:nvPr>
        </p:nvSpPr>
        <p:spPr/>
        <p:txBody>
          <a:bodyPr/>
          <a:lstStyle/>
          <a:p>
            <a:fld id="{CAAD65EA-F8BE-AB43-82E6-FA1150DCCAB8}"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question is</a:t>
            </a:r>
            <a:r>
              <a:rPr lang="en-US" baseline="0" dirty="0" smtClean="0"/>
              <a:t> now – what is the scope for genuinely transformative or progressive social policy. What are the potential policy synergies?</a:t>
            </a:r>
            <a:endParaRPr lang="en-US" dirty="0"/>
          </a:p>
        </p:txBody>
      </p:sp>
      <p:sp>
        <p:nvSpPr>
          <p:cNvPr id="4" name="Slide Number Placeholder 3"/>
          <p:cNvSpPr>
            <a:spLocks noGrp="1"/>
          </p:cNvSpPr>
          <p:nvPr>
            <p:ph type="sldNum" sz="quarter" idx="10"/>
          </p:nvPr>
        </p:nvSpPr>
        <p:spPr/>
        <p:txBody>
          <a:bodyPr/>
          <a:lstStyle/>
          <a:p>
            <a:fld id="{CAAD65EA-F8BE-AB43-82E6-FA1150DCCAB8}"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address</a:t>
            </a:r>
            <a:r>
              <a:rPr lang="en-US" baseline="0" dirty="0" smtClean="0"/>
              <a:t> some of the inconsistencies and tensions between the various SDG goals – such as the growth orientation versus sustainability – one needs to reverse the hierarchy away from the capitalist logic of growth and accumulation which so far has always been exploitative and resource-intensive.</a:t>
            </a:r>
            <a:endParaRPr lang="en-US" dirty="0"/>
          </a:p>
        </p:txBody>
      </p:sp>
      <p:sp>
        <p:nvSpPr>
          <p:cNvPr id="4" name="Slide Number Placeholder 3"/>
          <p:cNvSpPr>
            <a:spLocks noGrp="1"/>
          </p:cNvSpPr>
          <p:nvPr>
            <p:ph type="sldNum" sz="quarter" idx="10"/>
          </p:nvPr>
        </p:nvSpPr>
        <p:spPr/>
        <p:txBody>
          <a:bodyPr/>
          <a:lstStyle/>
          <a:p>
            <a:fld id="{CAAD65EA-F8BE-AB43-82E6-FA1150DCCAB8}" type="slidenum">
              <a:rPr lang="en-US" smtClean="0"/>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pointer comes from the sharing</a:t>
            </a:r>
            <a:r>
              <a:rPr lang="en-US" baseline="0" dirty="0" smtClean="0"/>
              <a:t> economy and the de growth or post-growth movement. It seeks to move away from ever more production of goods to a sharing of goods that are in ample supply in the income rich countries, and also moving to redistribution of incomes, wealth and time use-</a:t>
            </a:r>
            <a:endParaRPr lang="en-US" dirty="0"/>
          </a:p>
        </p:txBody>
      </p:sp>
      <p:sp>
        <p:nvSpPr>
          <p:cNvPr id="4" name="Slide Number Placeholder 3"/>
          <p:cNvSpPr>
            <a:spLocks noGrp="1"/>
          </p:cNvSpPr>
          <p:nvPr>
            <p:ph type="sldNum" sz="quarter" idx="10"/>
          </p:nvPr>
        </p:nvSpPr>
        <p:spPr/>
        <p:txBody>
          <a:bodyPr/>
          <a:lstStyle/>
          <a:p>
            <a:fld id="{CAAD65EA-F8BE-AB43-82E6-FA1150DCCAB8}"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http://reliefweb.int/sites/reliefweb.int/files/resources/OCHANepalEarthquakeSituationReportNo.16%2818May2015%29.pdf</a:t>
            </a:r>
          </a:p>
          <a:p>
            <a:endParaRPr lang="en-US" dirty="0"/>
          </a:p>
        </p:txBody>
      </p:sp>
      <p:sp>
        <p:nvSpPr>
          <p:cNvPr id="4" name="Slide Number Placeholder 3"/>
          <p:cNvSpPr>
            <a:spLocks noGrp="1"/>
          </p:cNvSpPr>
          <p:nvPr>
            <p:ph type="sldNum" sz="quarter" idx="10"/>
          </p:nvPr>
        </p:nvSpPr>
        <p:spPr/>
        <p:txBody>
          <a:bodyPr/>
          <a:lstStyle/>
          <a:p>
            <a:fld id="{CAAD65EA-F8BE-AB43-82E6-FA1150DCCAB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2012,</a:t>
            </a:r>
            <a:r>
              <a:rPr lang="en-US" baseline="0" dirty="0" smtClean="0"/>
              <a:t> 20 years after the first Rio conference on sustainable development, the UN convened this conference. It adopted an outcome document called The Future we want.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2015, the MDG agenda is under review</a:t>
            </a:r>
            <a:r>
              <a:rPr lang="en-US" baseline="0" dirty="0" smtClean="0"/>
              <a:t> and a new development agenda will combine the MDG process with the Rio process</a:t>
            </a:r>
            <a:r>
              <a:rPr lang="en-US"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future we want approach contrasts with the situation</a:t>
            </a:r>
            <a:r>
              <a:rPr lang="en-US" baseline="0" dirty="0" smtClean="0"/>
              <a:t> we have ---</a:t>
            </a:r>
            <a:endParaRPr lang="en-US" dirty="0" smtClean="0"/>
          </a:p>
        </p:txBody>
      </p:sp>
      <p:sp>
        <p:nvSpPr>
          <p:cNvPr id="4" name="Slide Number Placeholder 3"/>
          <p:cNvSpPr>
            <a:spLocks noGrp="1"/>
          </p:cNvSpPr>
          <p:nvPr>
            <p:ph type="sldNum" sz="quarter" idx="10"/>
          </p:nvPr>
        </p:nvSpPr>
        <p:spPr/>
        <p:txBody>
          <a:bodyPr/>
          <a:lstStyle/>
          <a:p>
            <a:fld id="{EA4FC675-BC82-E74E-8659-5F0E9612A617}"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Enormous</a:t>
            </a:r>
            <a:r>
              <a:rPr lang="en-US" baseline="0" dirty="0" smtClean="0"/>
              <a:t> private wealth contrasts with enormous </a:t>
            </a:r>
            <a:r>
              <a:rPr lang="en-US" baseline="0" smtClean="0"/>
              <a:t>public </a:t>
            </a:r>
            <a:r>
              <a:rPr lang="en-US" baseline="0" smtClean="0"/>
              <a:t>poverty</a:t>
            </a: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This painting was sold at an auction in New with a few minutes. (</a:t>
            </a:r>
            <a:r>
              <a:rPr lang="en-US" sz="1200" dirty="0" smtClean="0"/>
              <a:t>May 2015)</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http://www.npr.org/sections/thetwo-way/2015/05/11/406036959/photos-sculpture-sells-for-141m-picasso-painting-for-179m-both-records</a:t>
            </a:r>
          </a:p>
          <a:p>
            <a:endParaRPr lang="en-US" dirty="0"/>
          </a:p>
        </p:txBody>
      </p:sp>
      <p:sp>
        <p:nvSpPr>
          <p:cNvPr id="4" name="Slide Number Placeholder 3"/>
          <p:cNvSpPr>
            <a:spLocks noGrp="1"/>
          </p:cNvSpPr>
          <p:nvPr>
            <p:ph type="sldNum" sz="quarter" idx="10"/>
          </p:nvPr>
        </p:nvSpPr>
        <p:spPr/>
        <p:txBody>
          <a:bodyPr/>
          <a:lstStyle/>
          <a:p>
            <a:fld id="{CAAD65EA-F8BE-AB43-82E6-FA1150DCCAB8}"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the same time,</a:t>
            </a:r>
            <a:r>
              <a:rPr lang="en-US" baseline="0" dirty="0" smtClean="0"/>
              <a:t> also in </a:t>
            </a:r>
            <a:r>
              <a:rPr lang="en-US" sz="1200" dirty="0" smtClean="0"/>
              <a:t>May 2015, 2 and a half weeks weeks after an earthquake</a:t>
            </a:r>
            <a:r>
              <a:rPr lang="en-US" sz="1200" baseline="0" dirty="0" smtClean="0"/>
              <a:t> in one of the world’s income-poorest countries, Nepal, was able to raise only $66 million % - out of an estimated 420 million needed for immediate recovery.</a:t>
            </a:r>
          </a:p>
          <a:p>
            <a:endParaRPr lang="en-US" dirty="0" smtClean="0"/>
          </a:p>
          <a:p>
            <a:r>
              <a:rPr lang="en-US" dirty="0" smtClean="0"/>
              <a:t>http://reliefweb.int/sites/reliefweb.int/files/resources/OCHANepalEarthquakeSituationReportNo.16%2818May2015%29.pdf</a:t>
            </a:r>
            <a:endParaRPr lang="en-US" dirty="0"/>
          </a:p>
        </p:txBody>
      </p:sp>
      <p:sp>
        <p:nvSpPr>
          <p:cNvPr id="4" name="Slide Number Placeholder 3"/>
          <p:cNvSpPr>
            <a:spLocks noGrp="1"/>
          </p:cNvSpPr>
          <p:nvPr>
            <p:ph type="sldNum" sz="quarter" idx="10"/>
          </p:nvPr>
        </p:nvSpPr>
        <p:spPr/>
        <p:txBody>
          <a:bodyPr/>
          <a:lstStyle/>
          <a:p>
            <a:fld id="{CAAD65EA-F8BE-AB43-82E6-FA1150DCCAB8}"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Source: http://</a:t>
            </a:r>
            <a:r>
              <a:rPr lang="en-US" sz="1200" kern="1200" dirty="0" err="1" smtClean="0">
                <a:solidFill>
                  <a:schemeClr val="tx1"/>
                </a:solidFill>
                <a:latin typeface="+mn-lt"/>
                <a:ea typeface="+mn-ea"/>
                <a:cs typeface="+mn-cs"/>
              </a:rPr>
              <a:t>www.unicef.org/socialpolicy/files/Global_Inequality.pdf</a:t>
            </a: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Inequalty</a:t>
            </a:r>
            <a:r>
              <a:rPr lang="en-US" sz="1200" kern="1200" dirty="0" smtClean="0">
                <a:solidFill>
                  <a:schemeClr val="tx1"/>
                </a:solidFill>
                <a:latin typeface="+mn-lt"/>
                <a:ea typeface="+mn-ea"/>
                <a:cs typeface="+mn-cs"/>
              </a:rPr>
              <a:t>, in incomes and wealth has reached unprecedented</a:t>
            </a:r>
            <a:r>
              <a:rPr lang="en-US" sz="1200" kern="1200" baseline="0" dirty="0" smtClean="0">
                <a:solidFill>
                  <a:schemeClr val="tx1"/>
                </a:solidFill>
                <a:latin typeface="+mn-lt"/>
                <a:ea typeface="+mn-ea"/>
                <a:cs typeface="+mn-cs"/>
              </a:rPr>
              <a:t> heights. This figure shows that the highest income quintile in the income-richest country, Luxemburg, has 100 000 times the income of the lowest income quintile in the world’s  income-poorest country, DRC.</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 Each vertical column represents the income of one quintile of one country. Here, the tallest block in the back corner reflects the income of the richest quintile of the population of Luxembourg, while the column that is barely discernible in the nearest corner represents the income of the poorest quintile of the population of the Democratic Republic of Congo. Overall, this figure captures data for 135 countries as of 2007 using constant 2000 U.S. dollars.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9F82738-7DCB-B64C-816E-6315B843EA10}"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http://www.munichre.com/site/corporate/get/documents_E-55411850/mr/assetpool.shared/Documents/5_Touch/Natural%20Hazards/NatCatService/Annual%20Statistics/2014/mr-natcatservice-naturaldisaster-2014-Loss-events-worldwide-geographical.pdf</a:t>
            </a:r>
          </a:p>
          <a:p>
            <a:endParaRPr lang="en-US" dirty="0" smtClean="0"/>
          </a:p>
          <a:p>
            <a:r>
              <a:rPr lang="en-US" dirty="0" smtClean="0"/>
              <a:t>Apart from the disaster of public poverty due to austerity</a:t>
            </a:r>
            <a:r>
              <a:rPr lang="en-US" baseline="0" dirty="0" smtClean="0"/>
              <a:t> politics and the ideology of a small state with low tax revenues, compounded by massive tax evasion, there is a marked increase in natural disasters – which generally hit the lowest income groups the most.</a:t>
            </a:r>
            <a:endParaRPr lang="en-US" dirty="0"/>
          </a:p>
        </p:txBody>
      </p:sp>
      <p:sp>
        <p:nvSpPr>
          <p:cNvPr id="4" name="Slide Number Placeholder 3"/>
          <p:cNvSpPr>
            <a:spLocks noGrp="1"/>
          </p:cNvSpPr>
          <p:nvPr>
            <p:ph type="sldNum" sz="quarter" idx="10"/>
          </p:nvPr>
        </p:nvSpPr>
        <p:spPr/>
        <p:txBody>
          <a:bodyPr/>
          <a:lstStyle/>
          <a:p>
            <a:fld id="{CAAD65EA-F8BE-AB43-82E6-FA1150DCCAB8}"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So there is an urgent need for new thinking – and action – on social development and social policy.</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Literature on “capitalism”:</a:t>
            </a:r>
          </a:p>
          <a:p>
            <a:r>
              <a:rPr lang="en-GB" sz="1200" kern="1200" dirty="0" err="1" smtClean="0">
                <a:solidFill>
                  <a:schemeClr val="tx1"/>
                </a:solidFill>
                <a:latin typeface="+mn-lt"/>
                <a:ea typeface="+mn-ea"/>
                <a:cs typeface="+mn-cs"/>
              </a:rPr>
              <a:t>Enwezor</a:t>
            </a:r>
            <a:r>
              <a:rPr lang="en-GB" sz="1200" kern="1200" dirty="0" smtClean="0">
                <a:solidFill>
                  <a:schemeClr val="tx1"/>
                </a:solidFill>
                <a:latin typeface="+mn-lt"/>
                <a:ea typeface="+mn-ea"/>
                <a:cs typeface="+mn-cs"/>
              </a:rPr>
              <a:t> O. (2015). All the World’s Futures, http://</a:t>
            </a:r>
            <a:r>
              <a:rPr lang="en-GB" sz="1200" kern="1200" dirty="0" err="1" smtClean="0">
                <a:solidFill>
                  <a:schemeClr val="tx1"/>
                </a:solidFill>
                <a:latin typeface="+mn-lt"/>
                <a:ea typeface="+mn-ea"/>
                <a:cs typeface="+mn-cs"/>
              </a:rPr>
              <a:t>www.labiennale.org/en/art/exhibition/enwezor</a:t>
            </a:r>
            <a:r>
              <a:rPr lang="en-GB" sz="12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Klein, N. (2014) </a:t>
            </a:r>
            <a:r>
              <a:rPr lang="en-GB" sz="1200" i="1" kern="1200" dirty="0" smtClean="0">
                <a:solidFill>
                  <a:schemeClr val="tx1"/>
                </a:solidFill>
                <a:latin typeface="+mn-lt"/>
                <a:ea typeface="+mn-ea"/>
                <a:cs typeface="+mn-cs"/>
              </a:rPr>
              <a:t>This changes everything. Capitalism vs. The Climate</a:t>
            </a:r>
            <a:r>
              <a:rPr lang="en-GB" sz="1200" kern="1200" dirty="0" smtClean="0">
                <a:solidFill>
                  <a:schemeClr val="tx1"/>
                </a:solidFill>
                <a:latin typeface="+mn-lt"/>
                <a:ea typeface="+mn-ea"/>
                <a:cs typeface="+mn-cs"/>
              </a:rPr>
              <a:t>, New York: Simon &amp; Schuster.</a:t>
            </a:r>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Piketty</a:t>
            </a:r>
            <a:r>
              <a:rPr lang="en-US" sz="1200" kern="1200" dirty="0" smtClean="0">
                <a:solidFill>
                  <a:schemeClr val="tx1"/>
                </a:solidFill>
                <a:latin typeface="+mn-lt"/>
                <a:ea typeface="+mn-ea"/>
                <a:cs typeface="+mn-cs"/>
              </a:rPr>
              <a:t>, T. (2014) </a:t>
            </a:r>
            <a:r>
              <a:rPr lang="en-US" sz="1200" i="1" kern="1200" dirty="0" smtClean="0">
                <a:solidFill>
                  <a:schemeClr val="tx1"/>
                </a:solidFill>
                <a:latin typeface="+mn-lt"/>
                <a:ea typeface="+mn-ea"/>
                <a:cs typeface="+mn-cs"/>
              </a:rPr>
              <a:t>Capital in the Twenty-First Century</a:t>
            </a:r>
            <a:r>
              <a:rPr lang="en-US" sz="1200" kern="1200" dirty="0" smtClean="0">
                <a:solidFill>
                  <a:schemeClr val="tx1"/>
                </a:solidFill>
                <a:latin typeface="+mn-lt"/>
                <a:ea typeface="+mn-ea"/>
                <a:cs typeface="+mn-cs"/>
              </a:rPr>
              <a:t>, Boston, Harvard University Press.</a:t>
            </a:r>
          </a:p>
          <a:p>
            <a:r>
              <a:rPr lang="en-GB" sz="1200" kern="1200" dirty="0" smtClean="0">
                <a:solidFill>
                  <a:schemeClr val="tx1"/>
                </a:solidFill>
                <a:latin typeface="+mn-lt"/>
                <a:ea typeface="+mn-ea"/>
                <a:cs typeface="+mn-cs"/>
              </a:rPr>
              <a:t>Pope Francis (2013) </a:t>
            </a:r>
            <a:r>
              <a:rPr lang="en-US" sz="1200" kern="1200" dirty="0" err="1" smtClean="0">
                <a:solidFill>
                  <a:schemeClr val="tx1"/>
                </a:solidFill>
                <a:latin typeface="+mn-lt"/>
                <a:ea typeface="+mn-ea"/>
                <a:cs typeface="+mn-cs"/>
              </a:rPr>
              <a:t>Evangelii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gaudium</a:t>
            </a:r>
            <a:r>
              <a:rPr lang="en-US" sz="1200" kern="1200" dirty="0" smtClean="0">
                <a:solidFill>
                  <a:schemeClr val="tx1"/>
                </a:solidFill>
                <a:latin typeface="+mn-lt"/>
                <a:ea typeface="+mn-ea"/>
                <a:cs typeface="+mn-cs"/>
              </a:rPr>
              <a:t>. Apostolic exhortation. 2.vatican.va/content/francesco/en/apost_exhortations/documents/papa-francesco_esortazione-ap_20131124_evangelii-gaudium.html</a:t>
            </a:r>
          </a:p>
          <a:p>
            <a:r>
              <a:rPr lang="en-US" sz="1200" kern="1200" dirty="0" smtClean="0">
                <a:solidFill>
                  <a:schemeClr val="tx1"/>
                </a:solidFill>
                <a:latin typeface="+mn-lt"/>
                <a:ea typeface="+mn-ea"/>
                <a:cs typeface="+mn-cs"/>
              </a:rPr>
              <a:t>Pascal</a:t>
            </a:r>
            <a:r>
              <a:rPr lang="en-US" sz="1200" kern="1200" baseline="0" dirty="0" smtClean="0">
                <a:solidFill>
                  <a:schemeClr val="tx1"/>
                </a:solidFill>
                <a:latin typeface="+mn-lt"/>
                <a:ea typeface="+mn-ea"/>
                <a:cs typeface="+mn-cs"/>
              </a:rPr>
              <a:t> van </a:t>
            </a:r>
            <a:r>
              <a:rPr lang="en-US" sz="1200" kern="1200" baseline="0" dirty="0" err="1" smtClean="0">
                <a:solidFill>
                  <a:schemeClr val="tx1"/>
                </a:solidFill>
                <a:latin typeface="+mn-lt"/>
                <a:ea typeface="+mn-ea"/>
                <a:cs typeface="+mn-cs"/>
              </a:rPr>
              <a:t>Griethuysen</a:t>
            </a:r>
            <a:r>
              <a:rPr lang="en-US" sz="1200" kern="1200" baseline="0" dirty="0" smtClean="0">
                <a:solidFill>
                  <a:schemeClr val="tx1"/>
                </a:solidFill>
                <a:latin typeface="+mn-lt"/>
                <a:ea typeface="+mn-ea"/>
                <a:cs typeface="+mn-cs"/>
              </a:rPr>
              <a:t> 2012. Bona diagnosis – bona </a:t>
            </a:r>
            <a:r>
              <a:rPr lang="en-US" sz="1200" kern="1200" baseline="0" dirty="0" err="1" smtClean="0">
                <a:solidFill>
                  <a:schemeClr val="tx1"/>
                </a:solidFill>
                <a:latin typeface="+mn-lt"/>
                <a:ea typeface="+mn-ea"/>
                <a:cs typeface="+mn-cs"/>
              </a:rPr>
              <a:t>curatio</a:t>
            </a:r>
            <a:r>
              <a:rPr lang="en-US" sz="1200" kern="1200" baseline="0" dirty="0" smtClean="0">
                <a:solidFill>
                  <a:schemeClr val="tx1"/>
                </a:solidFill>
                <a:latin typeface="+mn-lt"/>
                <a:ea typeface="+mn-ea"/>
                <a:cs typeface="+mn-cs"/>
              </a:rPr>
              <a:t>. How property economics clarifies the </a:t>
            </a:r>
            <a:r>
              <a:rPr lang="en-US" sz="1200" kern="1200" baseline="0" dirty="0" err="1" smtClean="0">
                <a:solidFill>
                  <a:schemeClr val="tx1"/>
                </a:solidFill>
                <a:latin typeface="+mn-lt"/>
                <a:ea typeface="+mn-ea"/>
                <a:cs typeface="+mn-cs"/>
              </a:rPr>
              <a:t>degroth</a:t>
            </a:r>
            <a:r>
              <a:rPr lang="en-US" sz="1200" kern="1200" baseline="0" dirty="0" smtClean="0">
                <a:solidFill>
                  <a:schemeClr val="tx1"/>
                </a:solidFill>
                <a:latin typeface="+mn-lt"/>
                <a:ea typeface="+mn-ea"/>
                <a:cs typeface="+mn-cs"/>
              </a:rPr>
              <a:t> debate. Ecological  economics. </a:t>
            </a:r>
            <a:r>
              <a:rPr lang="en-US" sz="1200" kern="1200" baseline="0" dirty="0" err="1" smtClean="0">
                <a:solidFill>
                  <a:schemeClr val="tx1"/>
                </a:solidFill>
                <a:latin typeface="+mn-lt"/>
                <a:ea typeface="+mn-ea"/>
                <a:cs typeface="+mn-cs"/>
              </a:rPr>
              <a:t>www.elsevier.com</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AAD65EA-F8BE-AB43-82E6-FA1150DCCAB8}"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A need to</a:t>
            </a:r>
            <a:r>
              <a:rPr lang="en-US" baseline="0" dirty="0" smtClean="0"/>
              <a:t> (</a:t>
            </a:r>
            <a:r>
              <a:rPr lang="en-US" baseline="0" dirty="0" err="1" smtClean="0"/>
              <a:t>re)define</a:t>
            </a:r>
            <a:r>
              <a:rPr lang="en-US" baseline="0" dirty="0" smtClean="0"/>
              <a:t> social development</a:t>
            </a:r>
            <a:endParaRPr lang="en-US" dirty="0"/>
          </a:p>
        </p:txBody>
      </p:sp>
      <p:sp>
        <p:nvSpPr>
          <p:cNvPr id="4" name="Slide Number Placeholder 3"/>
          <p:cNvSpPr>
            <a:spLocks noGrp="1"/>
          </p:cNvSpPr>
          <p:nvPr>
            <p:ph type="sldNum" sz="quarter" idx="10"/>
          </p:nvPr>
        </p:nvSpPr>
        <p:spPr/>
        <p:txBody>
          <a:bodyPr/>
          <a:lstStyle/>
          <a:p>
            <a:fld id="{CAAD65EA-F8BE-AB43-82E6-FA1150DCCAB8}"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9CA3AEE9-3159-40C6-B43D-19FD72E1B2A5}" type="datetimeFigureOut">
              <a:rPr lang="de-DE" smtClean="0"/>
              <a:pPr/>
              <a:t>6/1/15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FE5D72F-BAF8-41EB-9375-5CB7ED8B0C63}" type="slidenum">
              <a:rPr lang="de-DE" smtClean="0"/>
              <a:pPr/>
              <a:t>‹#›</a:t>
            </a:fld>
            <a:endParaRPr lang="de-DE"/>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48777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CA3AEE9-3159-40C6-B43D-19FD72E1B2A5}" type="datetimeFigureOut">
              <a:rPr lang="de-DE" smtClean="0"/>
              <a:pPr/>
              <a:t>6/1/15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FE5D72F-BAF8-41EB-9375-5CB7ED8B0C63}" type="slidenum">
              <a:rPr lang="de-DE" smtClean="0"/>
              <a:pPr/>
              <a:t>‹#›</a:t>
            </a:fld>
            <a:endParaRPr lang="de-DE"/>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97435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CA3AEE9-3159-40C6-B43D-19FD72E1B2A5}" type="datetimeFigureOut">
              <a:rPr lang="de-DE" smtClean="0"/>
              <a:pPr/>
              <a:t>6/1/15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FE5D72F-BAF8-41EB-9375-5CB7ED8B0C63}" type="slidenum">
              <a:rPr lang="de-DE" smtClean="0"/>
              <a:pPr/>
              <a:t>‹#›</a:t>
            </a:fld>
            <a:endParaRPr lang="de-DE"/>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1239407"/>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CA3AEE9-3159-40C6-B43D-19FD72E1B2A5}" type="datetimeFigureOut">
              <a:rPr lang="de-DE" smtClean="0"/>
              <a:pPr/>
              <a:t>6/1/15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FE5D72F-BAF8-41EB-9375-5CB7ED8B0C63}" type="slidenum">
              <a:rPr lang="de-DE" smtClean="0"/>
              <a:pPr/>
              <a:t>‹#›</a:t>
            </a:fld>
            <a:endParaRPr lang="de-DE"/>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0407533"/>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9CA3AEE9-3159-40C6-B43D-19FD72E1B2A5}" type="datetimeFigureOut">
              <a:rPr lang="de-DE" smtClean="0"/>
              <a:pPr/>
              <a:t>6/1/15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FE5D72F-BAF8-41EB-9375-5CB7ED8B0C63}" type="slidenum">
              <a:rPr lang="de-DE" smtClean="0"/>
              <a:pPr/>
              <a:t>‹#›</a:t>
            </a:fld>
            <a:endParaRPr lang="de-DE"/>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10856986"/>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9CA3AEE9-3159-40C6-B43D-19FD72E1B2A5}" type="datetimeFigureOut">
              <a:rPr lang="de-DE" smtClean="0"/>
              <a:pPr/>
              <a:t>6/1/15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FE5D72F-BAF8-41EB-9375-5CB7ED8B0C63}" type="slidenum">
              <a:rPr lang="de-DE" smtClean="0"/>
              <a:pPr/>
              <a:t>‹#›</a:t>
            </a:fld>
            <a:endParaRPr lang="de-DE"/>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42642259"/>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9CA3AEE9-3159-40C6-B43D-19FD72E1B2A5}" type="datetimeFigureOut">
              <a:rPr lang="de-DE" smtClean="0"/>
              <a:pPr/>
              <a:t>6/1/15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EFE5D72F-BAF8-41EB-9375-5CB7ED8B0C63}" type="slidenum">
              <a:rPr lang="de-DE" smtClean="0"/>
              <a:pPr/>
              <a:t>‹#›</a:t>
            </a:fld>
            <a:endParaRPr lang="de-DE"/>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19853262"/>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9CA3AEE9-3159-40C6-B43D-19FD72E1B2A5}" type="datetimeFigureOut">
              <a:rPr lang="de-DE" smtClean="0"/>
              <a:pPr/>
              <a:t>6/1/15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EFE5D72F-BAF8-41EB-9375-5CB7ED8B0C63}" type="slidenum">
              <a:rPr lang="de-DE" smtClean="0"/>
              <a:pPr/>
              <a:t>‹#›</a:t>
            </a:fld>
            <a:endParaRPr lang="de-DE"/>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50167574"/>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CA3AEE9-3159-40C6-B43D-19FD72E1B2A5}" type="datetimeFigureOut">
              <a:rPr lang="de-DE" smtClean="0"/>
              <a:pPr/>
              <a:t>6/1/15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EFE5D72F-BAF8-41EB-9375-5CB7ED8B0C63}" type="slidenum">
              <a:rPr lang="de-DE" smtClean="0"/>
              <a:pPr/>
              <a:t>‹#›</a:t>
            </a:fld>
            <a:endParaRPr lang="de-DE"/>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92203225"/>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CA3AEE9-3159-40C6-B43D-19FD72E1B2A5}" type="datetimeFigureOut">
              <a:rPr lang="de-DE" smtClean="0"/>
              <a:pPr/>
              <a:t>6/1/15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FE5D72F-BAF8-41EB-9375-5CB7ED8B0C63}" type="slidenum">
              <a:rPr lang="de-DE" smtClean="0"/>
              <a:pPr/>
              <a:t>‹#›</a:t>
            </a:fld>
            <a:endParaRPr lang="de-DE"/>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55187683"/>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CA3AEE9-3159-40C6-B43D-19FD72E1B2A5}" type="datetimeFigureOut">
              <a:rPr lang="de-DE" smtClean="0"/>
              <a:pPr/>
              <a:t>6/1/15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FE5D72F-BAF8-41EB-9375-5CB7ED8B0C63}" type="slidenum">
              <a:rPr lang="de-DE" smtClean="0"/>
              <a:pPr/>
              <a:t>‹#›</a:t>
            </a:fld>
            <a:endParaRPr lang="de-DE"/>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966152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A3AEE9-3159-40C6-B43D-19FD72E1B2A5}" type="datetimeFigureOut">
              <a:rPr lang="de-DE" smtClean="0"/>
              <a:pPr/>
              <a:t>6/1/15</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5D72F-BAF8-41EB-9375-5CB7ED8B0C63}" type="slidenum">
              <a:rPr lang="de-DE" smtClean="0"/>
              <a:pPr/>
              <a:t>‹#›</a:t>
            </a:fld>
            <a:endParaRPr lang="de-DE"/>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5502217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183285"/>
            <a:ext cx="9522010" cy="2626314"/>
          </a:xfrm>
        </p:spPr>
        <p:txBody>
          <a:bodyPr/>
          <a:lstStyle/>
          <a:p>
            <a:endParaRPr lang="en-GB" sz="4400" dirty="0"/>
          </a:p>
        </p:txBody>
      </p:sp>
      <p:sp>
        <p:nvSpPr>
          <p:cNvPr id="3" name="Subtitle 2"/>
          <p:cNvSpPr>
            <a:spLocks noGrp="1"/>
          </p:cNvSpPr>
          <p:nvPr>
            <p:ph type="subTitle" idx="1"/>
          </p:nvPr>
        </p:nvSpPr>
        <p:spPr>
          <a:xfrm>
            <a:off x="1154954" y="940796"/>
            <a:ext cx="9395329" cy="4361832"/>
          </a:xfrm>
        </p:spPr>
        <p:txBody>
          <a:bodyPr>
            <a:noAutofit/>
          </a:bodyPr>
          <a:lstStyle/>
          <a:p>
            <a:r>
              <a:rPr lang="en-GB" sz="4000" b="1" dirty="0" smtClean="0"/>
              <a:t>Towards a progressive and more coherent </a:t>
            </a:r>
            <a:br>
              <a:rPr lang="en-GB" sz="4000" b="1" dirty="0" smtClean="0"/>
            </a:br>
            <a:r>
              <a:rPr lang="en-GB" sz="4000" b="1" dirty="0" smtClean="0"/>
              <a:t>social policy framework:</a:t>
            </a:r>
            <a:r>
              <a:rPr lang="en-US" sz="4000" dirty="0" smtClean="0"/>
              <a:t/>
            </a:r>
            <a:br>
              <a:rPr lang="en-US" sz="4000" dirty="0" smtClean="0"/>
            </a:br>
            <a:r>
              <a:rPr lang="en-GB" sz="4000" b="1" dirty="0" smtClean="0"/>
              <a:t>connecting concerns, notions and discourses.</a:t>
            </a:r>
            <a:r>
              <a:rPr lang="en-US" sz="4000" dirty="0" smtClean="0"/>
              <a:t/>
            </a:r>
            <a:br>
              <a:rPr lang="en-US" sz="4000" dirty="0" smtClean="0"/>
            </a:br>
            <a:r>
              <a:rPr lang="en-GB" sz="4000" b="1" dirty="0" smtClean="0"/>
              <a:t>A think piece</a:t>
            </a:r>
            <a:endParaRPr lang="en-US" sz="4000" dirty="0" smtClean="0"/>
          </a:p>
        </p:txBody>
      </p:sp>
      <p:sp>
        <p:nvSpPr>
          <p:cNvPr id="4" name="TextBox 3"/>
          <p:cNvSpPr txBox="1"/>
          <p:nvPr/>
        </p:nvSpPr>
        <p:spPr>
          <a:xfrm>
            <a:off x="6647688" y="4392706"/>
            <a:ext cx="5122760" cy="707886"/>
          </a:xfrm>
          <a:prstGeom prst="rect">
            <a:avLst/>
          </a:prstGeom>
          <a:noFill/>
        </p:spPr>
        <p:txBody>
          <a:bodyPr wrap="square" rtlCol="0">
            <a:spAutoFit/>
          </a:bodyPr>
          <a:lstStyle/>
          <a:p>
            <a:r>
              <a:rPr lang="en-GB" sz="2000" b="1" dirty="0"/>
              <a:t>Gabriele </a:t>
            </a:r>
            <a:r>
              <a:rPr lang="en-GB" sz="2000" b="1" dirty="0" err="1" smtClean="0"/>
              <a:t>Köhler</a:t>
            </a:r>
            <a:endParaRPr lang="en-GB" sz="2000" b="1" dirty="0" smtClean="0"/>
          </a:p>
          <a:p>
            <a:r>
              <a:rPr lang="en-GB" sz="2000" b="1" dirty="0" smtClean="0"/>
              <a:t>UNRISD </a:t>
            </a:r>
            <a:r>
              <a:rPr lang="en-GB" sz="2000" b="1" dirty="0"/>
              <a:t>Visiting </a:t>
            </a:r>
            <a:r>
              <a:rPr lang="en-GB" sz="2000" b="1" dirty="0" smtClean="0"/>
              <a:t>Fellow</a:t>
            </a:r>
          </a:p>
        </p:txBody>
      </p:sp>
      <p:sp>
        <p:nvSpPr>
          <p:cNvPr id="5" name="Slide Number Placeholder 4"/>
          <p:cNvSpPr>
            <a:spLocks noGrp="1"/>
          </p:cNvSpPr>
          <p:nvPr>
            <p:ph type="sldNum" sz="quarter" idx="12"/>
          </p:nvPr>
        </p:nvSpPr>
        <p:spPr/>
        <p:txBody>
          <a:bodyPr/>
          <a:lstStyle/>
          <a:p>
            <a:fld id="{20AAB8F1-9737-4FF8-AB97-826727ECFA13}" type="slidenum">
              <a:rPr lang="en-GB" smtClean="0"/>
              <a:pPr/>
              <a:t>1</a:t>
            </a:fld>
            <a:endParaRPr lang="en-GB"/>
          </a:p>
        </p:txBody>
      </p:sp>
      <p:sp>
        <p:nvSpPr>
          <p:cNvPr id="6" name="TextBox 5"/>
          <p:cNvSpPr txBox="1"/>
          <p:nvPr/>
        </p:nvSpPr>
        <p:spPr>
          <a:xfrm>
            <a:off x="721211" y="4392705"/>
            <a:ext cx="5330694" cy="2123658"/>
          </a:xfrm>
          <a:prstGeom prst="rect">
            <a:avLst/>
          </a:prstGeom>
          <a:noFill/>
        </p:spPr>
        <p:txBody>
          <a:bodyPr wrap="square" rtlCol="0">
            <a:spAutoFit/>
          </a:bodyPr>
          <a:lstStyle/>
          <a:p>
            <a:r>
              <a:rPr lang="en-GB" sz="2400" b="1" dirty="0" smtClean="0"/>
              <a:t>UN DESA Expert Group Meeting </a:t>
            </a:r>
            <a:r>
              <a:rPr lang="en-US" sz="2400" b="1" dirty="0" smtClean="0"/>
              <a:t> on </a:t>
            </a:r>
            <a:r>
              <a:rPr lang="en-US" sz="2400" dirty="0" smtClean="0"/>
              <a:t/>
            </a:r>
            <a:br>
              <a:rPr lang="en-US" sz="2400" dirty="0" smtClean="0"/>
            </a:br>
            <a:r>
              <a:rPr lang="en-US" sz="2400" b="1" dirty="0" smtClean="0"/>
              <a:t>"Strengthening social development in the contemporary world"</a:t>
            </a:r>
            <a:r>
              <a:rPr lang="en-US" sz="2400" dirty="0" smtClean="0"/>
              <a:t/>
            </a:r>
            <a:br>
              <a:rPr lang="en-US" sz="2400" dirty="0" smtClean="0"/>
            </a:br>
            <a:r>
              <a:rPr lang="en-GB" sz="2400" b="1" dirty="0" smtClean="0"/>
              <a:t>New York, May 2015</a:t>
            </a:r>
            <a:endParaRPr lang="en-US" sz="2400" dirty="0" smtClean="0"/>
          </a:p>
          <a:p>
            <a:endParaRPr lang="en-US" dirty="0" smtClean="0"/>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174429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Social </a:t>
            </a:r>
            <a:r>
              <a:rPr lang="en-US" b="1" i="1" dirty="0" smtClean="0"/>
              <a:t>development</a:t>
            </a:r>
            <a:endParaRPr lang="en-US" b="1" i="1"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3" name="Gruppieren 12"/>
          <p:cNvGrpSpPr/>
          <p:nvPr/>
        </p:nvGrpSpPr>
        <p:grpSpPr>
          <a:xfrm>
            <a:off x="-51003" y="316309"/>
            <a:ext cx="12243003" cy="6541691"/>
            <a:chOff x="-63507" y="-19031"/>
            <a:chExt cx="12243003" cy="6541691"/>
          </a:xfrm>
        </p:grpSpPr>
        <p:grpSp>
          <p:nvGrpSpPr>
            <p:cNvPr id="2" name="Gruppieren 1"/>
            <p:cNvGrpSpPr/>
            <p:nvPr/>
          </p:nvGrpSpPr>
          <p:grpSpPr>
            <a:xfrm>
              <a:off x="344245" y="2705229"/>
              <a:ext cx="11524129" cy="918345"/>
              <a:chOff x="225910" y="5986311"/>
              <a:chExt cx="11524129" cy="918345"/>
            </a:xfrm>
          </p:grpSpPr>
          <p:cxnSp>
            <p:nvCxnSpPr>
              <p:cNvPr id="3" name="Gerade Verbindung mit Pfeil 2"/>
              <p:cNvCxnSpPr/>
              <p:nvPr/>
            </p:nvCxnSpPr>
            <p:spPr>
              <a:xfrm flipV="1">
                <a:off x="225910" y="6400800"/>
                <a:ext cx="11524129" cy="43031"/>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225910" y="6058373"/>
                <a:ext cx="661591" cy="369332"/>
              </a:xfrm>
              <a:prstGeom prst="rect">
                <a:avLst/>
              </a:prstGeom>
              <a:solidFill>
                <a:schemeClr val="bg1"/>
              </a:solidFill>
            </p:spPr>
            <p:txBody>
              <a:bodyPr wrap="square" rtlCol="0">
                <a:spAutoFit/>
              </a:bodyPr>
              <a:lstStyle/>
              <a:p>
                <a:r>
                  <a:rPr lang="de-DE" b="1" i="1" dirty="0" smtClean="0"/>
                  <a:t>1990</a:t>
                </a:r>
                <a:endParaRPr lang="de-DE" b="1" i="1" dirty="0"/>
              </a:p>
            </p:txBody>
          </p:sp>
          <p:sp>
            <p:nvSpPr>
              <p:cNvPr id="5" name="Textfeld 4"/>
              <p:cNvSpPr txBox="1"/>
              <p:nvPr/>
            </p:nvSpPr>
            <p:spPr>
              <a:xfrm>
                <a:off x="993738" y="6522727"/>
                <a:ext cx="1086522" cy="369332"/>
              </a:xfrm>
              <a:prstGeom prst="rect">
                <a:avLst/>
              </a:prstGeom>
              <a:noFill/>
            </p:spPr>
            <p:txBody>
              <a:bodyPr wrap="square" rtlCol="0">
                <a:spAutoFit/>
              </a:bodyPr>
              <a:lstStyle/>
              <a:p>
                <a:r>
                  <a:rPr lang="de-DE" b="1" i="1" dirty="0" smtClean="0"/>
                  <a:t>1993/4</a:t>
                </a:r>
                <a:endParaRPr lang="de-DE" b="1" i="1" dirty="0"/>
              </a:p>
            </p:txBody>
          </p:sp>
          <p:sp>
            <p:nvSpPr>
              <p:cNvPr id="6" name="Textfeld 5"/>
              <p:cNvSpPr txBox="1"/>
              <p:nvPr/>
            </p:nvSpPr>
            <p:spPr>
              <a:xfrm>
                <a:off x="2255521" y="6048514"/>
                <a:ext cx="839096" cy="369332"/>
              </a:xfrm>
              <a:prstGeom prst="rect">
                <a:avLst/>
              </a:prstGeom>
              <a:noFill/>
            </p:spPr>
            <p:txBody>
              <a:bodyPr wrap="square" rtlCol="0">
                <a:spAutoFit/>
              </a:bodyPr>
              <a:lstStyle/>
              <a:p>
                <a:r>
                  <a:rPr lang="de-DE" b="1" i="1" dirty="0" smtClean="0"/>
                  <a:t>1995</a:t>
                </a:r>
                <a:endParaRPr lang="de-DE" b="1" i="1" dirty="0"/>
              </a:p>
            </p:txBody>
          </p:sp>
          <p:sp>
            <p:nvSpPr>
              <p:cNvPr id="7" name="Textfeld 6"/>
              <p:cNvSpPr txBox="1"/>
              <p:nvPr/>
            </p:nvSpPr>
            <p:spPr>
              <a:xfrm>
                <a:off x="3505203" y="6522727"/>
                <a:ext cx="839096" cy="369332"/>
              </a:xfrm>
              <a:prstGeom prst="rect">
                <a:avLst/>
              </a:prstGeom>
              <a:noFill/>
            </p:spPr>
            <p:txBody>
              <a:bodyPr wrap="square" rtlCol="0">
                <a:spAutoFit/>
              </a:bodyPr>
              <a:lstStyle/>
              <a:p>
                <a:r>
                  <a:rPr lang="de-DE" b="1" i="1" dirty="0" smtClean="0"/>
                  <a:t>1997</a:t>
                </a:r>
                <a:endParaRPr lang="de-DE" b="1" i="1" dirty="0"/>
              </a:p>
            </p:txBody>
          </p:sp>
          <p:sp>
            <p:nvSpPr>
              <p:cNvPr id="8" name="Textfeld 7"/>
              <p:cNvSpPr txBox="1"/>
              <p:nvPr/>
            </p:nvSpPr>
            <p:spPr>
              <a:xfrm>
                <a:off x="4712745" y="6058373"/>
                <a:ext cx="839096" cy="369332"/>
              </a:xfrm>
              <a:prstGeom prst="rect">
                <a:avLst/>
              </a:prstGeom>
              <a:noFill/>
            </p:spPr>
            <p:txBody>
              <a:bodyPr wrap="square" rtlCol="0">
                <a:spAutoFit/>
              </a:bodyPr>
              <a:lstStyle/>
              <a:p>
                <a:r>
                  <a:rPr lang="de-DE" b="1" i="1" dirty="0" smtClean="0"/>
                  <a:t>2000</a:t>
                </a:r>
                <a:endParaRPr lang="de-DE" b="1" i="1" dirty="0"/>
              </a:p>
            </p:txBody>
          </p:sp>
          <p:sp>
            <p:nvSpPr>
              <p:cNvPr id="9" name="Textfeld 8"/>
              <p:cNvSpPr txBox="1"/>
              <p:nvPr/>
            </p:nvSpPr>
            <p:spPr>
              <a:xfrm>
                <a:off x="5881462" y="6522727"/>
                <a:ext cx="839096" cy="369332"/>
              </a:xfrm>
              <a:prstGeom prst="rect">
                <a:avLst/>
              </a:prstGeom>
              <a:noFill/>
            </p:spPr>
            <p:txBody>
              <a:bodyPr wrap="square" rtlCol="0">
                <a:spAutoFit/>
              </a:bodyPr>
              <a:lstStyle/>
              <a:p>
                <a:r>
                  <a:rPr lang="de-DE" b="1" i="1" dirty="0" smtClean="0"/>
                  <a:t>2003</a:t>
                </a:r>
                <a:endParaRPr lang="de-DE" b="1" i="1" dirty="0"/>
              </a:p>
            </p:txBody>
          </p:sp>
          <p:sp>
            <p:nvSpPr>
              <p:cNvPr id="10" name="Textfeld 9"/>
              <p:cNvSpPr txBox="1"/>
              <p:nvPr/>
            </p:nvSpPr>
            <p:spPr>
              <a:xfrm>
                <a:off x="7417239" y="5986311"/>
                <a:ext cx="839096" cy="369332"/>
              </a:xfrm>
              <a:prstGeom prst="rect">
                <a:avLst/>
              </a:prstGeom>
              <a:noFill/>
            </p:spPr>
            <p:txBody>
              <a:bodyPr wrap="square" rtlCol="0">
                <a:spAutoFit/>
              </a:bodyPr>
              <a:lstStyle/>
              <a:p>
                <a:r>
                  <a:rPr lang="de-DE" b="1" i="1" dirty="0" smtClean="0"/>
                  <a:t>2012</a:t>
                </a:r>
                <a:endParaRPr lang="de-DE" b="1" i="1" dirty="0"/>
              </a:p>
            </p:txBody>
          </p:sp>
          <p:sp>
            <p:nvSpPr>
              <p:cNvPr id="11" name="Textfeld 10"/>
              <p:cNvSpPr txBox="1"/>
              <p:nvPr/>
            </p:nvSpPr>
            <p:spPr>
              <a:xfrm>
                <a:off x="9073623" y="6535324"/>
                <a:ext cx="839096" cy="369332"/>
              </a:xfrm>
              <a:prstGeom prst="rect">
                <a:avLst/>
              </a:prstGeom>
              <a:noFill/>
            </p:spPr>
            <p:txBody>
              <a:bodyPr wrap="square" rtlCol="0">
                <a:spAutoFit/>
              </a:bodyPr>
              <a:lstStyle/>
              <a:p>
                <a:r>
                  <a:rPr lang="de-DE" b="1" i="1" dirty="0" smtClean="0"/>
                  <a:t>2014</a:t>
                </a:r>
                <a:endParaRPr lang="de-DE" b="1" i="1" dirty="0"/>
              </a:p>
            </p:txBody>
          </p:sp>
          <p:sp>
            <p:nvSpPr>
              <p:cNvPr id="12" name="Textfeld 11"/>
              <p:cNvSpPr txBox="1"/>
              <p:nvPr/>
            </p:nvSpPr>
            <p:spPr>
              <a:xfrm>
                <a:off x="10755851" y="6031468"/>
                <a:ext cx="839096" cy="369332"/>
              </a:xfrm>
              <a:prstGeom prst="rect">
                <a:avLst/>
              </a:prstGeom>
              <a:noFill/>
            </p:spPr>
            <p:txBody>
              <a:bodyPr wrap="square" rtlCol="0">
                <a:spAutoFit/>
              </a:bodyPr>
              <a:lstStyle/>
              <a:p>
                <a:r>
                  <a:rPr lang="de-DE" b="1" i="1" dirty="0" smtClean="0"/>
                  <a:t>2015</a:t>
                </a:r>
                <a:endParaRPr lang="de-DE" b="1" i="1" dirty="0"/>
              </a:p>
            </p:txBody>
          </p:sp>
        </p:grpSp>
        <p:grpSp>
          <p:nvGrpSpPr>
            <p:cNvPr id="15" name="Gruppieren 14"/>
            <p:cNvGrpSpPr/>
            <p:nvPr/>
          </p:nvGrpSpPr>
          <p:grpSpPr>
            <a:xfrm>
              <a:off x="-63507" y="373317"/>
              <a:ext cx="1945483" cy="1815882"/>
              <a:chOff x="-96784" y="4625973"/>
              <a:chExt cx="2151638" cy="1627807"/>
            </a:xfrm>
          </p:grpSpPr>
          <p:sp>
            <p:nvSpPr>
              <p:cNvPr id="16" name="Ellipse 15"/>
              <p:cNvSpPr/>
              <p:nvPr/>
            </p:nvSpPr>
            <p:spPr>
              <a:xfrm>
                <a:off x="-16136" y="4755593"/>
                <a:ext cx="1964589" cy="1395015"/>
              </a:xfrm>
              <a:prstGeom prst="ellipse">
                <a:avLst/>
              </a:prstGeom>
              <a:solidFill>
                <a:srgbClr val="66FFFF">
                  <a:alpha val="29020"/>
                </a:srgbClr>
              </a:solidFill>
              <a:ln w="19050">
                <a:solidFill>
                  <a:srgbClr val="66FFFF">
                    <a:alpha val="63137"/>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p:cNvSpPr txBox="1"/>
              <p:nvPr/>
            </p:nvSpPr>
            <p:spPr>
              <a:xfrm>
                <a:off x="-96784" y="4625973"/>
                <a:ext cx="2151638" cy="1627807"/>
              </a:xfrm>
              <a:prstGeom prst="rect">
                <a:avLst/>
              </a:prstGeom>
              <a:noFill/>
            </p:spPr>
            <p:txBody>
              <a:bodyPr wrap="square" rtlCol="0">
                <a:spAutoFit/>
              </a:bodyPr>
              <a:lstStyle/>
              <a:p>
                <a:pPr algn="ctr"/>
                <a:r>
                  <a:rPr lang="de-DE" sz="1400" dirty="0" smtClean="0">
                    <a:effectLst/>
                  </a:rPr>
                  <a:t> </a:t>
                </a:r>
              </a:p>
              <a:p>
                <a:pPr algn="ctr"/>
                <a:r>
                  <a:rPr lang="de-DE" sz="1600" b="1" dirty="0" smtClean="0"/>
                  <a:t>H</a:t>
                </a:r>
                <a:r>
                  <a:rPr lang="de-DE" sz="1600" b="1" dirty="0" smtClean="0">
                    <a:effectLst/>
                  </a:rPr>
                  <a:t>uman Development</a:t>
                </a:r>
              </a:p>
              <a:p>
                <a:pPr algn="ctr"/>
                <a:r>
                  <a:rPr lang="de-DE" sz="1600" dirty="0" smtClean="0"/>
                  <a:t> </a:t>
                </a:r>
              </a:p>
              <a:p>
                <a:pPr algn="ctr"/>
                <a:r>
                  <a:rPr lang="de-DE" sz="1600" i="1" dirty="0"/>
                  <a:t>I</a:t>
                </a:r>
                <a:r>
                  <a:rPr lang="de-DE" sz="1600" i="1" dirty="0" smtClean="0">
                    <a:effectLst/>
                  </a:rPr>
                  <a:t>ncome, </a:t>
                </a:r>
                <a:r>
                  <a:rPr lang="de-DE" sz="1600" i="1" dirty="0" err="1" smtClean="0"/>
                  <a:t>H</a:t>
                </a:r>
                <a:r>
                  <a:rPr lang="de-DE" sz="1600" i="1" dirty="0" err="1" smtClean="0">
                    <a:effectLst/>
                  </a:rPr>
                  <a:t>ealth</a:t>
                </a:r>
                <a:r>
                  <a:rPr lang="de-DE" sz="1600" i="1" dirty="0" smtClean="0">
                    <a:effectLst/>
                  </a:rPr>
                  <a:t>, Education</a:t>
                </a:r>
              </a:p>
              <a:p>
                <a:endParaRPr lang="de-DE" dirty="0"/>
              </a:p>
            </p:txBody>
          </p:sp>
        </p:grpSp>
        <p:cxnSp>
          <p:nvCxnSpPr>
            <p:cNvPr id="20" name="Gerader Verbinder 19"/>
            <p:cNvCxnSpPr>
              <a:stCxn id="16" idx="4"/>
              <a:endCxn id="4" idx="0"/>
            </p:cNvCxnSpPr>
            <p:nvPr/>
          </p:nvCxnSpPr>
          <p:spPr>
            <a:xfrm flipH="1">
              <a:off x="675041" y="2074103"/>
              <a:ext cx="222551" cy="703188"/>
            </a:xfrm>
            <a:prstGeom prst="line">
              <a:avLst/>
            </a:prstGeom>
            <a:ln w="19050">
              <a:solidFill>
                <a:srgbClr val="66FFFF"/>
              </a:solidFill>
              <a:prstDash val="sysDash"/>
            </a:ln>
          </p:spPr>
          <p:style>
            <a:lnRef idx="1">
              <a:schemeClr val="accent1"/>
            </a:lnRef>
            <a:fillRef idx="0">
              <a:schemeClr val="accent1"/>
            </a:fillRef>
            <a:effectRef idx="0">
              <a:schemeClr val="accent1"/>
            </a:effectRef>
            <a:fontRef idx="minor">
              <a:schemeClr val="tx1"/>
            </a:fontRef>
          </p:style>
        </p:cxnSp>
        <p:grpSp>
          <p:nvGrpSpPr>
            <p:cNvPr id="21" name="Gruppieren 20"/>
            <p:cNvGrpSpPr/>
            <p:nvPr/>
          </p:nvGrpSpPr>
          <p:grpSpPr>
            <a:xfrm>
              <a:off x="579337" y="4446546"/>
              <a:ext cx="2255245" cy="1746893"/>
              <a:chOff x="659161" y="973596"/>
              <a:chExt cx="2747683" cy="2001438"/>
            </a:xfrm>
          </p:grpSpPr>
          <p:sp>
            <p:nvSpPr>
              <p:cNvPr id="22" name="Gleichschenkliges Dreieck 21"/>
              <p:cNvSpPr/>
              <p:nvPr/>
            </p:nvSpPr>
            <p:spPr>
              <a:xfrm>
                <a:off x="659161" y="973596"/>
                <a:ext cx="2747683" cy="1913103"/>
              </a:xfrm>
              <a:prstGeom prst="triangle">
                <a:avLst/>
              </a:prstGeom>
              <a:solidFill>
                <a:srgbClr val="00FF99">
                  <a:alpha val="27843"/>
                </a:srgbClr>
              </a:solidFill>
              <a:ln w="19050">
                <a:solidFill>
                  <a:srgbClr val="00FF99">
                    <a:alpha val="65882"/>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p:cNvSpPr txBox="1"/>
              <p:nvPr/>
            </p:nvSpPr>
            <p:spPr>
              <a:xfrm>
                <a:off x="908312" y="1176659"/>
                <a:ext cx="2291155" cy="1798375"/>
              </a:xfrm>
              <a:prstGeom prst="rect">
                <a:avLst/>
              </a:prstGeom>
              <a:noFill/>
            </p:spPr>
            <p:txBody>
              <a:bodyPr wrap="square" rtlCol="0">
                <a:spAutoFit/>
              </a:bodyPr>
              <a:lstStyle/>
              <a:p>
                <a:pPr algn="ctr"/>
                <a:r>
                  <a:rPr lang="de-DE" sz="1600" dirty="0" smtClean="0">
                    <a:effectLst/>
                  </a:rPr>
                  <a:t> </a:t>
                </a:r>
                <a:r>
                  <a:rPr lang="de-DE" sz="1600" b="1" dirty="0" smtClean="0"/>
                  <a:t>H</a:t>
                </a:r>
                <a:r>
                  <a:rPr lang="de-DE" sz="1600" b="1" dirty="0" smtClean="0">
                    <a:effectLst/>
                  </a:rPr>
                  <a:t>uman </a:t>
                </a:r>
                <a:r>
                  <a:rPr lang="de-DE" sz="1600" b="1" dirty="0" smtClean="0"/>
                  <a:t>S</a:t>
                </a:r>
                <a:r>
                  <a:rPr lang="de-DE" sz="1600" b="1" dirty="0" smtClean="0">
                    <a:effectLst/>
                  </a:rPr>
                  <a:t>ecurity</a:t>
                </a:r>
                <a:endParaRPr lang="de-DE" sz="1600" dirty="0"/>
              </a:p>
              <a:p>
                <a:pPr algn="ctr"/>
                <a:endParaRPr lang="de-DE" sz="1600" dirty="0" smtClean="0">
                  <a:effectLst/>
                </a:endParaRPr>
              </a:p>
              <a:p>
                <a:pPr algn="ctr"/>
                <a:r>
                  <a:rPr lang="de-DE" sz="1600" i="1" dirty="0" smtClean="0"/>
                  <a:t>I</a:t>
                </a:r>
                <a:r>
                  <a:rPr lang="de-DE" sz="1600" i="1" dirty="0" smtClean="0">
                    <a:effectLst/>
                  </a:rPr>
                  <a:t>ncome, </a:t>
                </a:r>
                <a:r>
                  <a:rPr lang="de-DE" sz="1600" i="1" dirty="0" err="1" smtClean="0">
                    <a:effectLst/>
                  </a:rPr>
                  <a:t>Health</a:t>
                </a:r>
                <a:r>
                  <a:rPr lang="de-DE" sz="1600" i="1" dirty="0" smtClean="0">
                    <a:effectLst/>
                  </a:rPr>
                  <a:t>, </a:t>
                </a:r>
                <a:r>
                  <a:rPr lang="de-DE" sz="1600" i="1" dirty="0"/>
                  <a:t>E</a:t>
                </a:r>
                <a:r>
                  <a:rPr lang="de-DE" sz="1600" i="1" dirty="0" smtClean="0">
                    <a:effectLst/>
                  </a:rPr>
                  <a:t>ducation, </a:t>
                </a:r>
                <a:r>
                  <a:rPr lang="de-DE" sz="1600" i="1" dirty="0"/>
                  <a:t>E</a:t>
                </a:r>
                <a:r>
                  <a:rPr lang="de-DE" sz="1600" i="1" dirty="0" smtClean="0">
                    <a:effectLst/>
                  </a:rPr>
                  <a:t>nvironment, Security</a:t>
                </a:r>
              </a:p>
            </p:txBody>
          </p:sp>
        </p:grpSp>
        <p:cxnSp>
          <p:nvCxnSpPr>
            <p:cNvPr id="25" name="Gerader Verbinder 24"/>
            <p:cNvCxnSpPr/>
            <p:nvPr/>
          </p:nvCxnSpPr>
          <p:spPr>
            <a:xfrm>
              <a:off x="1459727" y="3669253"/>
              <a:ext cx="195607" cy="612591"/>
            </a:xfrm>
            <a:prstGeom prst="line">
              <a:avLst/>
            </a:prstGeom>
            <a:ln w="19050">
              <a:solidFill>
                <a:srgbClr val="00FF99"/>
              </a:solidFill>
              <a:prstDash val="sysDash"/>
            </a:ln>
          </p:spPr>
          <p:style>
            <a:lnRef idx="1">
              <a:schemeClr val="accent1"/>
            </a:lnRef>
            <a:fillRef idx="0">
              <a:schemeClr val="accent1"/>
            </a:fillRef>
            <a:effectRef idx="0">
              <a:schemeClr val="accent1"/>
            </a:effectRef>
            <a:fontRef idx="minor">
              <a:schemeClr val="tx1"/>
            </a:fontRef>
          </p:style>
        </p:cxnSp>
        <p:sp>
          <p:nvSpPr>
            <p:cNvPr id="27" name="Textfeld 26"/>
            <p:cNvSpPr txBox="1"/>
            <p:nvPr/>
          </p:nvSpPr>
          <p:spPr>
            <a:xfrm>
              <a:off x="494180" y="317120"/>
              <a:ext cx="806824" cy="369332"/>
            </a:xfrm>
            <a:prstGeom prst="rect">
              <a:avLst/>
            </a:prstGeom>
            <a:noFill/>
          </p:spPr>
          <p:txBody>
            <a:bodyPr wrap="square" rtlCol="0">
              <a:spAutoFit/>
            </a:bodyPr>
            <a:lstStyle/>
            <a:p>
              <a:r>
                <a:rPr lang="de-DE" b="1" dirty="0" smtClean="0">
                  <a:ln w="0"/>
                  <a:effectLst>
                    <a:outerShdw blurRad="38100" dist="25400" dir="5400000" algn="ctr" rotWithShape="0">
                      <a:srgbClr val="6E747A">
                        <a:alpha val="43000"/>
                      </a:srgbClr>
                    </a:outerShdw>
                  </a:effectLst>
                </a:rPr>
                <a:t>UNDP</a:t>
              </a:r>
              <a:endParaRPr lang="de-DE" b="1" dirty="0">
                <a:ln w="0"/>
                <a:effectLst>
                  <a:outerShdw blurRad="38100" dist="25400" dir="5400000" algn="ctr" rotWithShape="0">
                    <a:srgbClr val="6E747A">
                      <a:alpha val="43000"/>
                    </a:srgbClr>
                  </a:outerShdw>
                </a:effectLst>
              </a:endParaRPr>
            </a:p>
          </p:txBody>
        </p:sp>
        <p:sp>
          <p:nvSpPr>
            <p:cNvPr id="32" name="Textfeld 31"/>
            <p:cNvSpPr txBox="1"/>
            <p:nvPr/>
          </p:nvSpPr>
          <p:spPr>
            <a:xfrm>
              <a:off x="1385383" y="4243515"/>
              <a:ext cx="785308" cy="369332"/>
            </a:xfrm>
            <a:prstGeom prst="rect">
              <a:avLst/>
            </a:prstGeom>
            <a:noFill/>
          </p:spPr>
          <p:txBody>
            <a:bodyPr wrap="square" rtlCol="0">
              <a:spAutoFit/>
            </a:bodyPr>
            <a:lstStyle/>
            <a:p>
              <a:r>
                <a:rPr lang="de-DE" b="1" dirty="0" smtClean="0">
                  <a:ln w="0"/>
                  <a:solidFill>
                    <a:srgbClr val="FFFFFF"/>
                  </a:solidFill>
                  <a:effectLst>
                    <a:outerShdw blurRad="38100" dist="25400" dir="5400000" algn="ctr" rotWithShape="0">
                      <a:srgbClr val="6E747A">
                        <a:alpha val="43000"/>
                      </a:srgbClr>
                    </a:outerShdw>
                  </a:effectLst>
                </a:rPr>
                <a:t>UNDP</a:t>
              </a:r>
              <a:endParaRPr lang="de-DE" b="1" dirty="0">
                <a:ln w="0"/>
                <a:solidFill>
                  <a:srgbClr val="FFFFFF"/>
                </a:solidFill>
                <a:effectLst>
                  <a:outerShdw blurRad="38100" dist="25400" dir="5400000" algn="ctr" rotWithShape="0">
                    <a:srgbClr val="6E747A">
                      <a:alpha val="43000"/>
                    </a:srgbClr>
                  </a:outerShdw>
                </a:effectLst>
              </a:endParaRPr>
            </a:p>
          </p:txBody>
        </p:sp>
        <p:grpSp>
          <p:nvGrpSpPr>
            <p:cNvPr id="35" name="Gruppieren 34"/>
            <p:cNvGrpSpPr/>
            <p:nvPr/>
          </p:nvGrpSpPr>
          <p:grpSpPr>
            <a:xfrm>
              <a:off x="1924453" y="1063060"/>
              <a:ext cx="2380355" cy="1139739"/>
              <a:chOff x="2363878" y="4768673"/>
              <a:chExt cx="2380355" cy="1139739"/>
            </a:xfrm>
            <a:solidFill>
              <a:srgbClr val="CCFF99">
                <a:alpha val="25098"/>
              </a:srgbClr>
            </a:solidFill>
          </p:grpSpPr>
          <p:sp>
            <p:nvSpPr>
              <p:cNvPr id="33" name="Rechteck 32"/>
              <p:cNvSpPr/>
              <p:nvPr/>
            </p:nvSpPr>
            <p:spPr>
              <a:xfrm>
                <a:off x="2363878" y="4768673"/>
                <a:ext cx="2380355" cy="1077109"/>
              </a:xfrm>
              <a:prstGeom prst="rect">
                <a:avLst/>
              </a:prstGeom>
              <a:solidFill>
                <a:srgbClr val="CCFF99">
                  <a:alpha val="60000"/>
                </a:srgbClr>
              </a:solidFill>
              <a:ln w="19050">
                <a:solidFill>
                  <a:srgbClr val="CCFF99">
                    <a:alpha val="65882"/>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p:cNvSpPr txBox="1"/>
              <p:nvPr/>
            </p:nvSpPr>
            <p:spPr>
              <a:xfrm>
                <a:off x="2459011" y="4831194"/>
                <a:ext cx="2191704" cy="1077218"/>
              </a:xfrm>
              <a:prstGeom prst="rect">
                <a:avLst/>
              </a:prstGeom>
              <a:noFill/>
            </p:spPr>
            <p:txBody>
              <a:bodyPr wrap="square" rtlCol="0">
                <a:spAutoFit/>
              </a:bodyPr>
              <a:lstStyle/>
              <a:p>
                <a:pPr algn="ctr"/>
                <a:r>
                  <a:rPr lang="de-DE" sz="1600" b="1" dirty="0" err="1" smtClean="0">
                    <a:effectLst/>
                  </a:rPr>
                  <a:t>Social</a:t>
                </a:r>
                <a:r>
                  <a:rPr lang="de-DE" sz="1600" b="1" dirty="0" smtClean="0">
                    <a:effectLst/>
                  </a:rPr>
                  <a:t> Development</a:t>
                </a:r>
              </a:p>
              <a:p>
                <a:pPr algn="ctr"/>
                <a:endParaRPr lang="de-DE" sz="1600" dirty="0" smtClean="0">
                  <a:effectLst/>
                </a:endParaRPr>
              </a:p>
              <a:p>
                <a:pPr algn="ctr"/>
                <a:r>
                  <a:rPr lang="de-DE" sz="1600" i="1" dirty="0" err="1" smtClean="0"/>
                  <a:t>P</a:t>
                </a:r>
                <a:r>
                  <a:rPr lang="de-DE" sz="1600" i="1" dirty="0" err="1" smtClean="0">
                    <a:effectLst/>
                  </a:rPr>
                  <a:t>overty</a:t>
                </a:r>
                <a:r>
                  <a:rPr lang="de-DE" sz="1600" i="1" dirty="0" smtClean="0">
                    <a:effectLst/>
                  </a:rPr>
                  <a:t>, </a:t>
                </a:r>
                <a:r>
                  <a:rPr lang="de-DE" sz="1600" i="1" dirty="0" err="1" smtClean="0">
                    <a:effectLst/>
                  </a:rPr>
                  <a:t>Employment</a:t>
                </a:r>
                <a:r>
                  <a:rPr lang="de-DE" sz="1600" i="1" dirty="0" smtClean="0">
                    <a:effectLst/>
                  </a:rPr>
                  <a:t>, </a:t>
                </a:r>
                <a:r>
                  <a:rPr lang="de-DE" sz="1600" i="1" dirty="0" err="1" smtClean="0">
                    <a:effectLst/>
                  </a:rPr>
                  <a:t>Social</a:t>
                </a:r>
                <a:r>
                  <a:rPr lang="de-DE" sz="1600" i="1" dirty="0" smtClean="0">
                    <a:effectLst/>
                  </a:rPr>
                  <a:t> </a:t>
                </a:r>
                <a:r>
                  <a:rPr lang="de-DE" sz="1600" i="1" dirty="0" err="1" smtClean="0"/>
                  <a:t>I</a:t>
                </a:r>
                <a:r>
                  <a:rPr lang="de-DE" sz="1600" i="1" dirty="0" err="1" smtClean="0">
                    <a:effectLst/>
                  </a:rPr>
                  <a:t>nclusion</a:t>
                </a:r>
                <a:endParaRPr lang="de-DE" sz="1600" dirty="0"/>
              </a:p>
            </p:txBody>
          </p:sp>
        </p:grpSp>
        <p:sp>
          <p:nvSpPr>
            <p:cNvPr id="37" name="Textfeld 36"/>
            <p:cNvSpPr txBox="1"/>
            <p:nvPr/>
          </p:nvSpPr>
          <p:spPr>
            <a:xfrm>
              <a:off x="2536737" y="878394"/>
              <a:ext cx="1086801" cy="369332"/>
            </a:xfrm>
            <a:prstGeom prst="rect">
              <a:avLst/>
            </a:prstGeom>
            <a:noFill/>
          </p:spPr>
          <p:txBody>
            <a:bodyPr wrap="square" rtlCol="0">
              <a:spAutoFit/>
            </a:bodyPr>
            <a:lstStyle/>
            <a:p>
              <a:r>
                <a:rPr lang="de-DE" b="1" dirty="0" smtClean="0">
                  <a:ln w="0"/>
                  <a:solidFill>
                    <a:srgbClr val="FFFFFF"/>
                  </a:solidFill>
                  <a:effectLst>
                    <a:outerShdw blurRad="38100" dist="25400" dir="5400000" algn="ctr" rotWithShape="0">
                      <a:srgbClr val="6E747A">
                        <a:alpha val="43000"/>
                      </a:srgbClr>
                    </a:outerShdw>
                  </a:effectLst>
                </a:rPr>
                <a:t>ILO-DESA</a:t>
              </a:r>
              <a:endParaRPr lang="de-DE" b="1" dirty="0">
                <a:ln w="0"/>
                <a:solidFill>
                  <a:srgbClr val="FFFFFF"/>
                </a:solidFill>
                <a:effectLst>
                  <a:outerShdw blurRad="38100" dist="25400" dir="5400000" algn="ctr" rotWithShape="0">
                    <a:srgbClr val="6E747A">
                      <a:alpha val="43000"/>
                    </a:srgbClr>
                  </a:outerShdw>
                </a:effectLst>
              </a:endParaRPr>
            </a:p>
          </p:txBody>
        </p:sp>
        <p:cxnSp>
          <p:nvCxnSpPr>
            <p:cNvPr id="39" name="Gerader Verbinder 38"/>
            <p:cNvCxnSpPr>
              <a:stCxn id="6" idx="0"/>
            </p:cNvCxnSpPr>
            <p:nvPr/>
          </p:nvCxnSpPr>
          <p:spPr>
            <a:xfrm flipV="1">
              <a:off x="2793404" y="2153161"/>
              <a:ext cx="235771" cy="614271"/>
            </a:xfrm>
            <a:prstGeom prst="line">
              <a:avLst/>
            </a:prstGeom>
            <a:ln w="19050">
              <a:solidFill>
                <a:srgbClr val="CCFF99"/>
              </a:solidFill>
              <a:prstDash val="sysDash"/>
            </a:ln>
          </p:spPr>
          <p:style>
            <a:lnRef idx="1">
              <a:schemeClr val="accent1"/>
            </a:lnRef>
            <a:fillRef idx="0">
              <a:schemeClr val="accent1"/>
            </a:fillRef>
            <a:effectRef idx="0">
              <a:schemeClr val="accent1"/>
            </a:effectRef>
            <a:fontRef idx="minor">
              <a:schemeClr val="tx1"/>
            </a:fontRef>
          </p:style>
        </p:cxnSp>
        <p:grpSp>
          <p:nvGrpSpPr>
            <p:cNvPr id="40" name="Gruppieren 39"/>
            <p:cNvGrpSpPr/>
            <p:nvPr/>
          </p:nvGrpSpPr>
          <p:grpSpPr>
            <a:xfrm>
              <a:off x="3073773" y="4261880"/>
              <a:ext cx="2221453" cy="834224"/>
              <a:chOff x="3331060" y="2864236"/>
              <a:chExt cx="2221453" cy="834224"/>
            </a:xfrm>
          </p:grpSpPr>
          <p:sp>
            <p:nvSpPr>
              <p:cNvPr id="41" name="Rechteck 40"/>
              <p:cNvSpPr/>
              <p:nvPr/>
            </p:nvSpPr>
            <p:spPr>
              <a:xfrm>
                <a:off x="3331060" y="2864236"/>
                <a:ext cx="2176855" cy="834224"/>
              </a:xfrm>
              <a:prstGeom prst="rect">
                <a:avLst/>
              </a:prstGeom>
              <a:solidFill>
                <a:srgbClr val="99CCFF">
                  <a:alpha val="27843"/>
                </a:srgbClr>
              </a:solidFill>
              <a:ln w="19050">
                <a:solidFill>
                  <a:srgbClr val="99CCFF">
                    <a:alpha val="63137"/>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Textfeld 41"/>
              <p:cNvSpPr txBox="1"/>
              <p:nvPr/>
            </p:nvSpPr>
            <p:spPr>
              <a:xfrm>
                <a:off x="3343384" y="3075504"/>
                <a:ext cx="2209129" cy="584775"/>
              </a:xfrm>
              <a:prstGeom prst="rect">
                <a:avLst/>
              </a:prstGeom>
              <a:noFill/>
            </p:spPr>
            <p:txBody>
              <a:bodyPr wrap="square" rtlCol="0">
                <a:spAutoFit/>
              </a:bodyPr>
              <a:lstStyle/>
              <a:p>
                <a:pPr algn="ctr"/>
                <a:r>
                  <a:rPr lang="de-DE" sz="1600" b="1" dirty="0" err="1" smtClean="0">
                    <a:effectLst/>
                  </a:rPr>
                  <a:t>Poverty</a:t>
                </a:r>
                <a:r>
                  <a:rPr lang="de-DE" sz="1600" b="1" dirty="0" smtClean="0">
                    <a:effectLst/>
                  </a:rPr>
                  <a:t> </a:t>
                </a:r>
                <a:r>
                  <a:rPr lang="de-DE" sz="1600" b="1" dirty="0" err="1" smtClean="0">
                    <a:effectLst/>
                  </a:rPr>
                  <a:t>Eradication</a:t>
                </a:r>
                <a:r>
                  <a:rPr lang="de-DE" sz="1600" b="1" dirty="0" smtClean="0">
                    <a:effectLst/>
                  </a:rPr>
                  <a:t> </a:t>
                </a:r>
                <a:r>
                  <a:rPr lang="de-DE" sz="1600" b="1" dirty="0" err="1" smtClean="0">
                    <a:effectLst/>
                  </a:rPr>
                  <a:t>Decade</a:t>
                </a:r>
                <a:endParaRPr lang="de-DE" sz="1600" b="1" dirty="0"/>
              </a:p>
            </p:txBody>
          </p:sp>
        </p:grpSp>
        <p:sp>
          <p:nvSpPr>
            <p:cNvPr id="43" name="Textfeld 42"/>
            <p:cNvSpPr txBox="1"/>
            <p:nvPr/>
          </p:nvSpPr>
          <p:spPr>
            <a:xfrm>
              <a:off x="3722146" y="4077214"/>
              <a:ext cx="740488" cy="369332"/>
            </a:xfrm>
            <a:prstGeom prst="rect">
              <a:avLst/>
            </a:prstGeom>
            <a:noFill/>
          </p:spPr>
          <p:txBody>
            <a:bodyPr wrap="square" rtlCol="0">
              <a:spAutoFit/>
            </a:bodyPr>
            <a:lstStyle/>
            <a:p>
              <a:r>
                <a:rPr lang="de-DE" b="1" dirty="0" smtClean="0">
                  <a:ln w="0"/>
                  <a:solidFill>
                    <a:srgbClr val="FFFFFF"/>
                  </a:solidFill>
                  <a:effectLst>
                    <a:outerShdw blurRad="38100" dist="25400" dir="5400000" algn="ctr" rotWithShape="0">
                      <a:srgbClr val="6E747A">
                        <a:alpha val="43000"/>
                      </a:srgbClr>
                    </a:outerShdw>
                  </a:effectLst>
                </a:rPr>
                <a:t>DESA</a:t>
              </a:r>
              <a:r>
                <a:rPr lang="de-DE" b="1" dirty="0" smtClean="0">
                  <a:ln w="0"/>
                  <a:solidFill>
                    <a:schemeClr val="accent1"/>
                  </a:solidFill>
                  <a:effectLst>
                    <a:outerShdw blurRad="38100" dist="25400" dir="5400000" algn="ctr" rotWithShape="0">
                      <a:srgbClr val="6E747A">
                        <a:alpha val="43000"/>
                      </a:srgbClr>
                    </a:outerShdw>
                  </a:effectLst>
                </a:rPr>
                <a:t> </a:t>
              </a:r>
            </a:p>
          </p:txBody>
        </p:sp>
        <p:cxnSp>
          <p:nvCxnSpPr>
            <p:cNvPr id="45" name="Gerader Verbinder 44"/>
            <p:cNvCxnSpPr/>
            <p:nvPr/>
          </p:nvCxnSpPr>
          <p:spPr>
            <a:xfrm>
              <a:off x="3912479" y="3610977"/>
              <a:ext cx="249721" cy="670867"/>
            </a:xfrm>
            <a:prstGeom prst="line">
              <a:avLst/>
            </a:prstGeom>
            <a:ln w="19050">
              <a:solidFill>
                <a:srgbClr val="99CCFF"/>
              </a:solidFill>
              <a:prstDash val="sysDash"/>
            </a:ln>
          </p:spPr>
          <p:style>
            <a:lnRef idx="1">
              <a:schemeClr val="accent1"/>
            </a:lnRef>
            <a:fillRef idx="0">
              <a:schemeClr val="accent1"/>
            </a:fillRef>
            <a:effectRef idx="0">
              <a:schemeClr val="accent1"/>
            </a:effectRef>
            <a:fontRef idx="minor">
              <a:schemeClr val="tx1"/>
            </a:fontRef>
          </p:style>
        </p:cxnSp>
        <p:grpSp>
          <p:nvGrpSpPr>
            <p:cNvPr id="48" name="Gruppieren 47"/>
            <p:cNvGrpSpPr/>
            <p:nvPr/>
          </p:nvGrpSpPr>
          <p:grpSpPr>
            <a:xfrm>
              <a:off x="4339455" y="99027"/>
              <a:ext cx="1581266" cy="1569660"/>
              <a:chOff x="4733487" y="3810767"/>
              <a:chExt cx="1581266" cy="1569660"/>
            </a:xfrm>
          </p:grpSpPr>
          <p:sp>
            <p:nvSpPr>
              <p:cNvPr id="49" name="Ellipse 48"/>
              <p:cNvSpPr/>
              <p:nvPr/>
            </p:nvSpPr>
            <p:spPr>
              <a:xfrm>
                <a:off x="4811805" y="4172847"/>
                <a:ext cx="1379511" cy="1149746"/>
              </a:xfrm>
              <a:prstGeom prst="ellipse">
                <a:avLst/>
              </a:prstGeom>
              <a:solidFill>
                <a:srgbClr val="FFCC99">
                  <a:alpha val="29020"/>
                </a:srgbClr>
              </a:solidFill>
              <a:ln w="19050">
                <a:solidFill>
                  <a:srgbClr val="FFCC99">
                    <a:alpha val="67059"/>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Textfeld 49"/>
              <p:cNvSpPr txBox="1"/>
              <p:nvPr/>
            </p:nvSpPr>
            <p:spPr>
              <a:xfrm>
                <a:off x="4733487" y="3810767"/>
                <a:ext cx="1581266" cy="1569660"/>
              </a:xfrm>
              <a:prstGeom prst="rect">
                <a:avLst/>
              </a:prstGeom>
              <a:noFill/>
            </p:spPr>
            <p:txBody>
              <a:bodyPr wrap="square" rtlCol="0">
                <a:spAutoFit/>
              </a:bodyPr>
              <a:lstStyle/>
              <a:p>
                <a:pPr algn="ctr"/>
                <a:r>
                  <a:rPr lang="de-DE" sz="1600" dirty="0" smtClean="0">
                    <a:effectLst/>
                  </a:rPr>
                  <a:t> </a:t>
                </a:r>
              </a:p>
              <a:p>
                <a:pPr algn="ctr"/>
                <a:endParaRPr lang="de-DE" sz="1600" dirty="0"/>
              </a:p>
              <a:p>
                <a:pPr algn="ctr"/>
                <a:r>
                  <a:rPr lang="de-DE" sz="1600" i="1" dirty="0" smtClean="0">
                    <a:effectLst/>
                  </a:rPr>
                  <a:t>Income, </a:t>
                </a:r>
                <a:r>
                  <a:rPr lang="de-DE" sz="1600" i="1" dirty="0" err="1" smtClean="0">
                    <a:effectLst/>
                  </a:rPr>
                  <a:t>Health</a:t>
                </a:r>
                <a:r>
                  <a:rPr lang="de-DE" sz="1600" i="1" dirty="0" smtClean="0">
                    <a:effectLst/>
                  </a:rPr>
                  <a:t>, </a:t>
                </a:r>
                <a:r>
                  <a:rPr lang="de-DE" sz="1600" i="1" dirty="0"/>
                  <a:t>E</a:t>
                </a:r>
                <a:r>
                  <a:rPr lang="de-DE" sz="1600" i="1" dirty="0" smtClean="0">
                    <a:effectLst/>
                  </a:rPr>
                  <a:t>ducation, Gender, </a:t>
                </a:r>
                <a:r>
                  <a:rPr lang="de-DE" sz="1600" i="1" dirty="0"/>
                  <a:t>E</a:t>
                </a:r>
                <a:r>
                  <a:rPr lang="de-DE" sz="1600" i="1" dirty="0" smtClean="0">
                    <a:effectLst/>
                  </a:rPr>
                  <a:t>nvironment</a:t>
                </a:r>
                <a:endParaRPr lang="de-DE" sz="1600" i="1" dirty="0"/>
              </a:p>
            </p:txBody>
          </p:sp>
        </p:grpSp>
        <p:sp>
          <p:nvSpPr>
            <p:cNvPr id="51" name="Textfeld 50"/>
            <p:cNvSpPr txBox="1"/>
            <p:nvPr/>
          </p:nvSpPr>
          <p:spPr>
            <a:xfrm>
              <a:off x="4715919" y="298686"/>
              <a:ext cx="828339" cy="369332"/>
            </a:xfrm>
            <a:prstGeom prst="rect">
              <a:avLst/>
            </a:prstGeom>
            <a:noFill/>
          </p:spPr>
          <p:txBody>
            <a:bodyPr wrap="square" rtlCol="0">
              <a:spAutoFit/>
            </a:bodyPr>
            <a:lstStyle/>
            <a:p>
              <a:r>
                <a:rPr lang="de-DE" b="1" dirty="0" smtClean="0">
                  <a:ln w="0"/>
                  <a:solidFill>
                    <a:srgbClr val="FFFFFF"/>
                  </a:solidFill>
                  <a:effectLst>
                    <a:outerShdw blurRad="38100" dist="25400" dir="5400000" algn="ctr" rotWithShape="0">
                      <a:srgbClr val="6E747A">
                        <a:alpha val="43000"/>
                      </a:srgbClr>
                    </a:outerShdw>
                  </a:effectLst>
                </a:rPr>
                <a:t>MDGs</a:t>
              </a:r>
              <a:endParaRPr lang="de-DE" b="1" dirty="0">
                <a:ln w="0"/>
                <a:solidFill>
                  <a:srgbClr val="FFFFFF"/>
                </a:solidFill>
                <a:effectLst>
                  <a:outerShdw blurRad="38100" dist="25400" dir="5400000" algn="ctr" rotWithShape="0">
                    <a:srgbClr val="6E747A">
                      <a:alpha val="43000"/>
                    </a:srgbClr>
                  </a:outerShdw>
                </a:effectLst>
              </a:endParaRPr>
            </a:p>
          </p:txBody>
        </p:sp>
        <p:cxnSp>
          <p:nvCxnSpPr>
            <p:cNvPr id="53" name="Gerader Verbinder 52"/>
            <p:cNvCxnSpPr/>
            <p:nvPr/>
          </p:nvCxnSpPr>
          <p:spPr>
            <a:xfrm flipV="1">
              <a:off x="5078350" y="1598750"/>
              <a:ext cx="127680" cy="1178062"/>
            </a:xfrm>
            <a:prstGeom prst="line">
              <a:avLst/>
            </a:prstGeom>
            <a:ln w="19050">
              <a:solidFill>
                <a:srgbClr val="FFCC99"/>
              </a:solidFill>
              <a:prstDash val="sysDash"/>
            </a:ln>
          </p:spPr>
          <p:style>
            <a:lnRef idx="1">
              <a:schemeClr val="accent1"/>
            </a:lnRef>
            <a:fillRef idx="0">
              <a:schemeClr val="accent1"/>
            </a:fillRef>
            <a:effectRef idx="0">
              <a:schemeClr val="accent1"/>
            </a:effectRef>
            <a:fontRef idx="minor">
              <a:schemeClr val="tx1"/>
            </a:fontRef>
          </p:style>
        </p:cxnSp>
        <p:grpSp>
          <p:nvGrpSpPr>
            <p:cNvPr id="54" name="Gruppieren 53"/>
            <p:cNvGrpSpPr/>
            <p:nvPr/>
          </p:nvGrpSpPr>
          <p:grpSpPr>
            <a:xfrm>
              <a:off x="4751575" y="4209833"/>
              <a:ext cx="3104762" cy="2312827"/>
              <a:chOff x="6115721" y="3999153"/>
              <a:chExt cx="3019720" cy="2247645"/>
            </a:xfrm>
          </p:grpSpPr>
          <p:sp>
            <p:nvSpPr>
              <p:cNvPr id="55" name="Gleichschenkliges Dreieck 54"/>
              <p:cNvSpPr/>
              <p:nvPr/>
            </p:nvSpPr>
            <p:spPr>
              <a:xfrm>
                <a:off x="6115721" y="3999153"/>
                <a:ext cx="3019720" cy="2247645"/>
              </a:xfrm>
              <a:prstGeom prst="triangle">
                <a:avLst/>
              </a:prstGeom>
              <a:solidFill>
                <a:srgbClr val="CCCCFF">
                  <a:alpha val="47059"/>
                </a:srgbClr>
              </a:solidFill>
              <a:ln w="19050">
                <a:solidFill>
                  <a:srgbClr val="CCCCFF">
                    <a:alpha val="67843"/>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Textfeld 55"/>
              <p:cNvSpPr txBox="1"/>
              <p:nvPr/>
            </p:nvSpPr>
            <p:spPr>
              <a:xfrm>
                <a:off x="6601105" y="4278617"/>
                <a:ext cx="2135393" cy="1764705"/>
              </a:xfrm>
              <a:prstGeom prst="rect">
                <a:avLst/>
              </a:prstGeom>
              <a:noFill/>
            </p:spPr>
            <p:txBody>
              <a:bodyPr wrap="square" rtlCol="0">
                <a:spAutoFit/>
              </a:bodyPr>
              <a:lstStyle/>
              <a:p>
                <a:pPr algn="ctr"/>
                <a:r>
                  <a:rPr lang="de-DE" sz="1600" b="1" dirty="0" smtClean="0">
                    <a:effectLst>
                      <a:outerShdw blurRad="50800" dist="38100" dir="2700000">
                        <a:srgbClr val="000000">
                          <a:alpha val="43000"/>
                        </a:srgbClr>
                      </a:outerShdw>
                    </a:effectLst>
                  </a:rPr>
                  <a:t>Human Security </a:t>
                </a:r>
              </a:p>
              <a:p>
                <a:pPr algn="ctr"/>
                <a:endParaRPr lang="de-DE" sz="1600" b="1" dirty="0">
                  <a:effectLst>
                    <a:outerShdw blurRad="50800" dist="38100" dir="2700000">
                      <a:srgbClr val="000000">
                        <a:alpha val="43000"/>
                      </a:srgbClr>
                    </a:outerShdw>
                  </a:effectLst>
                </a:endParaRPr>
              </a:p>
              <a:p>
                <a:pPr algn="ctr"/>
                <a:r>
                  <a:rPr lang="de-DE" sz="1600" b="1" i="1" dirty="0">
                    <a:effectLst>
                      <a:outerShdw blurRad="50800" dist="38100" dir="2700000">
                        <a:srgbClr val="000000">
                          <a:alpha val="43000"/>
                        </a:srgbClr>
                      </a:outerShdw>
                    </a:effectLst>
                  </a:rPr>
                  <a:t>I</a:t>
                </a:r>
                <a:r>
                  <a:rPr lang="de-DE" sz="1600" b="1" i="1" dirty="0" smtClean="0">
                    <a:effectLst>
                      <a:outerShdw blurRad="50800" dist="38100" dir="2700000">
                        <a:srgbClr val="000000">
                          <a:alpha val="43000"/>
                        </a:srgbClr>
                      </a:outerShdw>
                    </a:effectLst>
                  </a:rPr>
                  <a:t>ncome, </a:t>
                </a:r>
                <a:r>
                  <a:rPr lang="de-DE" sz="1600" b="1" i="1" dirty="0" err="1" smtClean="0">
                    <a:effectLst>
                      <a:outerShdw blurRad="50800" dist="38100" dir="2700000">
                        <a:srgbClr val="000000">
                          <a:alpha val="43000"/>
                        </a:srgbClr>
                      </a:outerShdw>
                    </a:effectLst>
                  </a:rPr>
                  <a:t>Health</a:t>
                </a:r>
                <a:r>
                  <a:rPr lang="de-DE" sz="1600" b="1" i="1" dirty="0" smtClean="0">
                    <a:effectLst>
                      <a:outerShdw blurRad="50800" dist="38100" dir="2700000">
                        <a:srgbClr val="000000">
                          <a:alpha val="43000"/>
                        </a:srgbClr>
                      </a:outerShdw>
                    </a:effectLst>
                  </a:rPr>
                  <a:t>, </a:t>
                </a:r>
                <a:r>
                  <a:rPr lang="de-DE" sz="1600" b="1" i="1" dirty="0">
                    <a:effectLst>
                      <a:outerShdw blurRad="50800" dist="38100" dir="2700000">
                        <a:srgbClr val="000000">
                          <a:alpha val="43000"/>
                        </a:srgbClr>
                      </a:outerShdw>
                    </a:effectLst>
                  </a:rPr>
                  <a:t>E</a:t>
                </a:r>
                <a:r>
                  <a:rPr lang="de-DE" sz="1600" b="1" i="1" dirty="0" smtClean="0">
                    <a:effectLst>
                      <a:outerShdw blurRad="50800" dist="38100" dir="2700000">
                        <a:srgbClr val="000000">
                          <a:alpha val="43000"/>
                        </a:srgbClr>
                      </a:outerShdw>
                    </a:effectLst>
                  </a:rPr>
                  <a:t>ducation, </a:t>
                </a:r>
                <a:r>
                  <a:rPr lang="de-DE" sz="1600" b="1" i="1" dirty="0">
                    <a:effectLst>
                      <a:outerShdw blurRad="50800" dist="38100" dir="2700000">
                        <a:srgbClr val="000000">
                          <a:alpha val="43000"/>
                        </a:srgbClr>
                      </a:outerShdw>
                    </a:effectLst>
                  </a:rPr>
                  <a:t>E</a:t>
                </a:r>
                <a:r>
                  <a:rPr lang="de-DE" sz="1600" b="1" i="1" dirty="0" smtClean="0">
                    <a:effectLst>
                      <a:outerShdw blurRad="50800" dist="38100" dir="2700000">
                        <a:srgbClr val="000000">
                          <a:alpha val="43000"/>
                        </a:srgbClr>
                      </a:outerShdw>
                    </a:effectLst>
                  </a:rPr>
                  <a:t>nvironment, </a:t>
                </a:r>
                <a:r>
                  <a:rPr lang="de-DE" sz="1600" b="1" i="1" dirty="0">
                    <a:effectLst>
                      <a:outerShdw blurRad="50800" dist="38100" dir="2700000">
                        <a:srgbClr val="000000">
                          <a:alpha val="43000"/>
                        </a:srgbClr>
                      </a:outerShdw>
                    </a:effectLst>
                  </a:rPr>
                  <a:t>S</a:t>
                </a:r>
                <a:r>
                  <a:rPr lang="de-DE" sz="1600" b="1" i="1" dirty="0" smtClean="0">
                    <a:effectLst>
                      <a:outerShdw blurRad="50800" dist="38100" dir="2700000">
                        <a:srgbClr val="000000">
                          <a:alpha val="43000"/>
                        </a:srgbClr>
                      </a:outerShdw>
                    </a:effectLst>
                  </a:rPr>
                  <a:t>ecurity, </a:t>
                </a:r>
                <a:r>
                  <a:rPr lang="de-DE" sz="1600" b="1" i="1" dirty="0" err="1">
                    <a:effectLst>
                      <a:outerShdw blurRad="50800" dist="38100" dir="2700000">
                        <a:srgbClr val="000000">
                          <a:alpha val="43000"/>
                        </a:srgbClr>
                      </a:outerShdw>
                    </a:effectLst>
                  </a:rPr>
                  <a:t>S</a:t>
                </a:r>
                <a:r>
                  <a:rPr lang="de-DE" sz="1600" b="1" i="1" dirty="0" err="1" smtClean="0">
                    <a:effectLst>
                      <a:outerShdw blurRad="50800" dist="38100" dir="2700000">
                        <a:srgbClr val="000000">
                          <a:alpha val="43000"/>
                        </a:srgbClr>
                      </a:outerShdw>
                    </a:effectLst>
                  </a:rPr>
                  <a:t>ubjective</a:t>
                </a:r>
                <a:r>
                  <a:rPr lang="de-DE" sz="1600" b="1" i="1" dirty="0" smtClean="0">
                    <a:effectLst>
                      <a:outerShdw blurRad="50800" dist="38100" dir="2700000">
                        <a:srgbClr val="000000">
                          <a:alpha val="43000"/>
                        </a:srgbClr>
                      </a:outerShdw>
                    </a:effectLst>
                  </a:rPr>
                  <a:t> </a:t>
                </a:r>
                <a:r>
                  <a:rPr lang="de-DE" sz="1600" b="1" i="1" dirty="0" err="1" smtClean="0">
                    <a:effectLst>
                      <a:outerShdw blurRad="50800" dist="38100" dir="2700000">
                        <a:srgbClr val="000000">
                          <a:alpha val="43000"/>
                        </a:srgbClr>
                      </a:outerShdw>
                    </a:effectLst>
                  </a:rPr>
                  <a:t>and</a:t>
                </a:r>
                <a:r>
                  <a:rPr lang="de-DE" sz="1600" b="1" i="1" dirty="0" smtClean="0">
                    <a:effectLst>
                      <a:outerShdw blurRad="50800" dist="38100" dir="2700000">
                        <a:srgbClr val="000000">
                          <a:alpha val="43000"/>
                        </a:srgbClr>
                      </a:outerShdw>
                    </a:effectLst>
                  </a:rPr>
                  <a:t> </a:t>
                </a:r>
                <a:r>
                  <a:rPr lang="de-DE" sz="1600" b="1" i="1" dirty="0" err="1">
                    <a:effectLst>
                      <a:outerShdw blurRad="50800" dist="38100" dir="2700000">
                        <a:srgbClr val="000000">
                          <a:alpha val="43000"/>
                        </a:srgbClr>
                      </a:outerShdw>
                    </a:effectLst>
                  </a:rPr>
                  <a:t>O</a:t>
                </a:r>
                <a:r>
                  <a:rPr lang="de-DE" sz="1600" b="1" i="1" dirty="0" err="1" smtClean="0">
                    <a:effectLst>
                      <a:outerShdw blurRad="50800" dist="38100" dir="2700000">
                        <a:srgbClr val="000000">
                          <a:alpha val="43000"/>
                        </a:srgbClr>
                      </a:outerShdw>
                    </a:effectLst>
                  </a:rPr>
                  <a:t>bjective</a:t>
                </a:r>
                <a:endParaRPr lang="de-DE" sz="1600" b="1" i="1" dirty="0">
                  <a:effectLst>
                    <a:outerShdw blurRad="50800" dist="38100" dir="2700000">
                      <a:srgbClr val="000000">
                        <a:alpha val="43000"/>
                      </a:srgbClr>
                    </a:outerShdw>
                  </a:effectLst>
                </a:endParaRPr>
              </a:p>
            </p:txBody>
          </p:sp>
        </p:grpSp>
        <p:sp>
          <p:nvSpPr>
            <p:cNvPr id="57" name="Textfeld 56"/>
            <p:cNvSpPr txBox="1"/>
            <p:nvPr/>
          </p:nvSpPr>
          <p:spPr>
            <a:xfrm>
              <a:off x="5641828" y="4129474"/>
              <a:ext cx="1525793" cy="369332"/>
            </a:xfrm>
            <a:prstGeom prst="rect">
              <a:avLst/>
            </a:prstGeom>
            <a:noFill/>
          </p:spPr>
          <p:txBody>
            <a:bodyPr wrap="square" rtlCol="0">
              <a:spAutoFit/>
            </a:bodyPr>
            <a:lstStyle/>
            <a:p>
              <a:r>
                <a:rPr lang="de-DE" b="1" dirty="0" smtClean="0">
                  <a:ln w="0"/>
                  <a:solidFill>
                    <a:srgbClr val="FFFFFF"/>
                  </a:solidFill>
                  <a:effectLst>
                    <a:outerShdw blurRad="38100" dist="25400" dir="5400000" algn="ctr" rotWithShape="0">
                      <a:srgbClr val="6E747A">
                        <a:alpha val="43000"/>
                      </a:srgbClr>
                    </a:outerShdw>
                  </a:effectLst>
                </a:rPr>
                <a:t>UNDP </a:t>
              </a:r>
              <a:r>
                <a:rPr lang="de-DE" b="1" dirty="0" err="1" smtClean="0">
                  <a:ln w="0"/>
                  <a:solidFill>
                    <a:srgbClr val="FFFFFF"/>
                  </a:solidFill>
                  <a:effectLst>
                    <a:outerShdw blurRad="38100" dist="25400" dir="5400000" algn="ctr" rotWithShape="0">
                      <a:srgbClr val="6E747A">
                        <a:alpha val="43000"/>
                      </a:srgbClr>
                    </a:outerShdw>
                  </a:effectLst>
                </a:rPr>
                <a:t>Latvia</a:t>
              </a:r>
              <a:endParaRPr lang="de-DE" b="1" dirty="0">
                <a:ln w="0"/>
                <a:solidFill>
                  <a:srgbClr val="FFFFFF"/>
                </a:solidFill>
                <a:effectLst>
                  <a:outerShdw blurRad="38100" dist="25400" dir="5400000" algn="ctr" rotWithShape="0">
                    <a:srgbClr val="6E747A">
                      <a:alpha val="43000"/>
                    </a:srgbClr>
                  </a:outerShdw>
                </a:effectLst>
              </a:endParaRPr>
            </a:p>
          </p:txBody>
        </p:sp>
        <p:cxnSp>
          <p:nvCxnSpPr>
            <p:cNvPr id="60" name="Gerader Verbinder 59"/>
            <p:cNvCxnSpPr/>
            <p:nvPr/>
          </p:nvCxnSpPr>
          <p:spPr>
            <a:xfrm>
              <a:off x="6303956" y="3530619"/>
              <a:ext cx="0" cy="598855"/>
            </a:xfrm>
            <a:prstGeom prst="line">
              <a:avLst/>
            </a:prstGeom>
            <a:ln w="19050">
              <a:solidFill>
                <a:srgbClr val="CCCCFF"/>
              </a:solidFill>
              <a:prstDash val="sysDash"/>
            </a:ln>
          </p:spPr>
          <p:style>
            <a:lnRef idx="1">
              <a:schemeClr val="accent1"/>
            </a:lnRef>
            <a:fillRef idx="0">
              <a:schemeClr val="accent1"/>
            </a:fillRef>
            <a:effectRef idx="0">
              <a:schemeClr val="accent1"/>
            </a:effectRef>
            <a:fontRef idx="minor">
              <a:schemeClr val="tx1"/>
            </a:fontRef>
          </p:style>
        </p:cxnSp>
        <p:grpSp>
          <p:nvGrpSpPr>
            <p:cNvPr id="61" name="Gruppieren 60"/>
            <p:cNvGrpSpPr/>
            <p:nvPr/>
          </p:nvGrpSpPr>
          <p:grpSpPr>
            <a:xfrm>
              <a:off x="8444513" y="4428181"/>
              <a:ext cx="2079364" cy="1798096"/>
              <a:chOff x="8126057" y="1596895"/>
              <a:chExt cx="2079364" cy="1798096"/>
            </a:xfrm>
            <a:solidFill>
              <a:srgbClr val="FF6600"/>
            </a:solidFill>
          </p:grpSpPr>
          <p:sp>
            <p:nvSpPr>
              <p:cNvPr id="62" name="Ellipse 61"/>
              <p:cNvSpPr/>
              <p:nvPr/>
            </p:nvSpPr>
            <p:spPr>
              <a:xfrm>
                <a:off x="8126057" y="1596895"/>
                <a:ext cx="2053417" cy="1798096"/>
              </a:xfrm>
              <a:prstGeom prst="ellipse">
                <a:avLst/>
              </a:prstGeom>
              <a:solidFill>
                <a:srgbClr val="FF6600">
                  <a:alpha val="24706"/>
                </a:srgbClr>
              </a:solidFill>
              <a:ln w="19050">
                <a:solidFill>
                  <a:srgbClr val="FF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Textfeld 62"/>
              <p:cNvSpPr txBox="1"/>
              <p:nvPr/>
            </p:nvSpPr>
            <p:spPr>
              <a:xfrm>
                <a:off x="8258120" y="2273982"/>
                <a:ext cx="1947301" cy="338554"/>
              </a:xfrm>
              <a:prstGeom prst="rect">
                <a:avLst/>
              </a:prstGeom>
              <a:noFill/>
            </p:spPr>
            <p:txBody>
              <a:bodyPr wrap="square" rtlCol="0">
                <a:spAutoFit/>
              </a:bodyPr>
              <a:lstStyle/>
              <a:p>
                <a:r>
                  <a:rPr lang="de-DE" sz="1600" b="1" i="1" dirty="0" err="1"/>
                  <a:t>S</a:t>
                </a:r>
                <a:r>
                  <a:rPr lang="de-DE" sz="1600" b="1" i="1" dirty="0" err="1" smtClean="0">
                    <a:effectLst/>
                  </a:rPr>
                  <a:t>ocial</a:t>
                </a:r>
                <a:r>
                  <a:rPr lang="de-DE" sz="1600" b="1" i="1" dirty="0" smtClean="0">
                    <a:effectLst/>
                  </a:rPr>
                  <a:t> </a:t>
                </a:r>
                <a:r>
                  <a:rPr lang="de-DE" sz="1600" b="1" i="1" dirty="0" err="1"/>
                  <a:t>S</a:t>
                </a:r>
                <a:r>
                  <a:rPr lang="de-DE" sz="1600" b="1" i="1" dirty="0" err="1" smtClean="0">
                    <a:effectLst/>
                  </a:rPr>
                  <a:t>ustainability</a:t>
                </a:r>
                <a:endParaRPr lang="de-DE" sz="1600" b="1" i="1" dirty="0"/>
              </a:p>
            </p:txBody>
          </p:sp>
        </p:grpSp>
        <p:sp>
          <p:nvSpPr>
            <p:cNvPr id="64" name="Textfeld 63"/>
            <p:cNvSpPr txBox="1"/>
            <p:nvPr/>
          </p:nvSpPr>
          <p:spPr>
            <a:xfrm>
              <a:off x="9099429" y="4179755"/>
              <a:ext cx="743581" cy="369332"/>
            </a:xfrm>
            <a:prstGeom prst="rect">
              <a:avLst/>
            </a:prstGeom>
            <a:noFill/>
          </p:spPr>
          <p:txBody>
            <a:bodyPr wrap="square" rtlCol="0">
              <a:spAutoFit/>
            </a:bodyPr>
            <a:lstStyle/>
            <a:p>
              <a:r>
                <a:rPr lang="de-DE" b="1" dirty="0" smtClean="0">
                  <a:ln w="0"/>
                  <a:solidFill>
                    <a:srgbClr val="FFFFFF"/>
                  </a:solidFill>
                  <a:effectLst>
                    <a:outerShdw blurRad="38100" dist="25400" dir="5400000" algn="ctr" rotWithShape="0">
                      <a:srgbClr val="6E747A">
                        <a:alpha val="43000"/>
                      </a:srgbClr>
                    </a:outerShdw>
                  </a:effectLst>
                </a:rPr>
                <a:t>DESA</a:t>
              </a:r>
              <a:endParaRPr lang="de-DE" b="1" dirty="0">
                <a:ln w="0"/>
                <a:solidFill>
                  <a:srgbClr val="FFFFFF"/>
                </a:solidFill>
                <a:effectLst>
                  <a:outerShdw blurRad="38100" dist="25400" dir="5400000" algn="ctr" rotWithShape="0">
                    <a:srgbClr val="6E747A">
                      <a:alpha val="43000"/>
                    </a:srgbClr>
                  </a:outerShdw>
                </a:effectLst>
              </a:endParaRPr>
            </a:p>
          </p:txBody>
        </p:sp>
        <p:cxnSp>
          <p:nvCxnSpPr>
            <p:cNvPr id="66" name="Gerader Verbinder 65"/>
            <p:cNvCxnSpPr>
              <a:endCxn id="70" idx="2"/>
            </p:cNvCxnSpPr>
            <p:nvPr/>
          </p:nvCxnSpPr>
          <p:spPr>
            <a:xfrm flipH="1" flipV="1">
              <a:off x="7324737" y="1885814"/>
              <a:ext cx="468256" cy="772919"/>
            </a:xfrm>
            <a:prstGeom prst="line">
              <a:avLst/>
            </a:prstGeom>
            <a:ln w="19050">
              <a:solidFill>
                <a:srgbClr val="9999FF"/>
              </a:solidFill>
              <a:prstDash val="sysDash"/>
            </a:ln>
          </p:spPr>
          <p:style>
            <a:lnRef idx="1">
              <a:schemeClr val="accent1"/>
            </a:lnRef>
            <a:fillRef idx="0">
              <a:schemeClr val="accent1"/>
            </a:fillRef>
            <a:effectRef idx="0">
              <a:schemeClr val="accent1"/>
            </a:effectRef>
            <a:fontRef idx="minor">
              <a:schemeClr val="tx1"/>
            </a:fontRef>
          </p:style>
        </p:cxnSp>
        <p:grpSp>
          <p:nvGrpSpPr>
            <p:cNvPr id="69" name="Gruppieren 68"/>
            <p:cNvGrpSpPr/>
            <p:nvPr/>
          </p:nvGrpSpPr>
          <p:grpSpPr>
            <a:xfrm>
              <a:off x="6134559" y="1051590"/>
              <a:ext cx="2422675" cy="834224"/>
              <a:chOff x="7132765" y="2835759"/>
              <a:chExt cx="2422675" cy="834224"/>
            </a:xfrm>
          </p:grpSpPr>
          <p:sp>
            <p:nvSpPr>
              <p:cNvPr id="70" name="Rechteck 69"/>
              <p:cNvSpPr/>
              <p:nvPr/>
            </p:nvSpPr>
            <p:spPr>
              <a:xfrm>
                <a:off x="7132765" y="2835759"/>
                <a:ext cx="2380355" cy="834224"/>
              </a:xfrm>
              <a:prstGeom prst="rect">
                <a:avLst/>
              </a:prstGeom>
              <a:solidFill>
                <a:srgbClr val="9999FF">
                  <a:alpha val="27059"/>
                </a:srgbClr>
              </a:solidFill>
              <a:ln w="19050">
                <a:solidFill>
                  <a:srgbClr val="9999FF">
                    <a:alpha val="27059"/>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Textfeld 70"/>
              <p:cNvSpPr txBox="1"/>
              <p:nvPr/>
            </p:nvSpPr>
            <p:spPr>
              <a:xfrm>
                <a:off x="7187878" y="3037939"/>
                <a:ext cx="2367562" cy="338554"/>
              </a:xfrm>
              <a:prstGeom prst="rect">
                <a:avLst/>
              </a:prstGeom>
              <a:noFill/>
            </p:spPr>
            <p:txBody>
              <a:bodyPr wrap="square" rtlCol="0">
                <a:spAutoFit/>
              </a:bodyPr>
              <a:lstStyle/>
              <a:p>
                <a:r>
                  <a:rPr lang="de-DE" sz="1600" b="1" i="1" dirty="0" err="1" smtClean="0"/>
                  <a:t>S</a:t>
                </a:r>
                <a:r>
                  <a:rPr lang="de-DE" sz="1600" b="1" i="1" dirty="0" err="1" smtClean="0">
                    <a:effectLst/>
                  </a:rPr>
                  <a:t>ustainable</a:t>
                </a:r>
                <a:r>
                  <a:rPr lang="de-DE" sz="1600" b="1" i="1" dirty="0" smtClean="0">
                    <a:effectLst/>
                  </a:rPr>
                  <a:t> Development</a:t>
                </a:r>
                <a:endParaRPr lang="de-DE" sz="1600" b="1" i="1" dirty="0"/>
              </a:p>
            </p:txBody>
          </p:sp>
        </p:grpSp>
        <p:sp>
          <p:nvSpPr>
            <p:cNvPr id="72" name="Textfeld 71"/>
            <p:cNvSpPr txBox="1"/>
            <p:nvPr/>
          </p:nvSpPr>
          <p:spPr>
            <a:xfrm>
              <a:off x="6780297" y="820108"/>
              <a:ext cx="1186312" cy="369332"/>
            </a:xfrm>
            <a:prstGeom prst="rect">
              <a:avLst/>
            </a:prstGeom>
            <a:noFill/>
          </p:spPr>
          <p:txBody>
            <a:bodyPr wrap="square" rtlCol="0">
              <a:spAutoFit/>
            </a:bodyPr>
            <a:lstStyle/>
            <a:p>
              <a:r>
                <a:rPr lang="de-DE" b="1" dirty="0" smtClean="0">
                  <a:ln w="0"/>
                  <a:solidFill>
                    <a:srgbClr val="FFFFFF"/>
                  </a:solidFill>
                  <a:effectLst>
                    <a:outerShdw blurRad="38100" dist="25400" dir="5400000" algn="ctr" rotWithShape="0">
                      <a:srgbClr val="6E747A">
                        <a:alpha val="43000"/>
                      </a:srgbClr>
                    </a:outerShdw>
                  </a:effectLst>
                </a:rPr>
                <a:t>UNEP Rio</a:t>
              </a:r>
              <a:endParaRPr lang="de-DE" b="1" dirty="0">
                <a:ln w="0"/>
                <a:solidFill>
                  <a:srgbClr val="FFFFFF"/>
                </a:solidFill>
                <a:effectLst>
                  <a:outerShdw blurRad="38100" dist="25400" dir="5400000" algn="ctr" rotWithShape="0">
                    <a:srgbClr val="6E747A">
                      <a:alpha val="43000"/>
                    </a:srgbClr>
                  </a:outerShdw>
                </a:effectLst>
              </a:endParaRPr>
            </a:p>
          </p:txBody>
        </p:sp>
        <p:cxnSp>
          <p:nvCxnSpPr>
            <p:cNvPr id="75" name="Gerader Verbinder 74"/>
            <p:cNvCxnSpPr/>
            <p:nvPr/>
          </p:nvCxnSpPr>
          <p:spPr>
            <a:xfrm flipH="1">
              <a:off x="9391426" y="3643118"/>
              <a:ext cx="79794" cy="618762"/>
            </a:xfrm>
            <a:prstGeom prst="line">
              <a:avLst/>
            </a:prstGeom>
            <a:ln w="19050">
              <a:solidFill>
                <a:srgbClr val="FF6600"/>
              </a:solidFill>
              <a:prstDash val="sysDash"/>
            </a:ln>
          </p:spPr>
          <p:style>
            <a:lnRef idx="1">
              <a:schemeClr val="accent1"/>
            </a:lnRef>
            <a:fillRef idx="0">
              <a:schemeClr val="accent1"/>
            </a:fillRef>
            <a:effectRef idx="0">
              <a:schemeClr val="accent1"/>
            </a:effectRef>
            <a:fontRef idx="minor">
              <a:schemeClr val="tx1"/>
            </a:fontRef>
          </p:style>
        </p:cxnSp>
        <p:grpSp>
          <p:nvGrpSpPr>
            <p:cNvPr id="77" name="Gruppieren 76"/>
            <p:cNvGrpSpPr/>
            <p:nvPr/>
          </p:nvGrpSpPr>
          <p:grpSpPr>
            <a:xfrm>
              <a:off x="8927156" y="244531"/>
              <a:ext cx="3252340" cy="2205103"/>
              <a:chOff x="9584614" y="3567818"/>
              <a:chExt cx="2607386" cy="1673112"/>
            </a:xfrm>
          </p:grpSpPr>
          <p:sp>
            <p:nvSpPr>
              <p:cNvPr id="78" name="Ellipse 77"/>
              <p:cNvSpPr/>
              <p:nvPr/>
            </p:nvSpPr>
            <p:spPr>
              <a:xfrm>
                <a:off x="9584614" y="3567818"/>
                <a:ext cx="2607386" cy="1673112"/>
              </a:xfrm>
              <a:prstGeom prst="ellipse">
                <a:avLst/>
              </a:prstGeom>
              <a:solidFill>
                <a:srgbClr val="0066FF">
                  <a:alpha val="18039"/>
                </a:srgbClr>
              </a:solidFill>
              <a:ln w="19050">
                <a:solidFill>
                  <a:srgbClr val="0066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Textfeld 78"/>
              <p:cNvSpPr txBox="1"/>
              <p:nvPr/>
            </p:nvSpPr>
            <p:spPr>
              <a:xfrm>
                <a:off x="9688321" y="3774251"/>
                <a:ext cx="2399969" cy="1190972"/>
              </a:xfrm>
              <a:prstGeom prst="rect">
                <a:avLst/>
              </a:prstGeom>
              <a:noFill/>
            </p:spPr>
            <p:txBody>
              <a:bodyPr wrap="square" rtlCol="0">
                <a:spAutoFit/>
              </a:bodyPr>
              <a:lstStyle/>
              <a:p>
                <a:pPr algn="ctr"/>
                <a:r>
                  <a:rPr lang="de-DE" sz="1600" b="1" dirty="0" err="1"/>
                  <a:t>S</a:t>
                </a:r>
                <a:r>
                  <a:rPr lang="de-DE" sz="1600" b="1" dirty="0" err="1" smtClean="0">
                    <a:effectLst/>
                  </a:rPr>
                  <a:t>ustainable</a:t>
                </a:r>
                <a:r>
                  <a:rPr lang="de-DE" sz="1600" b="1" dirty="0" smtClean="0">
                    <a:effectLst/>
                  </a:rPr>
                  <a:t> Human Development </a:t>
                </a:r>
              </a:p>
              <a:p>
                <a:pPr algn="ctr"/>
                <a:endParaRPr lang="de-DE" sz="1600" b="1" dirty="0"/>
              </a:p>
              <a:p>
                <a:pPr algn="ctr"/>
                <a:r>
                  <a:rPr lang="de-DE" sz="1600" i="1" dirty="0"/>
                  <a:t>I</a:t>
                </a:r>
                <a:r>
                  <a:rPr lang="de-DE" sz="1600" i="1" dirty="0" smtClean="0">
                    <a:effectLst/>
                  </a:rPr>
                  <a:t>ncome, </a:t>
                </a:r>
                <a:r>
                  <a:rPr lang="de-DE" sz="1600" i="1" dirty="0" err="1" smtClean="0">
                    <a:effectLst/>
                  </a:rPr>
                  <a:t>Decent</a:t>
                </a:r>
                <a:r>
                  <a:rPr lang="de-DE" sz="1600" i="1" dirty="0" smtClean="0">
                    <a:effectLst/>
                  </a:rPr>
                  <a:t> </a:t>
                </a:r>
                <a:r>
                  <a:rPr lang="de-DE" sz="1600" i="1" dirty="0"/>
                  <a:t>W</a:t>
                </a:r>
                <a:r>
                  <a:rPr lang="de-DE" sz="1600" i="1" dirty="0" smtClean="0">
                    <a:effectLst/>
                  </a:rPr>
                  <a:t>ork, </a:t>
                </a:r>
                <a:r>
                  <a:rPr lang="de-DE" sz="1600" i="1" dirty="0" err="1" smtClean="0">
                    <a:effectLst/>
                  </a:rPr>
                  <a:t>Health</a:t>
                </a:r>
                <a:r>
                  <a:rPr lang="de-DE" sz="1600" i="1" dirty="0" smtClean="0">
                    <a:effectLst/>
                  </a:rPr>
                  <a:t>, </a:t>
                </a:r>
                <a:r>
                  <a:rPr lang="de-DE" sz="1600" i="1" dirty="0" smtClean="0"/>
                  <a:t>E</a:t>
                </a:r>
                <a:r>
                  <a:rPr lang="de-DE" sz="1600" i="1" dirty="0" smtClean="0">
                    <a:effectLst/>
                  </a:rPr>
                  <a:t>ducation, </a:t>
                </a:r>
                <a:r>
                  <a:rPr lang="de-DE" sz="1600" i="1" dirty="0" err="1"/>
                  <a:t>E</a:t>
                </a:r>
                <a:r>
                  <a:rPr lang="de-DE" sz="1600" i="1" dirty="0" err="1" smtClean="0">
                    <a:effectLst/>
                  </a:rPr>
                  <a:t>nergy</a:t>
                </a:r>
                <a:r>
                  <a:rPr lang="de-DE" sz="1600" i="1" dirty="0" smtClean="0">
                    <a:effectLst/>
                  </a:rPr>
                  <a:t>, </a:t>
                </a:r>
                <a:r>
                  <a:rPr lang="de-DE" sz="1600" i="1" dirty="0"/>
                  <a:t>E</a:t>
                </a:r>
                <a:r>
                  <a:rPr lang="de-DE" sz="1600" i="1" dirty="0" smtClean="0">
                    <a:effectLst/>
                  </a:rPr>
                  <a:t>nvironment, </a:t>
                </a:r>
                <a:r>
                  <a:rPr lang="de-DE" sz="1600" i="1" dirty="0"/>
                  <a:t>S</a:t>
                </a:r>
                <a:r>
                  <a:rPr lang="de-DE" sz="1600" i="1" dirty="0" smtClean="0">
                    <a:effectLst/>
                  </a:rPr>
                  <a:t>ecurity</a:t>
                </a:r>
                <a:endParaRPr lang="de-DE" sz="1600" i="1" dirty="0"/>
              </a:p>
            </p:txBody>
          </p:sp>
        </p:grpSp>
        <p:sp>
          <p:nvSpPr>
            <p:cNvPr id="81" name="Textfeld 80"/>
            <p:cNvSpPr txBox="1"/>
            <p:nvPr/>
          </p:nvSpPr>
          <p:spPr>
            <a:xfrm>
              <a:off x="10182404" y="-19031"/>
              <a:ext cx="741843" cy="369332"/>
            </a:xfrm>
            <a:prstGeom prst="rect">
              <a:avLst/>
            </a:prstGeom>
            <a:noFill/>
          </p:spPr>
          <p:txBody>
            <a:bodyPr wrap="square" rtlCol="0">
              <a:spAutoFit/>
            </a:bodyPr>
            <a:lstStyle/>
            <a:p>
              <a:r>
                <a:rPr lang="de-DE" b="1" dirty="0" smtClean="0">
                  <a:ln w="0"/>
                  <a:solidFill>
                    <a:srgbClr val="FFFFFF"/>
                  </a:solidFill>
                  <a:effectLst>
                    <a:outerShdw blurRad="38100" dist="25400" dir="5400000" algn="ctr" rotWithShape="0">
                      <a:srgbClr val="6E747A">
                        <a:alpha val="43000"/>
                      </a:srgbClr>
                    </a:outerShdw>
                  </a:effectLst>
                </a:rPr>
                <a:t>OWG</a:t>
              </a:r>
              <a:endParaRPr lang="de-DE" b="1" dirty="0">
                <a:ln w="0"/>
                <a:solidFill>
                  <a:srgbClr val="FFFFFF"/>
                </a:solidFill>
                <a:effectLst>
                  <a:outerShdw blurRad="38100" dist="25400" dir="5400000" algn="ctr" rotWithShape="0">
                    <a:srgbClr val="6E747A">
                      <a:alpha val="43000"/>
                    </a:srgbClr>
                  </a:outerShdw>
                </a:effectLst>
              </a:endParaRPr>
            </a:p>
          </p:txBody>
        </p:sp>
        <p:cxnSp>
          <p:nvCxnSpPr>
            <p:cNvPr id="84" name="Gerader Verbinder 83"/>
            <p:cNvCxnSpPr/>
            <p:nvPr/>
          </p:nvCxnSpPr>
          <p:spPr>
            <a:xfrm flipH="1" flipV="1">
              <a:off x="10714616" y="2449634"/>
              <a:ext cx="430306" cy="317798"/>
            </a:xfrm>
            <a:prstGeom prst="line">
              <a:avLst/>
            </a:prstGeom>
            <a:ln w="19050">
              <a:solidFill>
                <a:srgbClr val="0066FF"/>
              </a:solidFill>
              <a:prstDash val="sysDash"/>
            </a:ln>
          </p:spPr>
          <p:style>
            <a:lnRef idx="1">
              <a:schemeClr val="accent1"/>
            </a:lnRef>
            <a:fillRef idx="0">
              <a:schemeClr val="accent1"/>
            </a:fillRef>
            <a:effectRef idx="0">
              <a:schemeClr val="accent1"/>
            </a:effectRef>
            <a:fontRef idx="minor">
              <a:schemeClr val="tx1"/>
            </a:fontRef>
          </p:style>
        </p:cxnSp>
      </p:grpSp>
      <p:sp>
        <p:nvSpPr>
          <p:cNvPr id="14" name="Textfeld 13"/>
          <p:cNvSpPr txBox="1"/>
          <p:nvPr/>
        </p:nvSpPr>
        <p:spPr>
          <a:xfrm>
            <a:off x="687545" y="54367"/>
            <a:ext cx="8408924" cy="523220"/>
          </a:xfrm>
          <a:prstGeom prst="rect">
            <a:avLst/>
          </a:prstGeom>
          <a:noFill/>
        </p:spPr>
        <p:txBody>
          <a:bodyPr wrap="square" rtlCol="0">
            <a:spAutoFit/>
          </a:bodyPr>
          <a:lstStyle/>
          <a:p>
            <a:r>
              <a:rPr lang="de-DE" sz="2800" b="1" dirty="0" smtClean="0"/>
              <a:t>E</a:t>
            </a:r>
            <a:r>
              <a:rPr lang="en-US" sz="2800" b="1" dirty="0" smtClean="0"/>
              <a:t>VOLUTION </a:t>
            </a:r>
            <a:r>
              <a:rPr lang="en-US" sz="2800" b="1" dirty="0"/>
              <a:t>OF THE SOCIAL</a:t>
            </a:r>
            <a:r>
              <a:rPr lang="en-US" sz="2800" b="1" dirty="0" smtClean="0"/>
              <a:t> DEVELOPMENT NOTION</a:t>
            </a:r>
            <a:endParaRPr lang="de-DE" sz="2800" b="1" dirty="0"/>
          </a:p>
        </p:txBody>
      </p:sp>
      <p:sp>
        <p:nvSpPr>
          <p:cNvPr id="18" name="Textfeld 17"/>
          <p:cNvSpPr txBox="1"/>
          <p:nvPr/>
        </p:nvSpPr>
        <p:spPr>
          <a:xfrm>
            <a:off x="176645" y="6520053"/>
            <a:ext cx="3558005" cy="369332"/>
          </a:xfrm>
          <a:prstGeom prst="rect">
            <a:avLst/>
          </a:prstGeom>
          <a:noFill/>
        </p:spPr>
        <p:txBody>
          <a:bodyPr wrap="square" rtlCol="0">
            <a:spAutoFit/>
          </a:bodyPr>
          <a:lstStyle/>
          <a:p>
            <a:r>
              <a:rPr lang="de-DE" dirty="0" smtClean="0"/>
              <a:t>Source: </a:t>
            </a:r>
            <a:r>
              <a:rPr lang="de-DE" dirty="0" err="1" smtClean="0"/>
              <a:t>the</a:t>
            </a:r>
            <a:r>
              <a:rPr lang="de-DE" dirty="0" smtClean="0"/>
              <a:t> </a:t>
            </a:r>
            <a:r>
              <a:rPr lang="de-DE" dirty="0" err="1" smtClean="0"/>
              <a:t>author</a:t>
            </a:r>
            <a:endParaRPr lang="de-DE"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457120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ONTOLOGY </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GB" sz="4400" dirty="0" smtClean="0"/>
              <a:t>mapping of meaning of words =  </a:t>
            </a:r>
            <a:r>
              <a:rPr lang="en-US" sz="4400" dirty="0" smtClean="0"/>
              <a:t>specification of a </a:t>
            </a:r>
            <a:r>
              <a:rPr lang="en-US" sz="4400" dirty="0" err="1" smtClean="0"/>
              <a:t>conceptualisation</a:t>
            </a:r>
            <a:endParaRPr lang="en-GB" sz="4400" dirty="0" smtClean="0"/>
          </a:p>
          <a:p>
            <a:r>
              <a:rPr lang="en-GB" sz="4400" dirty="0" smtClean="0"/>
              <a:t>each group associates different  meaning</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Social development</a:t>
            </a:r>
            <a:endParaRPr lang="en-US" b="1" dirty="0"/>
          </a:p>
        </p:txBody>
      </p:sp>
      <p:sp>
        <p:nvSpPr>
          <p:cNvPr id="3" name="Content Placeholder 2"/>
          <p:cNvSpPr>
            <a:spLocks noGrp="1"/>
          </p:cNvSpPr>
          <p:nvPr>
            <p:ph idx="1"/>
          </p:nvPr>
        </p:nvSpPr>
        <p:spPr/>
        <p:txBody>
          <a:bodyPr/>
          <a:lstStyle/>
          <a:p>
            <a:r>
              <a:rPr lang="en-US" sz="4400" dirty="0" smtClean="0"/>
              <a:t>Working for a convergence of meanings</a:t>
            </a:r>
          </a:p>
          <a:p>
            <a:r>
              <a:rPr lang="en-GB" sz="4400" dirty="0" smtClean="0"/>
              <a:t>Referring to each other’s terminology</a:t>
            </a:r>
          </a:p>
          <a:p>
            <a:r>
              <a:rPr lang="en-GB" sz="4400" dirty="0" smtClean="0"/>
              <a:t>Using social development concept to shape social policy</a:t>
            </a:r>
            <a:endParaRPr lang="en-US" sz="4400"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Social </a:t>
            </a:r>
            <a:r>
              <a:rPr lang="en-US" b="1" i="1" dirty="0" smtClean="0"/>
              <a:t>policy</a:t>
            </a:r>
            <a:endParaRPr lang="en-US" b="1" i="1"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Social policy traditions</a:t>
            </a:r>
            <a:endParaRPr lang="en-US" b="1" dirty="0"/>
          </a:p>
        </p:txBody>
      </p:sp>
      <p:sp>
        <p:nvSpPr>
          <p:cNvPr id="3" name="Content Placeholder 2"/>
          <p:cNvSpPr>
            <a:spLocks noGrp="1"/>
          </p:cNvSpPr>
          <p:nvPr>
            <p:ph sz="half" idx="1"/>
          </p:nvPr>
        </p:nvSpPr>
        <p:spPr/>
        <p:style>
          <a:lnRef idx="1">
            <a:schemeClr val="accent1"/>
          </a:lnRef>
          <a:fillRef idx="2">
            <a:schemeClr val="accent1"/>
          </a:fillRef>
          <a:effectRef idx="1">
            <a:schemeClr val="accent1"/>
          </a:effectRef>
          <a:fontRef idx="minor">
            <a:schemeClr val="dk1"/>
          </a:fontRef>
        </p:style>
        <p:txBody>
          <a:bodyPr>
            <a:normAutofit/>
          </a:bodyPr>
          <a:lstStyle/>
          <a:p>
            <a:r>
              <a:rPr lang="en-GB" sz="3600" b="1" dirty="0" smtClean="0"/>
              <a:t>“Nordic” welfare state tradition</a:t>
            </a:r>
            <a:endParaRPr lang="en-US" sz="3600" b="1" dirty="0"/>
          </a:p>
        </p:txBody>
      </p:sp>
      <p:sp>
        <p:nvSpPr>
          <p:cNvPr id="4" name="Content Placeholder 3"/>
          <p:cNvSpPr>
            <a:spLocks noGrp="1"/>
          </p:cNvSpPr>
          <p:nvPr>
            <p:ph sz="half" idx="2"/>
          </p:nvPr>
        </p:nvSpPr>
        <p:spPr/>
        <p:style>
          <a:lnRef idx="1">
            <a:schemeClr val="accent1"/>
          </a:lnRef>
          <a:fillRef idx="2">
            <a:schemeClr val="accent1"/>
          </a:fillRef>
          <a:effectRef idx="1">
            <a:schemeClr val="accent1"/>
          </a:effectRef>
          <a:fontRef idx="minor">
            <a:schemeClr val="dk1"/>
          </a:fontRef>
        </p:style>
        <p:txBody>
          <a:bodyPr>
            <a:normAutofit/>
          </a:bodyPr>
          <a:lstStyle/>
          <a:p>
            <a:pPr algn="r"/>
            <a:r>
              <a:rPr lang="en-GB" sz="4000" b="1" dirty="0" smtClean="0">
                <a:solidFill>
                  <a:srgbClr val="000000"/>
                </a:solidFill>
              </a:rPr>
              <a:t>Intended policy outcomes</a:t>
            </a:r>
            <a:r>
              <a:rPr lang="en-US" sz="4000" b="1" dirty="0" smtClean="0">
                <a:solidFill>
                  <a:srgbClr val="000000"/>
                </a:solidFill>
              </a:rPr>
              <a:t> </a:t>
            </a:r>
            <a:endParaRPr lang="en-US" sz="4000" b="1" dirty="0">
              <a:solidFill>
                <a:srgbClr val="000000"/>
              </a:solidFill>
            </a:endParaRPr>
          </a:p>
        </p:txBody>
      </p:sp>
      <p:sp>
        <p:nvSpPr>
          <p:cNvPr id="6" name="Rounded Rectangle 5"/>
          <p:cNvSpPr/>
          <p:nvPr/>
        </p:nvSpPr>
        <p:spPr>
          <a:xfrm>
            <a:off x="4193826" y="4592922"/>
            <a:ext cx="3942787" cy="189033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err="1" smtClean="0">
                <a:solidFill>
                  <a:schemeClr val="tx1"/>
                </a:solidFill>
              </a:rPr>
              <a:t>SDGs</a:t>
            </a:r>
            <a:endParaRPr lang="en-US" sz="4400" b="1" dirty="0">
              <a:solidFill>
                <a:schemeClr val="tx1"/>
              </a:solidFill>
            </a:endParaRPr>
          </a:p>
        </p:txBody>
      </p:sp>
      <p:sp>
        <p:nvSpPr>
          <p:cNvPr id="7" name="Curved Right Arrow 6"/>
          <p:cNvSpPr/>
          <p:nvPr/>
        </p:nvSpPr>
        <p:spPr>
          <a:xfrm>
            <a:off x="3501774" y="3694090"/>
            <a:ext cx="822960" cy="822960"/>
          </a:xfrm>
          <a:prstGeom prst="curvedRightArrow">
            <a:avLst/>
          </a:prstGeom>
          <a:ln/>
        </p:spPr>
        <p:style>
          <a:lnRef idx="1">
            <a:schemeClr val="accent1"/>
          </a:lnRef>
          <a:fillRef idx="3">
            <a:schemeClr val="accent1"/>
          </a:fillRef>
          <a:effectRef idx="2">
            <a:schemeClr val="accent1"/>
          </a:effectRef>
          <a:fontRef idx="minor">
            <a:schemeClr val="lt1"/>
          </a:fontRef>
        </p:style>
      </p:sp>
      <p:sp>
        <p:nvSpPr>
          <p:cNvPr id="8" name="Curved Left Arrow 7"/>
          <p:cNvSpPr/>
          <p:nvPr/>
        </p:nvSpPr>
        <p:spPr>
          <a:xfrm>
            <a:off x="7872804" y="3502103"/>
            <a:ext cx="822960" cy="822960"/>
          </a:xfrm>
          <a:prstGeom prst="curvedLeftArrow">
            <a:avLst/>
          </a:prstGeom>
          <a:ln/>
        </p:spPr>
        <p:style>
          <a:lnRef idx="1">
            <a:schemeClr val="accent1"/>
          </a:lnRef>
          <a:fillRef idx="3">
            <a:schemeClr val="accent1"/>
          </a:fillRef>
          <a:effectRef idx="2">
            <a:schemeClr val="accent1"/>
          </a:effectRef>
          <a:fontRef idx="minor">
            <a:schemeClr val="lt1"/>
          </a:fontRef>
        </p:style>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83580675"/>
              </p:ext>
            </p:extLst>
          </p:nvPr>
        </p:nvGraphicFramePr>
        <p:xfrm>
          <a:off x="239060" y="343641"/>
          <a:ext cx="11489763" cy="5752356"/>
        </p:xfrm>
        <a:graphic>
          <a:graphicData uri="http://schemas.openxmlformats.org/drawingml/2006/table">
            <a:tbl>
              <a:tblPr firstRow="1" firstCol="1" bandRow="1" bandCol="1">
                <a:tableStyleId>{0505E3EF-67EA-436B-97B2-0124C06EBD24}</a:tableStyleId>
              </a:tblPr>
              <a:tblGrid>
                <a:gridCol w="3119636"/>
                <a:gridCol w="2280842"/>
                <a:gridCol w="991941"/>
                <a:gridCol w="1101552"/>
                <a:gridCol w="254250"/>
                <a:gridCol w="2423881"/>
                <a:gridCol w="1317661"/>
              </a:tblGrid>
              <a:tr h="350993">
                <a:tc gridSpan="7">
                  <a:txBody>
                    <a:bodyPr/>
                    <a:lstStyle/>
                    <a:p>
                      <a:pPr algn="just">
                        <a:spcAft>
                          <a:spcPts val="0"/>
                        </a:spcAft>
                      </a:pPr>
                      <a:r>
                        <a:rPr lang="en-US" sz="2000" b="1" dirty="0">
                          <a:effectLst/>
                        </a:rPr>
                        <a:t>Table 1. Social policy – different</a:t>
                      </a:r>
                      <a:r>
                        <a:rPr lang="en-US" sz="2000" b="1" dirty="0" smtClean="0">
                          <a:effectLst/>
                        </a:rPr>
                        <a:t>  approaches</a:t>
                      </a:r>
                      <a:endParaRPr lang="de-DE" sz="2000" b="1"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842384">
                <a:tc>
                  <a:txBody>
                    <a:bodyPr/>
                    <a:lstStyle/>
                    <a:p>
                      <a:pPr>
                        <a:spcAft>
                          <a:spcPts val="0"/>
                        </a:spcAft>
                      </a:pPr>
                      <a:r>
                        <a:rPr lang="en-US" sz="1200" b="1" dirty="0">
                          <a:effectLst/>
                        </a:rPr>
                        <a:t>Policy domain</a:t>
                      </a:r>
                      <a:endParaRPr lang="de-DE" sz="1200" b="1"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200" b="1" dirty="0">
                          <a:effectLst/>
                        </a:rPr>
                        <a:t>Primary social </a:t>
                      </a:r>
                      <a:endParaRPr lang="de-DE" sz="1200" b="1" dirty="0">
                        <a:effectLst/>
                      </a:endParaRPr>
                    </a:p>
                    <a:p>
                      <a:pPr algn="just">
                        <a:spcAft>
                          <a:spcPts val="0"/>
                        </a:spcAft>
                      </a:pPr>
                      <a:r>
                        <a:rPr lang="en-US" sz="1200" b="1" dirty="0">
                          <a:effectLst/>
                        </a:rPr>
                        <a:t>development </a:t>
                      </a:r>
                      <a:endParaRPr lang="de-DE" sz="1200" b="1" dirty="0">
                        <a:effectLst/>
                      </a:endParaRPr>
                    </a:p>
                    <a:p>
                      <a:pPr algn="just">
                        <a:spcAft>
                          <a:spcPts val="0"/>
                        </a:spcAft>
                      </a:pPr>
                      <a:r>
                        <a:rPr lang="en-US" sz="1200" b="1" dirty="0">
                          <a:effectLst/>
                        </a:rPr>
                        <a:t>objective</a:t>
                      </a:r>
                      <a:endParaRPr lang="de-DE" sz="1200" b="1"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200" b="1" dirty="0">
                          <a:effectLst/>
                        </a:rPr>
                        <a:t>Welfare</a:t>
                      </a:r>
                      <a:endParaRPr lang="de-DE" sz="1200" b="1" dirty="0">
                        <a:effectLst/>
                      </a:endParaRPr>
                    </a:p>
                    <a:p>
                      <a:pPr algn="just">
                        <a:spcAft>
                          <a:spcPts val="0"/>
                        </a:spcAft>
                      </a:pPr>
                      <a:r>
                        <a:rPr lang="en-US" sz="1200" b="1" dirty="0">
                          <a:effectLst/>
                        </a:rPr>
                        <a:t>state role/</a:t>
                      </a:r>
                      <a:endParaRPr lang="de-DE" sz="1200" b="1" dirty="0">
                        <a:effectLst/>
                      </a:endParaRPr>
                    </a:p>
                    <a:p>
                      <a:pPr algn="just">
                        <a:spcAft>
                          <a:spcPts val="0"/>
                        </a:spcAft>
                      </a:pPr>
                      <a:r>
                        <a:rPr lang="en-US" sz="1200" b="1" dirty="0">
                          <a:effectLst/>
                        </a:rPr>
                        <a:t>rights approach</a:t>
                      </a:r>
                      <a:endParaRPr lang="de-DE" sz="1200" b="1"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200" b="1" dirty="0">
                          <a:effectLst/>
                        </a:rPr>
                        <a:t>Human </a:t>
                      </a:r>
                      <a:endParaRPr lang="de-DE" sz="1200" b="1" dirty="0">
                        <a:effectLst/>
                      </a:endParaRPr>
                    </a:p>
                    <a:p>
                      <a:pPr algn="just">
                        <a:spcAft>
                          <a:spcPts val="0"/>
                        </a:spcAft>
                      </a:pPr>
                      <a:r>
                        <a:rPr lang="en-US" sz="1200" b="1" dirty="0">
                          <a:effectLst/>
                        </a:rPr>
                        <a:t>Security</a:t>
                      </a:r>
                      <a:endParaRPr lang="de-DE" sz="1200" b="1" dirty="0">
                        <a:effectLst/>
                      </a:endParaRPr>
                    </a:p>
                    <a:p>
                      <a:pPr algn="just">
                        <a:spcAft>
                          <a:spcPts val="0"/>
                        </a:spcAft>
                      </a:pPr>
                      <a:r>
                        <a:rPr lang="en-US" sz="1200" b="1" dirty="0">
                          <a:effectLst/>
                        </a:rPr>
                        <a:t>objectives</a:t>
                      </a:r>
                      <a:endParaRPr lang="de-DE" sz="1200" b="1"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endParaRPr lang="en-US" sz="1800" b="1" dirty="0"/>
                    </a:p>
                  </a:txBody>
                  <a:tcPr marL="24670" marR="24670" marT="0" marB="0"/>
                </a:tc>
                <a:tc>
                  <a:txBody>
                    <a:bodyPr/>
                    <a:lstStyle/>
                    <a:p>
                      <a:pPr algn="just">
                        <a:spcAft>
                          <a:spcPts val="0"/>
                        </a:spcAft>
                      </a:pPr>
                      <a:r>
                        <a:rPr lang="en-US" sz="1200" b="1" dirty="0">
                          <a:effectLst/>
                        </a:rPr>
                        <a:t>“Function”/Outcome</a:t>
                      </a:r>
                      <a:endParaRPr lang="de-DE" sz="1200" b="1"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200" dirty="0">
                          <a:effectLst/>
                        </a:rPr>
                        <a:t>SDG </a:t>
                      </a:r>
                      <a:endParaRPr lang="de-DE" sz="1200" dirty="0">
                        <a:effectLst/>
                      </a:endParaRPr>
                    </a:p>
                    <a:p>
                      <a:pPr algn="just">
                        <a:spcAft>
                          <a:spcPts val="0"/>
                        </a:spcAft>
                      </a:pPr>
                      <a:r>
                        <a:rPr lang="en-US" sz="1200" dirty="0">
                          <a:effectLst/>
                        </a:rPr>
                        <a:t>reference</a:t>
                      </a:r>
                      <a:endParaRPr lang="de-DE" sz="1200" dirty="0">
                        <a:effectLst/>
                      </a:endParaRPr>
                    </a:p>
                    <a:p>
                      <a:pPr algn="just">
                        <a:spcAft>
                          <a:spcPts val="0"/>
                        </a:spcAft>
                      </a:pPr>
                      <a:r>
                        <a:rPr lang="en-US" sz="1200" dirty="0">
                          <a:effectLst/>
                        </a:rPr>
                        <a:t> </a:t>
                      </a:r>
                      <a:endParaRPr lang="de-DE"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r>
              <a:tr h="620218">
                <a:tc>
                  <a:txBody>
                    <a:bodyPr/>
                    <a:lstStyle/>
                    <a:p>
                      <a:pPr marL="400050" indent="-400050">
                        <a:spcAft>
                          <a:spcPts val="0"/>
                        </a:spcAft>
                        <a:buAutoNum type="romanLcParenR"/>
                      </a:pPr>
                      <a:r>
                        <a:rPr lang="en-US" sz="1600" b="1" dirty="0" smtClean="0">
                          <a:effectLst/>
                        </a:rPr>
                        <a:t>Policies addressing</a:t>
                      </a:r>
                      <a:r>
                        <a:rPr lang="de-DE" sz="1600" b="1" dirty="0" smtClean="0">
                          <a:effectLst/>
                        </a:rPr>
                        <a:t>c</a:t>
                      </a:r>
                      <a:r>
                        <a:rPr lang="en-US" sz="1600" b="1" dirty="0" smtClean="0">
                          <a:effectLst/>
                        </a:rPr>
                        <a:t>public goods/services</a:t>
                      </a:r>
                      <a:endParaRPr lang="de-DE"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rowSpan="12">
                  <a:txBody>
                    <a:bodyPr/>
                    <a:lstStyle/>
                    <a:p>
                      <a:pPr algn="just">
                        <a:spcAft>
                          <a:spcPts val="0"/>
                        </a:spcAft>
                      </a:pPr>
                      <a:r>
                        <a:rPr lang="en-US" sz="2000" b="1" dirty="0">
                          <a:solidFill>
                            <a:srgbClr val="3366FF"/>
                          </a:solidFill>
                          <a:effectLst/>
                        </a:rPr>
                        <a:t>Human/social </a:t>
                      </a:r>
                      <a:endParaRPr lang="de-DE" sz="2000" b="1" dirty="0">
                        <a:solidFill>
                          <a:srgbClr val="3366FF"/>
                        </a:solidFill>
                        <a:effectLst/>
                      </a:endParaRPr>
                    </a:p>
                    <a:p>
                      <a:pPr algn="just">
                        <a:spcAft>
                          <a:spcPts val="0"/>
                        </a:spcAft>
                      </a:pPr>
                      <a:r>
                        <a:rPr lang="en-US" sz="2000" b="1" dirty="0">
                          <a:solidFill>
                            <a:srgbClr val="3366FF"/>
                          </a:solidFill>
                          <a:effectLst/>
                        </a:rPr>
                        <a:t>development;</a:t>
                      </a:r>
                      <a:endParaRPr lang="de-DE" sz="2000" b="1" dirty="0">
                        <a:solidFill>
                          <a:srgbClr val="3366FF"/>
                        </a:solidFill>
                        <a:effectLst/>
                      </a:endParaRPr>
                    </a:p>
                    <a:p>
                      <a:pPr algn="just">
                        <a:spcAft>
                          <a:spcPts val="0"/>
                        </a:spcAft>
                      </a:pPr>
                      <a:r>
                        <a:rPr lang="en-US" sz="2000" b="1" dirty="0">
                          <a:solidFill>
                            <a:srgbClr val="3366FF"/>
                          </a:solidFill>
                          <a:effectLst/>
                        </a:rPr>
                        <a:t>Right to basic social </a:t>
                      </a:r>
                      <a:endParaRPr lang="de-DE" sz="2000" b="1" dirty="0">
                        <a:solidFill>
                          <a:srgbClr val="3366FF"/>
                        </a:solidFill>
                        <a:effectLst/>
                      </a:endParaRPr>
                    </a:p>
                    <a:p>
                      <a:pPr algn="just">
                        <a:spcAft>
                          <a:spcPts val="0"/>
                        </a:spcAft>
                      </a:pPr>
                      <a:r>
                        <a:rPr lang="en-US" sz="2000" b="1" dirty="0">
                          <a:solidFill>
                            <a:srgbClr val="3366FF"/>
                          </a:solidFill>
                          <a:effectLst/>
                        </a:rPr>
                        <a:t>goods and services</a:t>
                      </a:r>
                      <a:endParaRPr lang="de-DE" sz="2000" b="1" dirty="0">
                        <a:solidFill>
                          <a:srgbClr val="3366FF"/>
                        </a:solidFill>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rowSpan="2">
                  <a:txBody>
                    <a:bodyPr/>
                    <a:lstStyle/>
                    <a:p>
                      <a:pPr algn="just">
                        <a:spcAft>
                          <a:spcPts val="0"/>
                        </a:spcAft>
                      </a:pPr>
                      <a:r>
                        <a:rPr lang="en-US" sz="1300">
                          <a:effectLst/>
                        </a:rPr>
                        <a:t>√</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rowSpan="2">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rowSpan="2">
                  <a:txBody>
                    <a:bodyPr/>
                    <a:lstStyle/>
                    <a:p>
                      <a:endParaRPr lang="en-US"/>
                    </a:p>
                  </a:txBody>
                  <a:tcPr marL="24670" marR="24670" marT="0" marB="0"/>
                </a:tc>
                <a:tc rowSpan="2">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rowSpan="2">
                  <a:txBody>
                    <a:bodyPr/>
                    <a:lstStyle/>
                    <a:p>
                      <a:pPr algn="just">
                        <a:spcAft>
                          <a:spcPts val="0"/>
                        </a:spcAft>
                      </a:pPr>
                      <a:r>
                        <a:rPr lang="en-US" sz="1600" b="1" dirty="0">
                          <a:effectLst/>
                        </a:rPr>
                        <a:t> </a:t>
                      </a:r>
                      <a:endParaRPr lang="de-DE"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r>
              <a:tr h="42735">
                <a:tc rowSpan="2">
                  <a:txBody>
                    <a:bodyPr/>
                    <a:lstStyle/>
                    <a:p>
                      <a:pPr>
                        <a:spcAft>
                          <a:spcPts val="0"/>
                        </a:spcAft>
                      </a:pPr>
                      <a:r>
                        <a:rPr lang="en-US" sz="1300">
                          <a:effectLst/>
                        </a:rPr>
                        <a:t>Food and nutrition</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vMerge="1">
                  <a:txBody>
                    <a:bodyPr/>
                    <a:lstStyle/>
                    <a:p>
                      <a:endParaRPr lang="de-DE"/>
                    </a:p>
                  </a:txBody>
                  <a:tcPr/>
                </a:tc>
                <a:tc vMerge="1">
                  <a:txBody>
                    <a:bodyPr/>
                    <a:lstStyle/>
                    <a:p>
                      <a:pPr algn="just">
                        <a:spcAft>
                          <a:spcPts val="0"/>
                        </a:spcAft>
                      </a:pP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vMerge="1">
                  <a:txBody>
                    <a:bodyPr/>
                    <a:lstStyle/>
                    <a:p>
                      <a:pPr algn="just">
                        <a:spcAft>
                          <a:spcPts val="0"/>
                        </a:spcAft>
                      </a:pP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vMerge="1">
                  <a:txBody>
                    <a:bodyPr/>
                    <a:lstStyle/>
                    <a:p>
                      <a:endParaRPr lang="en-US"/>
                    </a:p>
                  </a:txBody>
                  <a:tcPr marL="24670" marR="24670" marT="0" marB="0"/>
                </a:tc>
                <a:tc vMerge="1">
                  <a:txBody>
                    <a:bodyPr/>
                    <a:lstStyle/>
                    <a:p>
                      <a:pPr algn="just">
                        <a:spcAft>
                          <a:spcPts val="0"/>
                        </a:spcAft>
                      </a:pP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vMerge="1">
                  <a:txBody>
                    <a:bodyPr/>
                    <a:lstStyle/>
                    <a:p>
                      <a:pPr algn="just">
                        <a:spcAft>
                          <a:spcPts val="0"/>
                        </a:spcAft>
                      </a:pPr>
                      <a:endParaRPr lang="de-DE" sz="1300"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r>
              <a:tr h="315894">
                <a:tc vMerge="1">
                  <a:txBody>
                    <a:bodyPr/>
                    <a:lstStyle/>
                    <a:p>
                      <a:endParaRPr lang="en-US"/>
                    </a:p>
                  </a:txBody>
                  <a:tcPr/>
                </a:tc>
                <a:tc vMerge="1">
                  <a:txBody>
                    <a:bodyPr/>
                    <a:lstStyle/>
                    <a:p>
                      <a:endParaRPr lang="en-US"/>
                    </a:p>
                  </a:txBody>
                  <a:tcPr/>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endParaRPr lang="en-US"/>
                    </a:p>
                  </a:txBody>
                  <a:tcPr marL="24670" marR="24670" marT="0" marB="0"/>
                </a:tc>
                <a:tc rowSpan="7">
                  <a:txBody>
                    <a:bodyPr/>
                    <a:lstStyle/>
                    <a:p>
                      <a:pPr algn="just">
                        <a:spcAft>
                          <a:spcPts val="0"/>
                        </a:spcAft>
                      </a:pPr>
                      <a:r>
                        <a:rPr lang="en-US" sz="1300">
                          <a:effectLst/>
                        </a:rPr>
                        <a:t>“protection” in wide </a:t>
                      </a:r>
                      <a:endParaRPr lang="de-DE" sz="1300">
                        <a:effectLst/>
                      </a:endParaRPr>
                    </a:p>
                    <a:p>
                      <a:pPr algn="just">
                        <a:spcAft>
                          <a:spcPts val="0"/>
                        </a:spcAft>
                      </a:pPr>
                      <a:r>
                        <a:rPr lang="en-US" sz="1300">
                          <a:effectLst/>
                        </a:rPr>
                        <a:t>sense of word</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600" b="1" dirty="0">
                          <a:effectLst/>
                        </a:rPr>
                        <a:t>SDG 2</a:t>
                      </a:r>
                      <a:endParaRPr lang="de-DE"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r>
              <a:tr h="315894">
                <a:tc>
                  <a:txBody>
                    <a:bodyPr/>
                    <a:lstStyle/>
                    <a:p>
                      <a:pPr>
                        <a:spcAft>
                          <a:spcPts val="0"/>
                        </a:spcAft>
                      </a:pPr>
                      <a:r>
                        <a:rPr lang="en-US" sz="1300" dirty="0">
                          <a:effectLst/>
                        </a:rPr>
                        <a:t>Education </a:t>
                      </a:r>
                      <a:endParaRPr lang="de-DE" sz="1300"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vMerge="1">
                  <a:txBody>
                    <a:bodyPr/>
                    <a:lstStyle/>
                    <a:p>
                      <a:endParaRPr lang="de-DE"/>
                    </a:p>
                  </a:txBody>
                  <a:tcPr/>
                </a:tc>
                <a:tc>
                  <a:txBody>
                    <a:bodyPr/>
                    <a:lstStyle/>
                    <a:p>
                      <a:pPr algn="just">
                        <a:spcAft>
                          <a:spcPts val="0"/>
                        </a:spcAft>
                      </a:pPr>
                      <a:r>
                        <a:rPr lang="en-US" sz="1300">
                          <a:effectLst/>
                        </a:rPr>
                        <a:t>√</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endParaRPr lang="en-US"/>
                    </a:p>
                  </a:txBody>
                  <a:tcPr marL="24670" marR="24670" marT="0" marB="0"/>
                </a:tc>
                <a:tc vMerge="1">
                  <a:txBody>
                    <a:bodyPr/>
                    <a:lstStyle/>
                    <a:p>
                      <a:endParaRPr lang="de-DE"/>
                    </a:p>
                  </a:txBody>
                  <a:tcPr/>
                </a:tc>
                <a:tc>
                  <a:txBody>
                    <a:bodyPr/>
                    <a:lstStyle/>
                    <a:p>
                      <a:pPr algn="just">
                        <a:spcAft>
                          <a:spcPts val="0"/>
                        </a:spcAft>
                      </a:pPr>
                      <a:r>
                        <a:rPr lang="en-US" sz="1600" b="1" dirty="0">
                          <a:effectLst/>
                        </a:rPr>
                        <a:t>SDG 4</a:t>
                      </a:r>
                      <a:endParaRPr lang="de-DE"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r>
              <a:tr h="315894">
                <a:tc>
                  <a:txBody>
                    <a:bodyPr/>
                    <a:lstStyle/>
                    <a:p>
                      <a:pPr>
                        <a:spcAft>
                          <a:spcPts val="0"/>
                        </a:spcAft>
                      </a:pPr>
                      <a:r>
                        <a:rPr lang="en-US" sz="1300">
                          <a:effectLst/>
                        </a:rPr>
                        <a:t>Health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vMerge="1">
                  <a:txBody>
                    <a:bodyPr/>
                    <a:lstStyle/>
                    <a:p>
                      <a:endParaRPr lang="de-DE"/>
                    </a:p>
                  </a:txBody>
                  <a:tcPr/>
                </a:tc>
                <a:tc>
                  <a:txBody>
                    <a:bodyPr/>
                    <a:lstStyle/>
                    <a:p>
                      <a:pPr algn="just">
                        <a:spcAft>
                          <a:spcPts val="0"/>
                        </a:spcAft>
                      </a:pPr>
                      <a:r>
                        <a:rPr lang="en-US" sz="1300">
                          <a:effectLst/>
                        </a:rPr>
                        <a:t>√</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endParaRPr lang="en-US"/>
                    </a:p>
                  </a:txBody>
                  <a:tcPr marL="24670" marR="24670" marT="0" marB="0"/>
                </a:tc>
                <a:tc vMerge="1">
                  <a:txBody>
                    <a:bodyPr/>
                    <a:lstStyle/>
                    <a:p>
                      <a:endParaRPr lang="de-DE"/>
                    </a:p>
                  </a:txBody>
                  <a:tcPr/>
                </a:tc>
                <a:tc>
                  <a:txBody>
                    <a:bodyPr/>
                    <a:lstStyle/>
                    <a:p>
                      <a:pPr algn="just">
                        <a:spcAft>
                          <a:spcPts val="0"/>
                        </a:spcAft>
                      </a:pPr>
                      <a:r>
                        <a:rPr lang="en-US" sz="1600" b="1">
                          <a:effectLst/>
                        </a:rPr>
                        <a:t>SDG 3</a:t>
                      </a:r>
                      <a:endParaRPr lang="de-DE" sz="1600" b="1">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r>
              <a:tr h="315894">
                <a:tc>
                  <a:txBody>
                    <a:bodyPr/>
                    <a:lstStyle/>
                    <a:p>
                      <a:pPr>
                        <a:spcAft>
                          <a:spcPts val="0"/>
                        </a:spcAft>
                      </a:pPr>
                      <a:r>
                        <a:rPr lang="en-US" sz="1300">
                          <a:effectLst/>
                        </a:rPr>
                        <a:t>Drinking water and sanitation measures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vMerge="1">
                  <a:txBody>
                    <a:bodyPr/>
                    <a:lstStyle/>
                    <a:p>
                      <a:endParaRPr lang="de-DE"/>
                    </a:p>
                  </a:txBody>
                  <a:tcPr/>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endParaRPr lang="en-US"/>
                    </a:p>
                  </a:txBody>
                  <a:tcPr marL="24670" marR="24670" marT="0" marB="0"/>
                </a:tc>
                <a:tc vMerge="1">
                  <a:txBody>
                    <a:bodyPr/>
                    <a:lstStyle/>
                    <a:p>
                      <a:endParaRPr lang="de-DE"/>
                    </a:p>
                  </a:txBody>
                  <a:tcPr/>
                </a:tc>
                <a:tc>
                  <a:txBody>
                    <a:bodyPr/>
                    <a:lstStyle/>
                    <a:p>
                      <a:pPr algn="just">
                        <a:spcAft>
                          <a:spcPts val="0"/>
                        </a:spcAft>
                      </a:pPr>
                      <a:r>
                        <a:rPr lang="en-US" sz="1600" b="1" dirty="0">
                          <a:effectLst/>
                        </a:rPr>
                        <a:t>SDG 6</a:t>
                      </a:r>
                      <a:endParaRPr lang="de-DE"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r>
              <a:tr h="315894">
                <a:tc>
                  <a:txBody>
                    <a:bodyPr/>
                    <a:lstStyle/>
                    <a:p>
                      <a:pPr>
                        <a:spcAft>
                          <a:spcPts val="0"/>
                        </a:spcAft>
                      </a:pPr>
                      <a:r>
                        <a:rPr lang="en-US" sz="1300" dirty="0">
                          <a:effectLst/>
                        </a:rPr>
                        <a:t>Housing </a:t>
                      </a:r>
                      <a:r>
                        <a:rPr lang="en-US" sz="1300" dirty="0" err="1">
                          <a:effectLst/>
                        </a:rPr>
                        <a:t>programmes</a:t>
                      </a:r>
                      <a:endParaRPr lang="de-DE" sz="1300"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vMerge="1">
                  <a:txBody>
                    <a:bodyPr/>
                    <a:lstStyle/>
                    <a:p>
                      <a:endParaRPr lang="de-DE"/>
                    </a:p>
                  </a:txBody>
                  <a:tcPr/>
                </a:tc>
                <a:tc>
                  <a:txBody>
                    <a:bodyPr/>
                    <a:lstStyle/>
                    <a:p>
                      <a:pPr algn="just">
                        <a:spcAft>
                          <a:spcPts val="0"/>
                        </a:spcAft>
                      </a:pPr>
                      <a:r>
                        <a:rPr lang="en-US" sz="1300">
                          <a:effectLst/>
                        </a:rPr>
                        <a:t>√</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endParaRPr lang="en-US"/>
                    </a:p>
                  </a:txBody>
                  <a:tcPr marL="24670" marR="24670" marT="0" marB="0"/>
                </a:tc>
                <a:tc vMerge="1">
                  <a:txBody>
                    <a:bodyPr/>
                    <a:lstStyle/>
                    <a:p>
                      <a:endParaRPr lang="de-DE"/>
                    </a:p>
                  </a:txBody>
                  <a:tcPr/>
                </a:tc>
                <a:tc>
                  <a:txBody>
                    <a:bodyPr/>
                    <a:lstStyle/>
                    <a:p>
                      <a:pPr algn="just">
                        <a:spcAft>
                          <a:spcPts val="0"/>
                        </a:spcAft>
                      </a:pPr>
                      <a:r>
                        <a:rPr lang="en-US" sz="1600" b="1" dirty="0">
                          <a:effectLst/>
                        </a:rPr>
                        <a:t> </a:t>
                      </a:r>
                      <a:endParaRPr lang="de-DE"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r>
              <a:tr h="315894">
                <a:tc>
                  <a:txBody>
                    <a:bodyPr/>
                    <a:lstStyle/>
                    <a:p>
                      <a:pPr>
                        <a:spcAft>
                          <a:spcPts val="0"/>
                        </a:spcAft>
                      </a:pPr>
                      <a:r>
                        <a:rPr lang="en-US" sz="1300" dirty="0">
                          <a:effectLst/>
                        </a:rPr>
                        <a:t>Electricity /access to energy</a:t>
                      </a:r>
                      <a:endParaRPr lang="de-DE" sz="1300"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vMerge="1">
                  <a:txBody>
                    <a:bodyPr/>
                    <a:lstStyle/>
                    <a:p>
                      <a:endParaRPr lang="de-DE"/>
                    </a:p>
                  </a:txBody>
                  <a:tcPr/>
                </a:tc>
                <a:tc>
                  <a:txBody>
                    <a:bodyPr/>
                    <a:lstStyle/>
                    <a:p>
                      <a:pPr algn="just">
                        <a:spcAft>
                          <a:spcPts val="0"/>
                        </a:spcAft>
                      </a:pPr>
                      <a:r>
                        <a:rPr lang="en-US" sz="1300">
                          <a:effectLst/>
                        </a:rPr>
                        <a:t>√</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endParaRPr lang="en-US"/>
                    </a:p>
                  </a:txBody>
                  <a:tcPr marL="24670" marR="24670" marT="0" marB="0"/>
                </a:tc>
                <a:tc vMerge="1">
                  <a:txBody>
                    <a:bodyPr/>
                    <a:lstStyle/>
                    <a:p>
                      <a:endParaRPr lang="de-DE"/>
                    </a:p>
                  </a:txBody>
                  <a:tcPr/>
                </a:tc>
                <a:tc>
                  <a:txBody>
                    <a:bodyPr/>
                    <a:lstStyle/>
                    <a:p>
                      <a:pPr algn="just">
                        <a:spcAft>
                          <a:spcPts val="0"/>
                        </a:spcAft>
                      </a:pPr>
                      <a:r>
                        <a:rPr lang="en-US" sz="1600" b="1" dirty="0">
                          <a:effectLst/>
                        </a:rPr>
                        <a:t>SDG 7</a:t>
                      </a:r>
                      <a:endParaRPr lang="de-DE"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r>
              <a:tr h="315894">
                <a:tc>
                  <a:txBody>
                    <a:bodyPr/>
                    <a:lstStyle/>
                    <a:p>
                      <a:pPr>
                        <a:spcAft>
                          <a:spcPts val="0"/>
                        </a:spcAft>
                      </a:pPr>
                      <a:r>
                        <a:rPr lang="en-US" sz="1300">
                          <a:effectLst/>
                        </a:rPr>
                        <a:t>Access to transport/transportation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vMerge="1">
                  <a:txBody>
                    <a:bodyPr/>
                    <a:lstStyle/>
                    <a:p>
                      <a:endParaRPr lang="de-DE"/>
                    </a:p>
                  </a:txBody>
                  <a:tcPr/>
                </a:tc>
                <a:tc>
                  <a:txBody>
                    <a:bodyPr/>
                    <a:lstStyle/>
                    <a:p>
                      <a:pPr algn="just">
                        <a:spcAft>
                          <a:spcPts val="0"/>
                        </a:spcAft>
                      </a:pPr>
                      <a:r>
                        <a:rPr lang="en-US" sz="1300">
                          <a:effectLst/>
                        </a:rPr>
                        <a:t>√</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endParaRPr lang="en-US"/>
                    </a:p>
                  </a:txBody>
                  <a:tcPr marL="24670" marR="24670" marT="0" marB="0"/>
                </a:tc>
                <a:tc vMerge="1">
                  <a:txBody>
                    <a:bodyPr/>
                    <a:lstStyle/>
                    <a:p>
                      <a:endParaRPr lang="de-DE"/>
                    </a:p>
                  </a:txBody>
                  <a:tcPr/>
                </a:tc>
                <a:tc>
                  <a:txBody>
                    <a:bodyPr/>
                    <a:lstStyle/>
                    <a:p>
                      <a:pPr algn="just">
                        <a:spcAft>
                          <a:spcPts val="0"/>
                        </a:spcAft>
                      </a:pPr>
                      <a:r>
                        <a:rPr lang="en-US" sz="1600" b="1" dirty="0">
                          <a:effectLst/>
                        </a:rPr>
                        <a:t>SDG 9</a:t>
                      </a:r>
                      <a:endParaRPr lang="de-DE"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r>
              <a:tr h="315894">
                <a:tc>
                  <a:txBody>
                    <a:bodyPr/>
                    <a:lstStyle/>
                    <a:p>
                      <a:pPr>
                        <a:spcAft>
                          <a:spcPts val="0"/>
                        </a:spcAft>
                      </a:pPr>
                      <a:r>
                        <a:rPr lang="en-US" sz="1300">
                          <a:effectLst/>
                        </a:rPr>
                        <a:t>Access to communications</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vMerge="1">
                  <a:txBody>
                    <a:bodyPr/>
                    <a:lstStyle/>
                    <a:p>
                      <a:endParaRPr lang="de-DE"/>
                    </a:p>
                  </a:txBody>
                  <a:tcPr/>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endParaRPr lang="en-US"/>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600" b="1" dirty="0">
                          <a:effectLst/>
                        </a:rPr>
                        <a:t>SDG 9</a:t>
                      </a:r>
                      <a:endParaRPr lang="de-DE"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r>
              <a:tr h="456291">
                <a:tc>
                  <a:txBody>
                    <a:bodyPr/>
                    <a:lstStyle/>
                    <a:p>
                      <a:pPr>
                        <a:spcAft>
                          <a:spcPts val="0"/>
                        </a:spcAft>
                      </a:pPr>
                      <a:r>
                        <a:rPr lang="en-US" sz="1300">
                          <a:effectLst/>
                        </a:rPr>
                        <a:t>Early child care, elderly care, </a:t>
                      </a:r>
                      <a:endParaRPr lang="de-DE" sz="1300">
                        <a:effectLst/>
                      </a:endParaRPr>
                    </a:p>
                    <a:p>
                      <a:pPr>
                        <a:spcAft>
                          <a:spcPts val="0"/>
                        </a:spcAft>
                      </a:pPr>
                      <a:r>
                        <a:rPr lang="en-US" sz="1300">
                          <a:effectLst/>
                        </a:rPr>
                        <a:t>care for people with disabilities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vMerge="1">
                  <a:txBody>
                    <a:bodyPr/>
                    <a:lstStyle/>
                    <a:p>
                      <a:endParaRPr lang="de-DE"/>
                    </a:p>
                  </a:txBody>
                  <a:tcPr/>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endParaRPr lang="en-US"/>
                    </a:p>
                  </a:txBody>
                  <a:tcPr marL="24670" marR="24670" marT="0" marB="0"/>
                </a:tc>
                <a:tc>
                  <a:txBody>
                    <a:bodyPr/>
                    <a:lstStyle/>
                    <a:p>
                      <a:pPr algn="just">
                        <a:spcAft>
                          <a:spcPts val="0"/>
                        </a:spcAft>
                      </a:pPr>
                      <a:r>
                        <a:rPr lang="en-US" sz="1300">
                          <a:effectLst/>
                        </a:rPr>
                        <a:t>reproduction</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600" b="1" dirty="0">
                          <a:effectLst/>
                        </a:rPr>
                        <a:t>SDG 3, 4, 5, 11</a:t>
                      </a:r>
                      <a:endParaRPr lang="de-DE"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r>
              <a:tr h="912583">
                <a:tc>
                  <a:txBody>
                    <a:bodyPr/>
                    <a:lstStyle/>
                    <a:p>
                      <a:pPr>
                        <a:spcAft>
                          <a:spcPts val="0"/>
                        </a:spcAft>
                      </a:pPr>
                      <a:r>
                        <a:rPr lang="en-US" sz="1300" dirty="0">
                          <a:effectLst/>
                        </a:rPr>
                        <a:t>Family planning/reproductive health/sexual and </a:t>
                      </a:r>
                      <a:endParaRPr lang="de-DE" sz="1300" dirty="0">
                        <a:effectLst/>
                      </a:endParaRPr>
                    </a:p>
                    <a:p>
                      <a:pPr>
                        <a:spcAft>
                          <a:spcPts val="0"/>
                        </a:spcAft>
                      </a:pPr>
                      <a:r>
                        <a:rPr lang="en-US" sz="1300" dirty="0">
                          <a:effectLst/>
                        </a:rPr>
                        <a:t>reproductive rights </a:t>
                      </a:r>
                      <a:endParaRPr lang="de-DE" sz="1300" dirty="0">
                        <a:effectLst/>
                      </a:endParaRPr>
                    </a:p>
                    <a:p>
                      <a:pPr>
                        <a:spcAft>
                          <a:spcPts val="0"/>
                        </a:spcAft>
                      </a:pPr>
                      <a:r>
                        <a:rPr lang="en-US" sz="1300" dirty="0">
                          <a:effectLst/>
                        </a:rPr>
                        <a:t> </a:t>
                      </a:r>
                      <a:endParaRPr lang="de-DE" sz="1300"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vMerge="1">
                  <a:txBody>
                    <a:bodyPr/>
                    <a:lstStyle/>
                    <a:p>
                      <a:endParaRPr lang="de-DE"/>
                    </a:p>
                  </a:txBody>
                  <a:tcPr/>
                </a:tc>
                <a:tc>
                  <a:txBody>
                    <a:bodyPr/>
                    <a:lstStyle/>
                    <a:p>
                      <a:pPr algn="just">
                        <a:spcAft>
                          <a:spcPts val="0"/>
                        </a:spcAft>
                      </a:pPr>
                      <a:r>
                        <a:rPr lang="en-US" sz="1300" dirty="0">
                          <a:effectLst/>
                        </a:rPr>
                        <a:t> </a:t>
                      </a:r>
                      <a:endParaRPr lang="de-DE" sz="1300"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endParaRPr lang="en-US"/>
                    </a:p>
                  </a:txBody>
                  <a:tcPr marL="24670" marR="24670" marT="0" marB="0"/>
                </a:tc>
                <a:tc>
                  <a:txBody>
                    <a:bodyPr/>
                    <a:lstStyle/>
                    <a:p>
                      <a:pPr algn="just">
                        <a:spcAft>
                          <a:spcPts val="0"/>
                        </a:spcAft>
                      </a:pPr>
                      <a:r>
                        <a:rPr lang="en-US" sz="1300">
                          <a:effectLst/>
                        </a:rPr>
                        <a:t>reproduction</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600" b="1" dirty="0">
                          <a:effectLst/>
                        </a:rPr>
                        <a:t>SDG 3; 5</a:t>
                      </a:r>
                      <a:endParaRPr lang="de-DE"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r>
            </a:tbl>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0393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83580675"/>
              </p:ext>
            </p:extLst>
          </p:nvPr>
        </p:nvGraphicFramePr>
        <p:xfrm>
          <a:off x="239060" y="343642"/>
          <a:ext cx="11489763" cy="6096003"/>
        </p:xfrm>
        <a:graphic>
          <a:graphicData uri="http://schemas.openxmlformats.org/drawingml/2006/table">
            <a:tbl>
              <a:tblPr firstRow="1" firstCol="1" bandRow="1" bandCol="1">
                <a:tableStyleId>{0505E3EF-67EA-436B-97B2-0124C06EBD24}</a:tableStyleId>
              </a:tblPr>
              <a:tblGrid>
                <a:gridCol w="3119636"/>
                <a:gridCol w="2280842"/>
                <a:gridCol w="991941"/>
                <a:gridCol w="1101552"/>
                <a:gridCol w="254250"/>
                <a:gridCol w="2423881"/>
                <a:gridCol w="1317661"/>
              </a:tblGrid>
              <a:tr h="451556">
                <a:tc gridSpan="7">
                  <a:txBody>
                    <a:bodyPr/>
                    <a:lstStyle/>
                    <a:p>
                      <a:pPr algn="just">
                        <a:spcAft>
                          <a:spcPts val="0"/>
                        </a:spcAft>
                      </a:pPr>
                      <a:r>
                        <a:rPr lang="en-US" sz="2000" b="1" dirty="0">
                          <a:effectLst/>
                        </a:rPr>
                        <a:t>Table 1. Social policy – different</a:t>
                      </a:r>
                      <a:r>
                        <a:rPr lang="en-US" sz="2000" b="1" dirty="0" smtClean="0">
                          <a:effectLst/>
                        </a:rPr>
                        <a:t>  approaches</a:t>
                      </a:r>
                      <a:endParaRPr lang="de-DE" sz="2000" b="1"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1083734">
                <a:tc>
                  <a:txBody>
                    <a:bodyPr/>
                    <a:lstStyle/>
                    <a:p>
                      <a:pPr>
                        <a:spcAft>
                          <a:spcPts val="0"/>
                        </a:spcAft>
                      </a:pPr>
                      <a:r>
                        <a:rPr lang="en-US" sz="1200" b="1" dirty="0">
                          <a:effectLst/>
                        </a:rPr>
                        <a:t>Policy domain</a:t>
                      </a:r>
                      <a:endParaRPr lang="de-DE" sz="1200" b="1"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200" b="1" dirty="0">
                          <a:effectLst/>
                        </a:rPr>
                        <a:t>Primary social </a:t>
                      </a:r>
                      <a:endParaRPr lang="de-DE" sz="1200" b="1" dirty="0">
                        <a:effectLst/>
                      </a:endParaRPr>
                    </a:p>
                    <a:p>
                      <a:pPr algn="just">
                        <a:spcAft>
                          <a:spcPts val="0"/>
                        </a:spcAft>
                      </a:pPr>
                      <a:r>
                        <a:rPr lang="en-US" sz="1200" b="1" dirty="0">
                          <a:effectLst/>
                        </a:rPr>
                        <a:t>development </a:t>
                      </a:r>
                      <a:endParaRPr lang="de-DE" sz="1200" b="1" dirty="0">
                        <a:effectLst/>
                      </a:endParaRPr>
                    </a:p>
                    <a:p>
                      <a:pPr algn="just">
                        <a:spcAft>
                          <a:spcPts val="0"/>
                        </a:spcAft>
                      </a:pPr>
                      <a:r>
                        <a:rPr lang="en-US" sz="1200" b="1" dirty="0">
                          <a:effectLst/>
                        </a:rPr>
                        <a:t>objective</a:t>
                      </a:r>
                      <a:endParaRPr lang="de-DE" sz="1200" b="1"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200" b="1" dirty="0">
                          <a:effectLst/>
                        </a:rPr>
                        <a:t>Welfare</a:t>
                      </a:r>
                      <a:endParaRPr lang="de-DE" sz="1200" b="1" dirty="0">
                        <a:effectLst/>
                      </a:endParaRPr>
                    </a:p>
                    <a:p>
                      <a:pPr algn="just">
                        <a:spcAft>
                          <a:spcPts val="0"/>
                        </a:spcAft>
                      </a:pPr>
                      <a:r>
                        <a:rPr lang="en-US" sz="1200" b="1" dirty="0">
                          <a:effectLst/>
                        </a:rPr>
                        <a:t>state role/</a:t>
                      </a:r>
                      <a:endParaRPr lang="de-DE" sz="1200" b="1" dirty="0">
                        <a:effectLst/>
                      </a:endParaRPr>
                    </a:p>
                    <a:p>
                      <a:pPr algn="just">
                        <a:spcAft>
                          <a:spcPts val="0"/>
                        </a:spcAft>
                      </a:pPr>
                      <a:r>
                        <a:rPr lang="en-US" sz="1200" b="1" dirty="0">
                          <a:effectLst/>
                        </a:rPr>
                        <a:t>rights approach</a:t>
                      </a:r>
                      <a:endParaRPr lang="de-DE" sz="1200" b="1"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200" b="1" dirty="0">
                          <a:effectLst/>
                        </a:rPr>
                        <a:t>Human </a:t>
                      </a:r>
                      <a:endParaRPr lang="de-DE" sz="1200" b="1" dirty="0">
                        <a:effectLst/>
                      </a:endParaRPr>
                    </a:p>
                    <a:p>
                      <a:pPr algn="just">
                        <a:spcAft>
                          <a:spcPts val="0"/>
                        </a:spcAft>
                      </a:pPr>
                      <a:r>
                        <a:rPr lang="en-US" sz="1200" b="1" dirty="0">
                          <a:effectLst/>
                        </a:rPr>
                        <a:t>Security</a:t>
                      </a:r>
                      <a:endParaRPr lang="de-DE" sz="1200" b="1" dirty="0">
                        <a:effectLst/>
                      </a:endParaRPr>
                    </a:p>
                    <a:p>
                      <a:pPr algn="just">
                        <a:spcAft>
                          <a:spcPts val="0"/>
                        </a:spcAft>
                      </a:pPr>
                      <a:r>
                        <a:rPr lang="en-US" sz="1200" b="1" dirty="0">
                          <a:effectLst/>
                        </a:rPr>
                        <a:t>objectives</a:t>
                      </a:r>
                      <a:endParaRPr lang="de-DE" sz="1200" b="1"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endParaRPr lang="en-US" sz="1800" b="1" dirty="0"/>
                    </a:p>
                  </a:txBody>
                  <a:tcPr marL="24670" marR="24670" marT="0" marB="0"/>
                </a:tc>
                <a:tc>
                  <a:txBody>
                    <a:bodyPr/>
                    <a:lstStyle/>
                    <a:p>
                      <a:pPr algn="just">
                        <a:spcAft>
                          <a:spcPts val="0"/>
                        </a:spcAft>
                      </a:pPr>
                      <a:r>
                        <a:rPr lang="en-US" sz="1200" b="1" dirty="0">
                          <a:effectLst/>
                        </a:rPr>
                        <a:t>“Function”/Outcome</a:t>
                      </a:r>
                      <a:endParaRPr lang="de-DE" sz="1200" b="1"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200" dirty="0">
                          <a:effectLst/>
                        </a:rPr>
                        <a:t>SDG </a:t>
                      </a:r>
                      <a:endParaRPr lang="de-DE" sz="1200" dirty="0">
                        <a:effectLst/>
                      </a:endParaRPr>
                    </a:p>
                    <a:p>
                      <a:pPr algn="just">
                        <a:spcAft>
                          <a:spcPts val="0"/>
                        </a:spcAft>
                      </a:pPr>
                      <a:r>
                        <a:rPr lang="en-US" sz="1200" dirty="0">
                          <a:effectLst/>
                        </a:rPr>
                        <a:t>reference</a:t>
                      </a:r>
                      <a:endParaRPr lang="de-DE" sz="1200" dirty="0">
                        <a:effectLst/>
                      </a:endParaRPr>
                    </a:p>
                    <a:p>
                      <a:pPr algn="just">
                        <a:spcAft>
                          <a:spcPts val="0"/>
                        </a:spcAft>
                      </a:pPr>
                      <a:r>
                        <a:rPr lang="en-US" sz="1200" dirty="0">
                          <a:effectLst/>
                        </a:rPr>
                        <a:t> </a:t>
                      </a:r>
                      <a:endParaRPr lang="de-DE"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r>
              <a:tr h="722490">
                <a:tc>
                  <a:txBody>
                    <a:bodyPr/>
                    <a:lstStyle/>
                    <a:p>
                      <a:pPr>
                        <a:spcAft>
                          <a:spcPts val="0"/>
                        </a:spcAft>
                      </a:pPr>
                      <a:r>
                        <a:rPr lang="en-US" sz="1600" b="1" dirty="0">
                          <a:effectLst/>
                        </a:rPr>
                        <a:t>ii) Policies addressing socio-economic</a:t>
                      </a:r>
                      <a:r>
                        <a:rPr lang="en-US" sz="1600" b="1" dirty="0" smtClean="0">
                          <a:effectLst/>
                        </a:rPr>
                        <a:t> insecurities</a:t>
                      </a:r>
                      <a:endParaRPr lang="de-DE"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rowSpan="10">
                  <a:txBody>
                    <a:bodyPr/>
                    <a:lstStyle/>
                    <a:p>
                      <a:pPr algn="just">
                        <a:spcAft>
                          <a:spcPts val="0"/>
                        </a:spcAft>
                      </a:pPr>
                      <a:r>
                        <a:rPr lang="en-US" sz="2000" b="1" dirty="0">
                          <a:solidFill>
                            <a:srgbClr val="3366FF"/>
                          </a:solidFill>
                          <a:effectLst/>
                        </a:rPr>
                        <a:t>Right to basic income </a:t>
                      </a:r>
                      <a:endParaRPr lang="de-DE" sz="2000" b="1" dirty="0">
                        <a:solidFill>
                          <a:srgbClr val="3366FF"/>
                        </a:solidFill>
                        <a:effectLst/>
                      </a:endParaRPr>
                    </a:p>
                    <a:p>
                      <a:pPr algn="just">
                        <a:spcAft>
                          <a:spcPts val="0"/>
                        </a:spcAft>
                      </a:pPr>
                      <a:r>
                        <a:rPr lang="en-US" sz="2000" b="1" dirty="0">
                          <a:solidFill>
                            <a:srgbClr val="3366FF"/>
                          </a:solidFill>
                          <a:effectLst/>
                        </a:rPr>
                        <a:t>and decent work;</a:t>
                      </a:r>
                      <a:endParaRPr lang="de-DE" sz="2000" b="1" dirty="0">
                        <a:solidFill>
                          <a:srgbClr val="3366FF"/>
                        </a:solidFill>
                        <a:effectLst/>
                      </a:endParaRPr>
                    </a:p>
                    <a:p>
                      <a:pPr algn="just">
                        <a:spcAft>
                          <a:spcPts val="0"/>
                        </a:spcAft>
                      </a:pPr>
                      <a:r>
                        <a:rPr lang="en-US" sz="2000" b="1" dirty="0">
                          <a:solidFill>
                            <a:srgbClr val="3366FF"/>
                          </a:solidFill>
                          <a:effectLst/>
                        </a:rPr>
                        <a:t>Poverty eradication.</a:t>
                      </a:r>
                      <a:endParaRPr lang="de-DE" sz="2000" b="1" dirty="0">
                        <a:solidFill>
                          <a:srgbClr val="3366FF"/>
                        </a:solidFill>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endParaRPr lang="en-US"/>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600" b="1" dirty="0">
                          <a:effectLst/>
                        </a:rPr>
                        <a:t> </a:t>
                      </a:r>
                      <a:endParaRPr lang="de-DE"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r>
              <a:tr h="406400">
                <a:tc>
                  <a:txBody>
                    <a:bodyPr/>
                    <a:lstStyle/>
                    <a:p>
                      <a:pPr>
                        <a:spcAft>
                          <a:spcPts val="0"/>
                        </a:spcAft>
                      </a:pPr>
                      <a:r>
                        <a:rPr lang="en-US" sz="1300" dirty="0">
                          <a:effectLst/>
                        </a:rPr>
                        <a:t>Employment schemes for decent work</a:t>
                      </a:r>
                      <a:endParaRPr lang="de-DE" sz="1300"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vMerge="1">
                  <a:txBody>
                    <a:bodyPr/>
                    <a:lstStyle/>
                    <a:p>
                      <a:endParaRPr lang="de-DE"/>
                    </a:p>
                  </a:txBody>
                  <a:tcPr/>
                </a:tc>
                <a:tc>
                  <a:txBody>
                    <a:bodyPr/>
                    <a:lstStyle/>
                    <a:p>
                      <a:pPr algn="just">
                        <a:spcAft>
                          <a:spcPts val="0"/>
                        </a:spcAft>
                      </a:pPr>
                      <a:r>
                        <a:rPr lang="en-US" sz="1300">
                          <a:effectLst/>
                        </a:rPr>
                        <a:t>√</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endParaRPr lang="en-US"/>
                    </a:p>
                  </a:txBody>
                  <a:tcPr marL="24670" marR="24670" marT="0" marB="0"/>
                </a:tc>
                <a:tc>
                  <a:txBody>
                    <a:bodyPr/>
                    <a:lstStyle/>
                    <a:p>
                      <a:pPr algn="just">
                        <a:spcAft>
                          <a:spcPts val="0"/>
                        </a:spcAft>
                      </a:pPr>
                      <a:r>
                        <a:rPr lang="en-US" sz="1300">
                          <a:effectLst/>
                        </a:rPr>
                        <a:t>production</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600" b="1" dirty="0">
                          <a:effectLst/>
                        </a:rPr>
                        <a:t>SDG 8</a:t>
                      </a:r>
                      <a:endParaRPr lang="de-DE"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r>
              <a:tr h="406400">
                <a:tc>
                  <a:txBody>
                    <a:bodyPr/>
                    <a:lstStyle/>
                    <a:p>
                      <a:pPr>
                        <a:spcAft>
                          <a:spcPts val="0"/>
                        </a:spcAft>
                      </a:pPr>
                      <a:r>
                        <a:rPr lang="en-US" sz="1300">
                          <a:effectLst/>
                        </a:rPr>
                        <a:t>Youth employment drives</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vMerge="1">
                  <a:txBody>
                    <a:bodyPr/>
                    <a:lstStyle/>
                    <a:p>
                      <a:endParaRPr lang="de-DE"/>
                    </a:p>
                  </a:txBody>
                  <a:tcPr/>
                </a:tc>
                <a:tc>
                  <a:txBody>
                    <a:bodyPr/>
                    <a:lstStyle/>
                    <a:p>
                      <a:pPr algn="just">
                        <a:spcAft>
                          <a:spcPts val="0"/>
                        </a:spcAft>
                      </a:pPr>
                      <a:r>
                        <a:rPr lang="en-US" sz="1300">
                          <a:effectLst/>
                        </a:rPr>
                        <a:t>√</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endParaRPr lang="en-US"/>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600" b="1" dirty="0">
                          <a:effectLst/>
                        </a:rPr>
                        <a:t>SDG 8</a:t>
                      </a:r>
                      <a:endParaRPr lang="de-DE"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r>
              <a:tr h="406400">
                <a:tc>
                  <a:txBody>
                    <a:bodyPr/>
                    <a:lstStyle/>
                    <a:p>
                      <a:pPr>
                        <a:spcAft>
                          <a:spcPts val="0"/>
                        </a:spcAft>
                      </a:pPr>
                      <a:r>
                        <a:rPr lang="en-US" sz="1300">
                          <a:effectLst/>
                        </a:rPr>
                        <a:t>Land reform/access to land</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vMerge="1">
                  <a:txBody>
                    <a:bodyPr/>
                    <a:lstStyle/>
                    <a:p>
                      <a:endParaRPr lang="de-DE"/>
                    </a:p>
                  </a:txBody>
                  <a:tcPr/>
                </a:tc>
                <a:tc>
                  <a:txBody>
                    <a:bodyPr/>
                    <a:lstStyle/>
                    <a:p>
                      <a:pPr algn="just">
                        <a:spcAft>
                          <a:spcPts val="0"/>
                        </a:spcAft>
                      </a:pPr>
                      <a:r>
                        <a:rPr lang="en-US" sz="1300">
                          <a:effectLst/>
                        </a:rPr>
                        <a:t>√</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dirty="0">
                          <a:effectLst/>
                        </a:rPr>
                        <a:t> </a:t>
                      </a:r>
                      <a:endParaRPr lang="de-DE" sz="1300"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endParaRPr lang="en-US"/>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600" b="1" dirty="0">
                          <a:effectLst/>
                        </a:rPr>
                        <a:t>SDG 5</a:t>
                      </a:r>
                      <a:endParaRPr lang="de-DE"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r>
              <a:tr h="406400">
                <a:tc>
                  <a:txBody>
                    <a:bodyPr/>
                    <a:lstStyle/>
                    <a:p>
                      <a:pPr>
                        <a:spcAft>
                          <a:spcPts val="0"/>
                        </a:spcAft>
                      </a:pPr>
                      <a:r>
                        <a:rPr lang="en-US" sz="1300">
                          <a:effectLst/>
                        </a:rPr>
                        <a:t>Tribal land and commodity rights</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vMerge="1">
                  <a:txBody>
                    <a:bodyPr/>
                    <a:lstStyle/>
                    <a:p>
                      <a:endParaRPr lang="de-DE"/>
                    </a:p>
                  </a:txBody>
                  <a:tcPr/>
                </a:tc>
                <a:tc>
                  <a:txBody>
                    <a:bodyPr/>
                    <a:lstStyle/>
                    <a:p>
                      <a:pPr algn="just">
                        <a:spcAft>
                          <a:spcPts val="0"/>
                        </a:spcAft>
                      </a:pPr>
                      <a:r>
                        <a:rPr lang="en-US" sz="1300">
                          <a:effectLst/>
                        </a:rPr>
                        <a:t>√</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endParaRPr lang="en-US"/>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600" b="1" dirty="0">
                          <a:effectLst/>
                        </a:rPr>
                        <a:t> </a:t>
                      </a:r>
                      <a:endParaRPr lang="de-DE"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r>
              <a:tr h="406400">
                <a:tc>
                  <a:txBody>
                    <a:bodyPr/>
                    <a:lstStyle/>
                    <a:p>
                      <a:pPr>
                        <a:spcAft>
                          <a:spcPts val="0"/>
                        </a:spcAft>
                      </a:pPr>
                      <a:r>
                        <a:rPr lang="en-US" sz="1300">
                          <a:effectLst/>
                        </a:rPr>
                        <a:t>Formal sector social insurance</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vMerge="1">
                  <a:txBody>
                    <a:bodyPr/>
                    <a:lstStyle/>
                    <a:p>
                      <a:endParaRPr lang="de-DE"/>
                    </a:p>
                  </a:txBody>
                  <a:tcPr/>
                </a:tc>
                <a:tc>
                  <a:txBody>
                    <a:bodyPr/>
                    <a:lstStyle/>
                    <a:p>
                      <a:pPr algn="just">
                        <a:spcAft>
                          <a:spcPts val="0"/>
                        </a:spcAft>
                      </a:pPr>
                      <a:r>
                        <a:rPr lang="en-US" sz="1300">
                          <a:effectLst/>
                        </a:rPr>
                        <a:t>√</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endParaRPr lang="en-US"/>
                    </a:p>
                  </a:txBody>
                  <a:tcPr marL="24670" marR="24670" marT="0" marB="0"/>
                </a:tc>
                <a:tc>
                  <a:txBody>
                    <a:bodyPr/>
                    <a:lstStyle/>
                    <a:p>
                      <a:pPr algn="just">
                        <a:spcAft>
                          <a:spcPts val="0"/>
                        </a:spcAft>
                      </a:pPr>
                      <a:r>
                        <a:rPr lang="en-US" sz="1300">
                          <a:effectLst/>
                        </a:rPr>
                        <a:t>protection</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600" b="1" dirty="0">
                          <a:effectLst/>
                        </a:rPr>
                        <a:t>SDG 1</a:t>
                      </a:r>
                      <a:endParaRPr lang="de-DE"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r>
              <a:tr h="406400">
                <a:tc>
                  <a:txBody>
                    <a:bodyPr/>
                    <a:lstStyle/>
                    <a:p>
                      <a:pPr>
                        <a:spcAft>
                          <a:spcPts val="0"/>
                        </a:spcAft>
                      </a:pPr>
                      <a:r>
                        <a:rPr lang="en-US" sz="1300">
                          <a:effectLst/>
                        </a:rPr>
                        <a:t>Micro credit/micro asset schemes</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vMerge="1">
                  <a:txBody>
                    <a:bodyPr/>
                    <a:lstStyle/>
                    <a:p>
                      <a:endParaRPr lang="de-DE"/>
                    </a:p>
                  </a:txBody>
                  <a:tcPr/>
                </a:tc>
                <a:tc>
                  <a:txBody>
                    <a:bodyPr/>
                    <a:lstStyle/>
                    <a:p>
                      <a:pPr algn="just">
                        <a:spcAft>
                          <a:spcPts val="0"/>
                        </a:spcAft>
                      </a:pPr>
                      <a:r>
                        <a:rPr lang="en-US" sz="1300">
                          <a:effectLst/>
                        </a:rPr>
                        <a:t>√</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endParaRPr lang="en-US"/>
                    </a:p>
                  </a:txBody>
                  <a:tcPr marL="24670" marR="24670" marT="0" marB="0"/>
                </a:tc>
                <a:tc>
                  <a:txBody>
                    <a:bodyPr/>
                    <a:lstStyle/>
                    <a:p>
                      <a:pPr algn="just">
                        <a:spcAft>
                          <a:spcPts val="0"/>
                        </a:spcAft>
                      </a:pPr>
                      <a:r>
                        <a:rPr lang="en-US" sz="1300">
                          <a:effectLst/>
                        </a:rPr>
                        <a:t>protection</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600" b="1" dirty="0">
                          <a:effectLst/>
                        </a:rPr>
                        <a:t> </a:t>
                      </a:r>
                      <a:endParaRPr lang="de-DE"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r>
              <a:tr h="406400">
                <a:tc>
                  <a:txBody>
                    <a:bodyPr/>
                    <a:lstStyle/>
                    <a:p>
                      <a:pPr>
                        <a:spcAft>
                          <a:spcPts val="0"/>
                        </a:spcAft>
                      </a:pPr>
                      <a:r>
                        <a:rPr lang="en-US" sz="1300">
                          <a:effectLst/>
                        </a:rPr>
                        <a:t>Area/regional development</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vMerge="1">
                  <a:txBody>
                    <a:bodyPr/>
                    <a:lstStyle/>
                    <a:p>
                      <a:endParaRPr lang="de-DE"/>
                    </a:p>
                  </a:txBody>
                  <a:tcPr/>
                </a:tc>
                <a:tc>
                  <a:txBody>
                    <a:bodyPr/>
                    <a:lstStyle/>
                    <a:p>
                      <a:pPr algn="just">
                        <a:spcAft>
                          <a:spcPts val="0"/>
                        </a:spcAft>
                      </a:pPr>
                      <a:r>
                        <a:rPr lang="en-US" sz="1300">
                          <a:effectLst/>
                        </a:rPr>
                        <a:t>√</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endParaRPr lang="en-US"/>
                    </a:p>
                  </a:txBody>
                  <a:tcPr marL="24670" marR="24670" marT="0" marB="0"/>
                </a:tc>
                <a:tc>
                  <a:txBody>
                    <a:bodyPr/>
                    <a:lstStyle/>
                    <a:p>
                      <a:pPr algn="just">
                        <a:spcAft>
                          <a:spcPts val="0"/>
                        </a:spcAft>
                      </a:pPr>
                      <a:r>
                        <a:rPr lang="en-US" sz="1300">
                          <a:effectLst/>
                        </a:rPr>
                        <a:t>production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600" b="1" dirty="0">
                          <a:effectLst/>
                        </a:rPr>
                        <a:t>SDG 9</a:t>
                      </a:r>
                      <a:endParaRPr lang="de-DE"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r>
              <a:tr h="406400">
                <a:tc>
                  <a:txBody>
                    <a:bodyPr/>
                    <a:lstStyle/>
                    <a:p>
                      <a:pPr>
                        <a:spcAft>
                          <a:spcPts val="0"/>
                        </a:spcAft>
                      </a:pPr>
                      <a:r>
                        <a:rPr lang="en-US" sz="1300">
                          <a:effectLst/>
                        </a:rPr>
                        <a:t>Urban renewal</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vMerge="1">
                  <a:txBody>
                    <a:bodyPr/>
                    <a:lstStyle/>
                    <a:p>
                      <a:endParaRPr lang="de-DE"/>
                    </a:p>
                  </a:txBody>
                  <a:tcPr/>
                </a:tc>
                <a:tc>
                  <a:txBody>
                    <a:bodyPr/>
                    <a:lstStyle/>
                    <a:p>
                      <a:pPr algn="just">
                        <a:spcAft>
                          <a:spcPts val="0"/>
                        </a:spcAft>
                      </a:pPr>
                      <a:r>
                        <a:rPr lang="en-US" sz="1300">
                          <a:effectLst/>
                        </a:rPr>
                        <a:t>√</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endParaRPr lang="en-US"/>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600" b="1" dirty="0">
                          <a:effectLst/>
                        </a:rPr>
                        <a:t>SDG 11</a:t>
                      </a:r>
                      <a:endParaRPr lang="de-DE"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r>
              <a:tr h="587023">
                <a:tc>
                  <a:txBody>
                    <a:bodyPr/>
                    <a:lstStyle/>
                    <a:p>
                      <a:pPr>
                        <a:spcAft>
                          <a:spcPts val="0"/>
                        </a:spcAft>
                      </a:pPr>
                      <a:r>
                        <a:rPr lang="en-US" sz="1300" dirty="0">
                          <a:effectLst/>
                        </a:rPr>
                        <a:t>Industrial policy</a:t>
                      </a:r>
                      <a:endParaRPr lang="de-DE" sz="1300" dirty="0">
                        <a:effectLst/>
                      </a:endParaRPr>
                    </a:p>
                    <a:p>
                      <a:pPr>
                        <a:spcAft>
                          <a:spcPts val="0"/>
                        </a:spcAft>
                      </a:pPr>
                      <a:r>
                        <a:rPr lang="en-US" sz="1300" dirty="0">
                          <a:effectLst/>
                        </a:rPr>
                        <a:t> </a:t>
                      </a:r>
                      <a:endParaRPr lang="de-DE" sz="1300"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vMerge="1">
                  <a:txBody>
                    <a:bodyPr/>
                    <a:lstStyle/>
                    <a:p>
                      <a:endParaRPr lang="de-DE"/>
                    </a:p>
                  </a:txBody>
                  <a:tcPr/>
                </a:tc>
                <a:tc>
                  <a:txBody>
                    <a:bodyPr/>
                    <a:lstStyle/>
                    <a:p>
                      <a:pPr algn="just">
                        <a:spcAft>
                          <a:spcPts val="0"/>
                        </a:spcAft>
                      </a:pPr>
                      <a:r>
                        <a:rPr lang="en-US" sz="1300" dirty="0">
                          <a:effectLst/>
                        </a:rPr>
                        <a:t>√</a:t>
                      </a:r>
                      <a:endParaRPr lang="de-DE" sz="1300"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endParaRPr lang="en-US" dirty="0"/>
                    </a:p>
                  </a:txBody>
                  <a:tcPr marL="24670" marR="24670" marT="0" marB="0"/>
                </a:tc>
                <a:tc>
                  <a:txBody>
                    <a:bodyPr/>
                    <a:lstStyle/>
                    <a:p>
                      <a:pPr algn="just">
                        <a:spcAft>
                          <a:spcPts val="0"/>
                        </a:spcAft>
                      </a:pPr>
                      <a:r>
                        <a:rPr lang="en-US" sz="1300">
                          <a:effectLst/>
                        </a:rPr>
                        <a:t>production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600" b="1" dirty="0">
                          <a:effectLst/>
                        </a:rPr>
                        <a:t>SDG 9</a:t>
                      </a:r>
                      <a:endParaRPr lang="de-DE"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r>
            </a:tbl>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03937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12313719"/>
              </p:ext>
            </p:extLst>
          </p:nvPr>
        </p:nvGraphicFramePr>
        <p:xfrm>
          <a:off x="145475" y="405245"/>
          <a:ext cx="11731333" cy="6222865"/>
        </p:xfrm>
        <a:graphic>
          <a:graphicData uri="http://schemas.openxmlformats.org/drawingml/2006/table">
            <a:tbl>
              <a:tblPr firstRow="1" firstCol="1" bandRow="1" bandCol="1">
                <a:tableStyleId>{0505E3EF-67EA-436B-97B2-0124C06EBD24}</a:tableStyleId>
              </a:tblPr>
              <a:tblGrid>
                <a:gridCol w="3185226"/>
                <a:gridCol w="2328797"/>
                <a:gridCol w="1012796"/>
                <a:gridCol w="1124710"/>
                <a:gridCol w="259595"/>
                <a:gridCol w="2474842"/>
                <a:gridCol w="1345367"/>
              </a:tblGrid>
              <a:tr h="741849">
                <a:tc>
                  <a:txBody>
                    <a:bodyPr/>
                    <a:lstStyle/>
                    <a:p>
                      <a:pPr>
                        <a:spcAft>
                          <a:spcPts val="0"/>
                        </a:spcAft>
                      </a:pPr>
                      <a:r>
                        <a:rPr lang="en-US" sz="1600" b="1" dirty="0">
                          <a:effectLst/>
                        </a:rPr>
                        <a:t>iii) Social assistance policies and</a:t>
                      </a:r>
                      <a:endParaRPr lang="de-DE" sz="1600" b="1" dirty="0">
                        <a:effectLst/>
                      </a:endParaRPr>
                    </a:p>
                    <a:p>
                      <a:pPr>
                        <a:spcAft>
                          <a:spcPts val="0"/>
                        </a:spcAft>
                      </a:pPr>
                      <a:r>
                        <a:rPr lang="en-US" sz="1600" b="1" dirty="0">
                          <a:effectLst/>
                        </a:rPr>
                        <a:t> </a:t>
                      </a:r>
                      <a:r>
                        <a:rPr lang="en-US" sz="1600" b="1" dirty="0" err="1">
                          <a:effectLst/>
                        </a:rPr>
                        <a:t>programmes</a:t>
                      </a:r>
                      <a:r>
                        <a:rPr lang="en-US" sz="1600" b="1" dirty="0">
                          <a:effectLst/>
                        </a:rPr>
                        <a:t>, addressing income </a:t>
                      </a:r>
                      <a:r>
                        <a:rPr lang="en-US" sz="1600" b="1" dirty="0" smtClean="0">
                          <a:effectLst/>
                        </a:rPr>
                        <a:t>poverty, SPF</a:t>
                      </a:r>
                      <a:endParaRPr lang="de-DE" sz="1600" b="1" dirty="0" smtClean="0">
                        <a:effectLst/>
                      </a:endParaRPr>
                    </a:p>
                  </a:txBody>
                  <a:tcPr marL="24670" marR="24670" marT="0" marB="0"/>
                </a:tc>
                <a:tc rowSpan="6">
                  <a:txBody>
                    <a:bodyPr/>
                    <a:lstStyle/>
                    <a:p>
                      <a:pPr algn="just">
                        <a:spcAft>
                          <a:spcPts val="0"/>
                        </a:spcAft>
                      </a:pPr>
                      <a:r>
                        <a:rPr lang="en-US" sz="2000" dirty="0">
                          <a:solidFill>
                            <a:srgbClr val="3366FF"/>
                          </a:solidFill>
                          <a:effectLst/>
                        </a:rPr>
                        <a:t>Right to basic income; </a:t>
                      </a:r>
                      <a:endParaRPr lang="de-DE" sz="2000" dirty="0">
                        <a:solidFill>
                          <a:srgbClr val="3366FF"/>
                        </a:solidFill>
                        <a:effectLst/>
                      </a:endParaRPr>
                    </a:p>
                    <a:p>
                      <a:pPr algn="just">
                        <a:spcAft>
                          <a:spcPts val="0"/>
                        </a:spcAft>
                      </a:pPr>
                      <a:r>
                        <a:rPr lang="en-US" sz="2000" dirty="0">
                          <a:solidFill>
                            <a:srgbClr val="3366FF"/>
                          </a:solidFill>
                          <a:effectLst/>
                        </a:rPr>
                        <a:t> Poverty alleviation</a:t>
                      </a:r>
                      <a:endParaRPr lang="de-DE" sz="2000" dirty="0">
                        <a:solidFill>
                          <a:srgbClr val="3366FF"/>
                        </a:solidFill>
                        <a:effectLst/>
                      </a:endParaRPr>
                    </a:p>
                    <a:p>
                      <a:pPr algn="just">
                        <a:spcAft>
                          <a:spcPts val="0"/>
                        </a:spcAft>
                      </a:pPr>
                      <a:r>
                        <a:rPr lang="en-US" sz="2000" dirty="0">
                          <a:solidFill>
                            <a:srgbClr val="3366FF"/>
                          </a:solidFill>
                          <a:effectLst/>
                        </a:rPr>
                        <a:t> </a:t>
                      </a:r>
                      <a:endParaRPr lang="de-DE" sz="2000" dirty="0">
                        <a:solidFill>
                          <a:srgbClr val="3366FF"/>
                        </a:solidFill>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rowSpan="2">
                  <a:txBody>
                    <a:bodyPr/>
                    <a:lstStyle/>
                    <a:p>
                      <a:pPr algn="just">
                        <a:spcAft>
                          <a:spcPts val="0"/>
                        </a:spcAft>
                      </a:pPr>
                      <a:r>
                        <a:rPr lang="en-US" sz="1300">
                          <a:effectLst/>
                        </a:rPr>
                        <a:t>√</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rowSpan="2">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rowSpan="2">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rowSpan="2">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rowSpan="2">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r>
              <a:tr h="128334">
                <a:tc rowSpan="2">
                  <a:txBody>
                    <a:bodyPr/>
                    <a:lstStyle/>
                    <a:p>
                      <a:pPr>
                        <a:spcAft>
                          <a:spcPts val="0"/>
                        </a:spcAft>
                      </a:pPr>
                      <a:r>
                        <a:rPr lang="en-US" sz="1300">
                          <a:effectLst/>
                        </a:rPr>
                        <a:t>Food-security related</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vMerge="1">
                  <a:txBody>
                    <a:bodyPr/>
                    <a:lstStyle/>
                    <a:p>
                      <a:endParaRPr lang="de-DE"/>
                    </a:p>
                  </a:txBody>
                  <a:tcPr/>
                </a:tc>
                <a:tc vMerge="1">
                  <a:txBody>
                    <a:bodyPr/>
                    <a:lstStyle/>
                    <a:p>
                      <a:pPr algn="just">
                        <a:spcAft>
                          <a:spcPts val="0"/>
                        </a:spcAft>
                      </a:pP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vMerge="1">
                  <a:txBody>
                    <a:bodyPr/>
                    <a:lstStyle/>
                    <a:p>
                      <a:pPr algn="just">
                        <a:spcAft>
                          <a:spcPts val="0"/>
                        </a:spcAft>
                      </a:pP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vMerge="1">
                  <a:txBody>
                    <a:bodyPr/>
                    <a:lstStyle/>
                    <a:p>
                      <a:pPr algn="just">
                        <a:spcAft>
                          <a:spcPts val="0"/>
                        </a:spcAft>
                      </a:pP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vMerge="1">
                  <a:txBody>
                    <a:bodyPr/>
                    <a:lstStyle/>
                    <a:p>
                      <a:pPr algn="just">
                        <a:spcAft>
                          <a:spcPts val="0"/>
                        </a:spcAft>
                      </a:pP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vMerge="1">
                  <a:txBody>
                    <a:bodyPr/>
                    <a:lstStyle/>
                    <a:p>
                      <a:pPr algn="just">
                        <a:spcAft>
                          <a:spcPts val="0"/>
                        </a:spcAft>
                      </a:pP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r>
              <a:tr h="247283">
                <a:tc vMerge="1">
                  <a:txBody>
                    <a:bodyPr/>
                    <a:lstStyle/>
                    <a:p>
                      <a:endParaRPr lang="en-US"/>
                    </a:p>
                  </a:txBody>
                  <a:tcPr/>
                </a:tc>
                <a:tc vMerge="1">
                  <a:txBody>
                    <a:bodyPr/>
                    <a:lstStyle/>
                    <a:p>
                      <a:endParaRPr lang="en-US"/>
                    </a:p>
                  </a:txBody>
                  <a:tcPr/>
                </a:tc>
                <a:tc>
                  <a:txBody>
                    <a:bodyPr/>
                    <a:lstStyle/>
                    <a:p>
                      <a:pPr algn="just">
                        <a:spcAft>
                          <a:spcPts val="0"/>
                        </a:spcAft>
                      </a:pPr>
                      <a:r>
                        <a:rPr lang="en-US" sz="1300">
                          <a:effectLst/>
                        </a:rPr>
                        <a:t>√</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protection</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600" b="1">
                          <a:effectLst/>
                        </a:rPr>
                        <a:t>SDG 1, 2, 8</a:t>
                      </a:r>
                      <a:endParaRPr lang="de-DE" sz="1600" b="1">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r>
              <a:tr h="247283">
                <a:tc>
                  <a:txBody>
                    <a:bodyPr/>
                    <a:lstStyle/>
                    <a:p>
                      <a:pPr>
                        <a:spcAft>
                          <a:spcPts val="0"/>
                        </a:spcAft>
                      </a:pPr>
                      <a:r>
                        <a:rPr lang="en-US" sz="1300">
                          <a:effectLst/>
                        </a:rPr>
                        <a:t>Income poverty-related</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vMerge="1">
                  <a:txBody>
                    <a:bodyPr/>
                    <a:lstStyle/>
                    <a:p>
                      <a:endParaRPr lang="de-DE"/>
                    </a:p>
                  </a:txBody>
                  <a:tcPr/>
                </a:tc>
                <a:tc>
                  <a:txBody>
                    <a:bodyPr/>
                    <a:lstStyle/>
                    <a:p>
                      <a:pPr algn="just">
                        <a:spcAft>
                          <a:spcPts val="0"/>
                        </a:spcAft>
                      </a:pPr>
                      <a:r>
                        <a:rPr lang="en-US" sz="1300">
                          <a:effectLst/>
                        </a:rPr>
                        <a:t>√</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protection</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600" b="1">
                          <a:effectLst/>
                        </a:rPr>
                        <a:t>SDG 1, 8</a:t>
                      </a:r>
                      <a:endParaRPr lang="de-DE" sz="1600" b="1">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r>
              <a:tr h="247283">
                <a:tc>
                  <a:txBody>
                    <a:bodyPr/>
                    <a:lstStyle/>
                    <a:p>
                      <a:pPr>
                        <a:spcAft>
                          <a:spcPts val="0"/>
                        </a:spcAft>
                      </a:pPr>
                      <a:r>
                        <a:rPr lang="en-US" sz="1300">
                          <a:effectLst/>
                        </a:rPr>
                        <a:t>Age-related</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vMerge="1">
                  <a:txBody>
                    <a:bodyPr/>
                    <a:lstStyle/>
                    <a:p>
                      <a:endParaRPr lang="de-DE"/>
                    </a:p>
                  </a:txBody>
                  <a:tcPr/>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protection</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600" b="1">
                          <a:effectLst/>
                        </a:rPr>
                        <a:t> </a:t>
                      </a:r>
                      <a:endParaRPr lang="de-DE" sz="1600" b="1">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r>
              <a:tr h="247283">
                <a:tc>
                  <a:txBody>
                    <a:bodyPr/>
                    <a:lstStyle/>
                    <a:p>
                      <a:pPr>
                        <a:spcAft>
                          <a:spcPts val="0"/>
                        </a:spcAft>
                      </a:pPr>
                      <a:r>
                        <a:rPr lang="en-US" sz="1400" dirty="0">
                          <a:effectLst/>
                        </a:rPr>
                        <a:t>Co</a:t>
                      </a:r>
                      <a:r>
                        <a:rPr lang="en-US" sz="1200" dirty="0">
                          <a:effectLst/>
                        </a:rPr>
                        <a:t>nflict, emergency-related</a:t>
                      </a:r>
                      <a:endParaRPr lang="de-DE"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vMerge="1">
                  <a:txBody>
                    <a:bodyPr/>
                    <a:lstStyle/>
                    <a:p>
                      <a:endParaRPr lang="de-DE"/>
                    </a:p>
                  </a:txBody>
                  <a:tcPr/>
                </a:tc>
                <a:tc>
                  <a:txBody>
                    <a:bodyPr/>
                    <a:lstStyle/>
                    <a:p>
                      <a:pPr algn="just">
                        <a:spcAft>
                          <a:spcPts val="0"/>
                        </a:spcAft>
                      </a:pPr>
                      <a:r>
                        <a:rPr lang="en-US" sz="1300">
                          <a:effectLst/>
                        </a:rPr>
                        <a:t>√</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protection</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600" b="1">
                          <a:effectLst/>
                        </a:rPr>
                        <a:t>SDG 16</a:t>
                      </a:r>
                      <a:endParaRPr lang="de-DE" sz="1600" b="1">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r>
              <a:tr h="247283">
                <a:tc>
                  <a:txBody>
                    <a:bodyPr/>
                    <a:lstStyle/>
                    <a:p>
                      <a:pPr>
                        <a:spcAft>
                          <a:spcPts val="0"/>
                        </a:spcAft>
                      </a:pPr>
                      <a:r>
                        <a:rPr lang="en-US" sz="1600" dirty="0">
                          <a:effectLst/>
                        </a:rPr>
                        <a:t>iv) Policies for voice and social inclusion</a:t>
                      </a:r>
                      <a:endParaRPr lang="de-D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rowSpan="9">
                  <a:txBody>
                    <a:bodyPr/>
                    <a:lstStyle/>
                    <a:p>
                      <a:pPr algn="just">
                        <a:spcAft>
                          <a:spcPts val="0"/>
                        </a:spcAft>
                      </a:pPr>
                      <a:r>
                        <a:rPr lang="en-US" sz="2000" b="1" dirty="0">
                          <a:solidFill>
                            <a:srgbClr val="3366FF"/>
                          </a:solidFill>
                          <a:effectLst/>
                        </a:rPr>
                        <a:t>Social inclusion and </a:t>
                      </a:r>
                      <a:endParaRPr lang="de-DE" sz="2000" b="1" dirty="0">
                        <a:solidFill>
                          <a:srgbClr val="3366FF"/>
                        </a:solidFill>
                        <a:effectLst/>
                      </a:endParaRPr>
                    </a:p>
                    <a:p>
                      <a:pPr algn="just">
                        <a:spcAft>
                          <a:spcPts val="0"/>
                        </a:spcAft>
                      </a:pPr>
                      <a:r>
                        <a:rPr lang="en-US" sz="2000" b="1" dirty="0">
                          <a:solidFill>
                            <a:srgbClr val="3366FF"/>
                          </a:solidFill>
                          <a:effectLst/>
                        </a:rPr>
                        <a:t>human rights</a:t>
                      </a:r>
                      <a:endParaRPr lang="de-DE" sz="2000" b="1" dirty="0">
                        <a:solidFill>
                          <a:srgbClr val="3366FF"/>
                        </a:solidFill>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600" b="1">
                          <a:effectLst/>
                        </a:rPr>
                        <a:t> </a:t>
                      </a:r>
                      <a:endParaRPr lang="de-DE" sz="1600" b="1">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r>
              <a:tr h="247283">
                <a:tc>
                  <a:txBody>
                    <a:bodyPr/>
                    <a:lstStyle/>
                    <a:p>
                      <a:pPr>
                        <a:spcAft>
                          <a:spcPts val="0"/>
                        </a:spcAft>
                      </a:pPr>
                      <a:r>
                        <a:rPr lang="en-US" sz="1300" dirty="0">
                          <a:effectLst/>
                        </a:rPr>
                        <a:t>Tools for social inclusion </a:t>
                      </a:r>
                      <a:endParaRPr lang="de-DE" sz="1300"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vMerge="1">
                  <a:txBody>
                    <a:bodyPr/>
                    <a:lstStyle/>
                    <a:p>
                      <a:endParaRPr lang="de-DE"/>
                    </a:p>
                  </a:txBody>
                  <a:tcPr/>
                </a:tc>
                <a:tc>
                  <a:txBody>
                    <a:bodyPr/>
                    <a:lstStyle/>
                    <a:p>
                      <a:pPr algn="just">
                        <a:spcAft>
                          <a:spcPts val="0"/>
                        </a:spcAft>
                      </a:pPr>
                      <a:r>
                        <a:rPr lang="en-US" sz="1300">
                          <a:effectLst/>
                        </a:rPr>
                        <a:t>√</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redistribution</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600" b="1">
                          <a:effectLst/>
                        </a:rPr>
                        <a:t> </a:t>
                      </a:r>
                      <a:endParaRPr lang="de-DE" sz="1600" b="1">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r>
              <a:tr h="429007">
                <a:tc>
                  <a:txBody>
                    <a:bodyPr/>
                    <a:lstStyle/>
                    <a:p>
                      <a:pPr>
                        <a:spcAft>
                          <a:spcPts val="0"/>
                        </a:spcAft>
                      </a:pPr>
                      <a:r>
                        <a:rPr lang="en-US" sz="1300">
                          <a:effectLst/>
                        </a:rPr>
                        <a:t>Affirmative action legislation for gender, </a:t>
                      </a:r>
                      <a:endParaRPr lang="de-DE" sz="1300">
                        <a:effectLst/>
                      </a:endParaRPr>
                    </a:p>
                    <a:p>
                      <a:pPr>
                        <a:spcAft>
                          <a:spcPts val="0"/>
                        </a:spcAft>
                      </a:pPr>
                      <a:r>
                        <a:rPr lang="en-US" sz="1300">
                          <a:effectLst/>
                        </a:rPr>
                        <a:t>caste, ethnic, religious equality</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vMerge="1">
                  <a:txBody>
                    <a:bodyPr/>
                    <a:lstStyle/>
                    <a:p>
                      <a:endParaRPr lang="de-DE"/>
                    </a:p>
                  </a:txBody>
                  <a:tcPr/>
                </a:tc>
                <a:tc>
                  <a:txBody>
                    <a:bodyPr/>
                    <a:lstStyle/>
                    <a:p>
                      <a:pPr algn="just">
                        <a:spcAft>
                          <a:spcPts val="0"/>
                        </a:spcAft>
                      </a:pPr>
                      <a:r>
                        <a:rPr lang="en-US" sz="1300" dirty="0">
                          <a:effectLst/>
                        </a:rPr>
                        <a:t>√</a:t>
                      </a:r>
                      <a:endParaRPr lang="de-DE" sz="1300"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redistribution</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600" b="1">
                          <a:effectLst/>
                        </a:rPr>
                        <a:t>SDG 5</a:t>
                      </a:r>
                      <a:endParaRPr lang="de-DE" sz="1600" b="1">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r>
              <a:tr h="247283">
                <a:tc>
                  <a:txBody>
                    <a:bodyPr/>
                    <a:lstStyle/>
                    <a:p>
                      <a:pPr>
                        <a:spcAft>
                          <a:spcPts val="0"/>
                        </a:spcAft>
                      </a:pPr>
                      <a:r>
                        <a:rPr lang="en-US" sz="1300">
                          <a:effectLst/>
                        </a:rPr>
                        <a:t>Freedom of media; internet access</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vMerge="1">
                  <a:txBody>
                    <a:bodyPr/>
                    <a:lstStyle/>
                    <a:p>
                      <a:endParaRPr lang="de-DE"/>
                    </a:p>
                  </a:txBody>
                  <a:tcPr/>
                </a:tc>
                <a:tc>
                  <a:txBody>
                    <a:bodyPr/>
                    <a:lstStyle/>
                    <a:p>
                      <a:pPr algn="just">
                        <a:spcAft>
                          <a:spcPts val="0"/>
                        </a:spcAft>
                      </a:pPr>
                      <a:r>
                        <a:rPr lang="en-US" sz="1300">
                          <a:effectLst/>
                        </a:rPr>
                        <a:t>√</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600" b="1">
                          <a:effectLst/>
                        </a:rPr>
                        <a:t>SDG 16</a:t>
                      </a:r>
                      <a:endParaRPr lang="de-DE" sz="1600" b="1">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r>
              <a:tr h="494565">
                <a:tc>
                  <a:txBody>
                    <a:bodyPr/>
                    <a:lstStyle/>
                    <a:p>
                      <a:pPr>
                        <a:spcAft>
                          <a:spcPts val="0"/>
                        </a:spcAft>
                      </a:pPr>
                      <a:r>
                        <a:rPr lang="en-US" sz="1300">
                          <a:effectLst/>
                        </a:rPr>
                        <a:t>Freedom of organisation and </a:t>
                      </a:r>
                      <a:endParaRPr lang="de-DE" sz="1300">
                        <a:effectLst/>
                      </a:endParaRPr>
                    </a:p>
                    <a:p>
                      <a:pPr>
                        <a:spcAft>
                          <a:spcPts val="0"/>
                        </a:spcAft>
                      </a:pPr>
                      <a:r>
                        <a:rPr lang="en-US" sz="1300">
                          <a:effectLst/>
                        </a:rPr>
                        <a:t>collective bargaining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vMerge="1">
                  <a:txBody>
                    <a:bodyPr/>
                    <a:lstStyle/>
                    <a:p>
                      <a:endParaRPr lang="de-DE"/>
                    </a:p>
                  </a:txBody>
                  <a:tcPr/>
                </a:tc>
                <a:tc>
                  <a:txBody>
                    <a:bodyPr/>
                    <a:lstStyle/>
                    <a:p>
                      <a:pPr>
                        <a:spcAft>
                          <a:spcPts val="0"/>
                        </a:spcAft>
                      </a:pPr>
                      <a:r>
                        <a:rPr lang="en-US" sz="1300">
                          <a:effectLst/>
                        </a:rPr>
                        <a:t>√</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600" b="1">
                          <a:effectLst/>
                        </a:rPr>
                        <a:t>SDG 8, 16  </a:t>
                      </a:r>
                      <a:endParaRPr lang="de-DE" sz="1600" b="1">
                        <a:effectLst/>
                      </a:endParaRPr>
                    </a:p>
                    <a:p>
                      <a:pPr algn="just">
                        <a:spcAft>
                          <a:spcPts val="0"/>
                        </a:spcAft>
                      </a:pPr>
                      <a:r>
                        <a:rPr lang="en-US" sz="1600" b="1">
                          <a:effectLst/>
                        </a:rPr>
                        <a:t>(implicitly)</a:t>
                      </a:r>
                      <a:endParaRPr lang="de-DE" sz="1600" b="1">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r>
              <a:tr h="429007">
                <a:tc>
                  <a:txBody>
                    <a:bodyPr/>
                    <a:lstStyle/>
                    <a:p>
                      <a:pPr>
                        <a:spcAft>
                          <a:spcPts val="0"/>
                        </a:spcAft>
                      </a:pPr>
                      <a:r>
                        <a:rPr lang="en-US" sz="1300" dirty="0">
                          <a:effectLst/>
                        </a:rPr>
                        <a:t>Rights of  civil society to </a:t>
                      </a:r>
                      <a:r>
                        <a:rPr lang="en-US" sz="1300" dirty="0" err="1">
                          <a:effectLst/>
                        </a:rPr>
                        <a:t>organise</a:t>
                      </a:r>
                      <a:r>
                        <a:rPr lang="en-US" sz="1300" dirty="0">
                          <a:effectLst/>
                        </a:rPr>
                        <a:t> and </a:t>
                      </a:r>
                      <a:endParaRPr lang="de-DE" sz="1300" dirty="0">
                        <a:effectLst/>
                      </a:endParaRPr>
                    </a:p>
                    <a:p>
                      <a:pPr>
                        <a:spcAft>
                          <a:spcPts val="0"/>
                        </a:spcAft>
                      </a:pPr>
                      <a:r>
                        <a:rPr lang="en-US" sz="1300" dirty="0" err="1">
                          <a:effectLst/>
                        </a:rPr>
                        <a:t>mobilise</a:t>
                      </a:r>
                      <a:endParaRPr lang="de-DE" sz="1300"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vMerge="1">
                  <a:txBody>
                    <a:bodyPr/>
                    <a:lstStyle/>
                    <a:p>
                      <a:endParaRPr lang="de-DE"/>
                    </a:p>
                  </a:txBody>
                  <a:tcPr/>
                </a:tc>
                <a:tc>
                  <a:txBody>
                    <a:bodyPr/>
                    <a:lstStyle/>
                    <a:p>
                      <a:pPr algn="just">
                        <a:spcAft>
                          <a:spcPts val="0"/>
                        </a:spcAft>
                      </a:pPr>
                      <a:r>
                        <a:rPr lang="en-US" sz="1300">
                          <a:effectLst/>
                        </a:rPr>
                        <a:t>√</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production</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600" b="1">
                          <a:effectLst/>
                        </a:rPr>
                        <a:t>SDG 8, 16</a:t>
                      </a:r>
                      <a:endParaRPr lang="de-DE" sz="1600" b="1">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r>
              <a:tr h="247283">
                <a:tc>
                  <a:txBody>
                    <a:bodyPr/>
                    <a:lstStyle/>
                    <a:p>
                      <a:pPr>
                        <a:spcAft>
                          <a:spcPts val="0"/>
                        </a:spcAft>
                      </a:pPr>
                      <a:r>
                        <a:rPr lang="en-US" sz="1300">
                          <a:effectLst/>
                        </a:rPr>
                        <a:t>Right to information</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vMerge="1">
                  <a:txBody>
                    <a:bodyPr/>
                    <a:lstStyle/>
                    <a:p>
                      <a:endParaRPr lang="de-DE"/>
                    </a:p>
                  </a:txBody>
                  <a:tcPr/>
                </a:tc>
                <a:tc>
                  <a:txBody>
                    <a:bodyPr/>
                    <a:lstStyle/>
                    <a:p>
                      <a:pPr algn="just">
                        <a:spcAft>
                          <a:spcPts val="0"/>
                        </a:spcAft>
                      </a:pPr>
                      <a:r>
                        <a:rPr lang="en-US" sz="1300" dirty="0">
                          <a:effectLst/>
                        </a:rPr>
                        <a:t>√</a:t>
                      </a:r>
                      <a:endParaRPr lang="de-DE" sz="1300"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600" b="1">
                          <a:effectLst/>
                        </a:rPr>
                        <a:t>SDG 16</a:t>
                      </a:r>
                      <a:endParaRPr lang="de-DE" sz="1600" b="1">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r>
              <a:tr h="429007">
                <a:tc>
                  <a:txBody>
                    <a:bodyPr/>
                    <a:lstStyle/>
                    <a:p>
                      <a:pPr>
                        <a:spcAft>
                          <a:spcPts val="0"/>
                        </a:spcAft>
                      </a:pPr>
                      <a:r>
                        <a:rPr lang="en-US" sz="1300">
                          <a:effectLst/>
                        </a:rPr>
                        <a:t>Legal instruments to address </a:t>
                      </a:r>
                      <a:endParaRPr lang="de-DE" sz="1300">
                        <a:effectLst/>
                      </a:endParaRPr>
                    </a:p>
                    <a:p>
                      <a:pPr>
                        <a:spcAft>
                          <a:spcPts val="0"/>
                        </a:spcAft>
                      </a:pPr>
                      <a:r>
                        <a:rPr lang="en-US" sz="1300">
                          <a:effectLst/>
                        </a:rPr>
                        <a:t>exclusion practices</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vMerge="1">
                  <a:txBody>
                    <a:bodyPr/>
                    <a:lstStyle/>
                    <a:p>
                      <a:endParaRPr lang="de-DE"/>
                    </a:p>
                  </a:txBody>
                  <a:tcPr/>
                </a:tc>
                <a:tc>
                  <a:txBody>
                    <a:bodyPr/>
                    <a:lstStyle/>
                    <a:p>
                      <a:pPr algn="just">
                        <a:spcAft>
                          <a:spcPts val="0"/>
                        </a:spcAft>
                      </a:pPr>
                      <a:r>
                        <a:rPr lang="en-US" sz="1300">
                          <a:effectLst/>
                        </a:rPr>
                        <a:t>√</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redistribution</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600" b="1">
                          <a:effectLst/>
                        </a:rPr>
                        <a:t> </a:t>
                      </a:r>
                      <a:endParaRPr lang="de-DE" sz="1600" b="1">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r>
              <a:tr h="313831">
                <a:tc>
                  <a:txBody>
                    <a:bodyPr/>
                    <a:lstStyle/>
                    <a:p>
                      <a:pPr>
                        <a:spcAft>
                          <a:spcPts val="0"/>
                        </a:spcAft>
                      </a:pPr>
                      <a:r>
                        <a:rPr lang="en-US" sz="1300">
                          <a:effectLst/>
                        </a:rPr>
                        <a:t>Local self governance provisions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vMerge="1">
                  <a:txBody>
                    <a:bodyPr/>
                    <a:lstStyle/>
                    <a:p>
                      <a:endParaRPr lang="de-DE"/>
                    </a:p>
                  </a:txBody>
                  <a:tcPr/>
                </a:tc>
                <a:tc>
                  <a:txBody>
                    <a:bodyPr/>
                    <a:lstStyle/>
                    <a:p>
                      <a:pPr algn="just">
                        <a:spcAft>
                          <a:spcPts val="0"/>
                        </a:spcAft>
                      </a:pPr>
                      <a:r>
                        <a:rPr lang="en-US" sz="1300">
                          <a:effectLst/>
                        </a:rPr>
                        <a:t>√</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600" b="1">
                          <a:effectLst/>
                        </a:rPr>
                        <a:t> </a:t>
                      </a:r>
                      <a:endParaRPr lang="de-DE" sz="1600" b="1">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r>
              <a:tr h="581502">
                <a:tc>
                  <a:txBody>
                    <a:bodyPr/>
                    <a:lstStyle/>
                    <a:p>
                      <a:pPr>
                        <a:spcAft>
                          <a:spcPts val="0"/>
                        </a:spcAft>
                      </a:pPr>
                      <a:r>
                        <a:rPr lang="en-US" sz="1800" dirty="0" err="1">
                          <a:effectLst/>
                        </a:rPr>
                        <a:t>v</a:t>
                      </a:r>
                      <a:r>
                        <a:rPr lang="en-US" sz="1800" dirty="0">
                          <a:effectLst/>
                        </a:rPr>
                        <a:t>) Policies for sustainability</a:t>
                      </a:r>
                      <a:endParaRPr lang="de-D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2000" b="1" dirty="0" smtClean="0">
                          <a:solidFill>
                            <a:srgbClr val="3366FF"/>
                          </a:solidFill>
                          <a:effectLst/>
                        </a:rPr>
                        <a:t>Sustainable huma</a:t>
                      </a:r>
                      <a:r>
                        <a:rPr lang="en-US" sz="2000" b="1" baseline="0" dirty="0" smtClean="0">
                          <a:solidFill>
                            <a:srgbClr val="3366FF"/>
                          </a:solidFill>
                          <a:effectLst/>
                        </a:rPr>
                        <a:t>n development</a:t>
                      </a:r>
                      <a:endParaRPr lang="de-DE" sz="2000" b="1" dirty="0">
                        <a:solidFill>
                          <a:srgbClr val="3366FF"/>
                        </a:solidFill>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dirty="0">
                          <a:effectLst/>
                        </a:rPr>
                        <a:t>√</a:t>
                      </a:r>
                      <a:endParaRPr lang="de-DE" sz="1300"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production, redistribution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600" b="1" dirty="0" err="1">
                          <a:effectLst/>
                        </a:rPr>
                        <a:t>SDGs</a:t>
                      </a:r>
                      <a:r>
                        <a:rPr lang="en-US" sz="1600" b="1" dirty="0">
                          <a:effectLst/>
                        </a:rPr>
                        <a:t> 12-15</a:t>
                      </a:r>
                      <a:endParaRPr lang="de-DE"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r>
              <a:tr h="214502">
                <a:tc>
                  <a:txBody>
                    <a:bodyPr/>
                    <a:lstStyle/>
                    <a:p>
                      <a:pPr>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a:txBody>
                    <a:bodyPr/>
                    <a:lstStyle/>
                    <a:p>
                      <a:pPr algn="just">
                        <a:spcAft>
                          <a:spcPts val="0"/>
                        </a:spcAft>
                      </a:pPr>
                      <a:r>
                        <a:rPr lang="en-US" sz="1300">
                          <a:effectLst/>
                        </a:rPr>
                        <a:t> </a:t>
                      </a:r>
                      <a:endParaRPr lang="de-DE" sz="130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r>
              <a:tr h="214502">
                <a:tc gridSpan="7">
                  <a:txBody>
                    <a:bodyPr/>
                    <a:lstStyle/>
                    <a:p>
                      <a:pPr algn="just">
                        <a:spcAft>
                          <a:spcPts val="0"/>
                        </a:spcAft>
                      </a:pPr>
                      <a:r>
                        <a:rPr lang="en-US" sz="1300" dirty="0">
                          <a:effectLst/>
                        </a:rPr>
                        <a:t>Source: Builds on Koehler 2014.</a:t>
                      </a:r>
                      <a:endParaRPr lang="de-DE" sz="1300" dirty="0">
                        <a:effectLst/>
                        <a:latin typeface="Cambria" panose="02040503050406030204" pitchFamily="18" charset="0"/>
                        <a:ea typeface="Cambria" panose="02040503050406030204" pitchFamily="18" charset="0"/>
                        <a:cs typeface="Times New Roman" panose="02020603050405020304" pitchFamily="18" charset="0"/>
                      </a:endParaRPr>
                    </a:p>
                  </a:txBody>
                  <a:tcPr marL="24670" marR="24670" marT="0" marB="0"/>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bl>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931979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D 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01367775"/>
              </p:ext>
            </p:extLst>
          </p:nvPr>
        </p:nvGraphicFramePr>
        <p:xfrm>
          <a:off x="1299497" y="1659232"/>
          <a:ext cx="9687148" cy="3822988"/>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6" name="Textfeld 5"/>
          <p:cNvSpPr txBox="1"/>
          <p:nvPr/>
        </p:nvSpPr>
        <p:spPr>
          <a:xfrm>
            <a:off x="1080655" y="278812"/>
            <a:ext cx="9389144" cy="707886"/>
          </a:xfrm>
          <a:prstGeom prst="rect">
            <a:avLst/>
          </a:prstGeom>
          <a:noFill/>
        </p:spPr>
        <p:txBody>
          <a:bodyPr wrap="square" rtlCol="0">
            <a:spAutoFit/>
          </a:bodyPr>
          <a:lstStyle/>
          <a:p>
            <a:pPr algn="ctr"/>
            <a:r>
              <a:rPr lang="en-GB" sz="4000" b="1" dirty="0" smtClean="0"/>
              <a:t>World </a:t>
            </a:r>
            <a:r>
              <a:rPr lang="en-GB" sz="4000" b="1" dirty="0"/>
              <a:t>Social </a:t>
            </a:r>
            <a:r>
              <a:rPr lang="en-GB" sz="4000" b="1" dirty="0" smtClean="0"/>
              <a:t>Summit’s policy spinoffs</a:t>
            </a:r>
            <a:endParaRPr lang="de-DE" sz="4000" dirty="0"/>
          </a:p>
        </p:txBody>
      </p:sp>
      <p:sp>
        <p:nvSpPr>
          <p:cNvPr id="7" name="Textfeld 6"/>
          <p:cNvSpPr txBox="1"/>
          <p:nvPr/>
        </p:nvSpPr>
        <p:spPr>
          <a:xfrm>
            <a:off x="176645" y="6520053"/>
            <a:ext cx="3558005" cy="369332"/>
          </a:xfrm>
          <a:prstGeom prst="rect">
            <a:avLst/>
          </a:prstGeom>
          <a:noFill/>
        </p:spPr>
        <p:txBody>
          <a:bodyPr wrap="square" rtlCol="0">
            <a:spAutoFit/>
          </a:bodyPr>
          <a:lstStyle/>
          <a:p>
            <a:r>
              <a:rPr lang="de-DE" dirty="0" smtClean="0"/>
              <a:t>Source: </a:t>
            </a:r>
            <a:r>
              <a:rPr lang="de-DE" dirty="0" err="1" smtClean="0"/>
              <a:t>the</a:t>
            </a:r>
            <a:r>
              <a:rPr lang="de-DE" dirty="0" smtClean="0"/>
              <a:t> </a:t>
            </a:r>
            <a:r>
              <a:rPr lang="de-DE" dirty="0" err="1" smtClean="0"/>
              <a:t>author</a:t>
            </a:r>
            <a:endParaRPr lang="de-DE" dirty="0"/>
          </a:p>
        </p:txBody>
      </p:sp>
      <p:sp>
        <p:nvSpPr>
          <p:cNvPr id="11" name="Curved Down Arrow 10"/>
          <p:cNvSpPr/>
          <p:nvPr/>
        </p:nvSpPr>
        <p:spPr>
          <a:xfrm rot="1770952">
            <a:off x="4975804" y="2678923"/>
            <a:ext cx="813595" cy="1095091"/>
          </a:xfrm>
          <a:prstGeom prst="curvedDownArrow">
            <a:avLst>
              <a:gd name="adj1" fmla="val 25000"/>
              <a:gd name="adj2" fmla="val 50000"/>
              <a:gd name="adj3" fmla="val 25000"/>
            </a:avLst>
          </a:prstGeom>
          <a:ln/>
        </p:spPr>
        <p:style>
          <a:lnRef idx="1">
            <a:schemeClr val="accent1"/>
          </a:lnRef>
          <a:fillRef idx="3">
            <a:schemeClr val="accent1"/>
          </a:fillRef>
          <a:effectRef idx="2">
            <a:schemeClr val="accent1"/>
          </a:effectRef>
          <a:fontRef idx="minor">
            <a:schemeClr val="lt1"/>
          </a:fontRef>
        </p:style>
      </p:sp>
      <p:sp>
        <p:nvSpPr>
          <p:cNvPr id="12" name="Curved Down Arrow 11"/>
          <p:cNvSpPr/>
          <p:nvPr/>
        </p:nvSpPr>
        <p:spPr>
          <a:xfrm>
            <a:off x="5212749" y="3972656"/>
            <a:ext cx="177204" cy="45719"/>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Curved Down Arrow 12"/>
          <p:cNvSpPr/>
          <p:nvPr/>
        </p:nvSpPr>
        <p:spPr>
          <a:xfrm rot="19174593">
            <a:off x="7609877" y="2547560"/>
            <a:ext cx="822960" cy="822960"/>
          </a:xfrm>
          <a:prstGeom prst="curvedDownArrow">
            <a:avLst/>
          </a:prstGeom>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84533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t>Flow of thinking</a:t>
            </a:r>
            <a:endParaRPr lang="en-US" b="1" dirty="0"/>
          </a:p>
        </p:txBody>
      </p:sp>
      <p:sp>
        <p:nvSpPr>
          <p:cNvPr id="7" name="Content Placeholder 6"/>
          <p:cNvSpPr>
            <a:spLocks noGrp="1"/>
          </p:cNvSpPr>
          <p:nvPr>
            <p:ph idx="1"/>
          </p:nvPr>
        </p:nvSpPr>
        <p:spPr>
          <a:xfrm>
            <a:off x="838200" y="1959989"/>
            <a:ext cx="10515600" cy="4216973"/>
          </a:xfrm>
        </p:spPr>
        <p:txBody>
          <a:bodyPr/>
          <a:lstStyle/>
          <a:p>
            <a:pPr marL="514350" indent="-514350">
              <a:buAutoNum type="arabicParenR"/>
            </a:pPr>
            <a:r>
              <a:rPr lang="en-GB" sz="4000" dirty="0" smtClean="0"/>
              <a:t>World we want </a:t>
            </a:r>
            <a:r>
              <a:rPr lang="en-GB" sz="4000" dirty="0" err="1" smtClean="0"/>
              <a:t>vs</a:t>
            </a:r>
            <a:r>
              <a:rPr lang="en-GB" sz="4000" dirty="0" smtClean="0"/>
              <a:t> world we have</a:t>
            </a:r>
          </a:p>
          <a:p>
            <a:pPr marL="514350" indent="-514350">
              <a:buAutoNum type="arabicParenR"/>
            </a:pPr>
            <a:r>
              <a:rPr lang="en-GB" sz="4000" dirty="0" smtClean="0"/>
              <a:t>What is social </a:t>
            </a:r>
            <a:r>
              <a:rPr lang="en-GB" sz="4000" i="1" dirty="0" smtClean="0"/>
              <a:t>development</a:t>
            </a:r>
            <a:r>
              <a:rPr lang="en-GB" sz="4000" dirty="0" smtClean="0"/>
              <a:t>? </a:t>
            </a:r>
          </a:p>
          <a:p>
            <a:pPr marL="514350" indent="-514350">
              <a:buAutoNum type="arabicParenR"/>
            </a:pPr>
            <a:r>
              <a:rPr lang="en-GB" sz="4000" dirty="0" smtClean="0"/>
              <a:t>What is social p</a:t>
            </a:r>
            <a:r>
              <a:rPr lang="en-GB" sz="4000" i="1" dirty="0" smtClean="0"/>
              <a:t>olicy?</a:t>
            </a:r>
          </a:p>
          <a:p>
            <a:pPr marL="514350" indent="-514350">
              <a:buAutoNum type="arabicParenR"/>
            </a:pPr>
            <a:r>
              <a:rPr lang="en-GB" sz="4000" dirty="0" smtClean="0"/>
              <a:t>The scope for - progressive - social policy in the SDG era</a:t>
            </a:r>
            <a:r>
              <a:rPr lang="en-US" sz="4000" dirty="0" smtClean="0"/>
              <a:t> </a:t>
            </a:r>
          </a:p>
          <a:p>
            <a:pPr marL="514350" indent="-514350">
              <a:buAutoNum type="arabicParenR"/>
            </a:pPr>
            <a:r>
              <a:rPr lang="en-US" sz="4000" dirty="0" smtClean="0"/>
              <a:t>Conclusion?</a:t>
            </a:r>
            <a:endParaRPr lang="en-GB" sz="4000" dirty="0" smtClean="0"/>
          </a:p>
          <a:p>
            <a:pPr marL="514350" indent="-514350">
              <a:buAutoNum type="arabicParenR"/>
            </a:pPr>
            <a:endParaRPr lang="en-US"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4157" y="0"/>
            <a:ext cx="10292594" cy="2953647"/>
          </a:xfrm>
        </p:spPr>
        <p:txBody>
          <a:bodyPr>
            <a:normAutofit fontScale="90000"/>
          </a:bodyPr>
          <a:lstStyle/>
          <a:p>
            <a:r>
              <a:rPr lang="en-GB" b="1" dirty="0" smtClean="0"/>
              <a:t/>
            </a:r>
            <a:br>
              <a:rPr lang="en-GB" b="1" dirty="0" smtClean="0"/>
            </a:br>
            <a:r>
              <a:rPr lang="en-GB" sz="4000" b="1" dirty="0" smtClean="0"/>
              <a:t>4) The scope for - progressive - social policy in the SDG era? </a:t>
            </a:r>
            <a:r>
              <a:rPr lang="en-US" dirty="0" smtClean="0"/>
              <a:t/>
            </a:r>
            <a:br>
              <a:rPr lang="en-US" dirty="0" smtClean="0"/>
            </a:br>
            <a:endParaRPr lang="en-US" dirty="0"/>
          </a:p>
        </p:txBody>
      </p:sp>
      <p:sp>
        <p:nvSpPr>
          <p:cNvPr id="3" name="Subtitle 2"/>
          <p:cNvSpPr>
            <a:spLocks noGrp="1"/>
          </p:cNvSpPr>
          <p:nvPr>
            <p:ph type="subTitle" idx="1"/>
          </p:nvPr>
        </p:nvSpPr>
        <p:spPr>
          <a:xfrm>
            <a:off x="856486" y="2466296"/>
            <a:ext cx="10277828" cy="4105569"/>
          </a:xfrm>
        </p:spPr>
        <p:txBody>
          <a:bodyPr>
            <a:normAutofit fontScale="70000" lnSpcReduction="20000"/>
          </a:bodyPr>
          <a:lstStyle/>
          <a:p>
            <a:pPr marL="742950" indent="-742950" algn="l">
              <a:buFont typeface="+mj-lt"/>
              <a:buAutoNum type="arabicPeriod"/>
            </a:pPr>
            <a:r>
              <a:rPr lang="en-GB" sz="5143" b="1" dirty="0" smtClean="0"/>
              <a:t>Linking employment/decent work and minimum income guarantees/social protection floor  </a:t>
            </a:r>
          </a:p>
          <a:p>
            <a:pPr marL="742950" lvl="0" indent="-742950" algn="l">
              <a:buFont typeface="+mj-lt"/>
              <a:buAutoNum type="arabicPeriod"/>
            </a:pPr>
            <a:r>
              <a:rPr lang="en-GB" sz="5143" b="1" dirty="0" smtClean="0"/>
              <a:t>Linking employment/decent work and sustainable development</a:t>
            </a:r>
          </a:p>
          <a:p>
            <a:pPr marL="742950" lvl="0" indent="-742950" algn="l">
              <a:buFont typeface="+mj-lt"/>
              <a:buAutoNum type="arabicPeriod"/>
            </a:pPr>
            <a:r>
              <a:rPr lang="en-GB" sz="5143" b="1" dirty="0" smtClean="0"/>
              <a:t>Linking employment/decent work and the care economy</a:t>
            </a:r>
            <a:r>
              <a:rPr lang="en-US" sz="5143" b="1" dirty="0" smtClean="0"/>
              <a:t> </a:t>
            </a:r>
          </a:p>
          <a:p>
            <a:pPr marL="742950" indent="-742950" algn="l">
              <a:buFont typeface="+mj-lt"/>
              <a:buAutoNum type="arabicPeriod"/>
            </a:pPr>
            <a:r>
              <a:rPr lang="en-GB" sz="5143" b="1" dirty="0" smtClean="0"/>
              <a:t>Sustainable consumption and production and social policy</a:t>
            </a:r>
            <a:endParaRPr lang="en-US" sz="5143" b="1" dirty="0" smtClean="0"/>
          </a:p>
          <a:p>
            <a:pPr lvl="0"/>
            <a:r>
              <a:rPr lang="en-GB" dirty="0" smtClean="0"/>
              <a:t> </a:t>
            </a:r>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b="1" dirty="0" smtClean="0"/>
              <a:t>Linking  SPF and decent work</a:t>
            </a:r>
            <a:endParaRPr lang="en-US" dirty="0"/>
          </a:p>
        </p:txBody>
      </p:sp>
      <p:sp>
        <p:nvSpPr>
          <p:cNvPr id="10" name="Content Placeholder 9"/>
          <p:cNvSpPr>
            <a:spLocks noGrp="1"/>
          </p:cNvSpPr>
          <p:nvPr>
            <p:ph sz="half" idx="1"/>
          </p:nvPr>
        </p:nvSpPr>
        <p:spPr/>
        <p:txBody>
          <a:bodyPr/>
          <a:lstStyle/>
          <a:p>
            <a:pPr lvl="0">
              <a:buNone/>
            </a:pPr>
            <a:r>
              <a:rPr lang="en-GB" b="1" dirty="0" smtClean="0"/>
              <a:t>	Linking employment/decent work and minimum income guarantees/social protection floor  </a:t>
            </a:r>
          </a:p>
          <a:p>
            <a:endParaRPr lang="en-US" dirty="0"/>
          </a:p>
        </p:txBody>
      </p:sp>
      <p:sp>
        <p:nvSpPr>
          <p:cNvPr id="11" name="Content Placeholder 10"/>
          <p:cNvSpPr>
            <a:spLocks noGrp="1"/>
          </p:cNvSpPr>
          <p:nvPr>
            <p:ph sz="half" idx="2"/>
          </p:nvPr>
        </p:nvSpPr>
        <p:spPr/>
        <p:txBody>
          <a:bodyPr/>
          <a:lstStyle/>
          <a:p>
            <a:r>
              <a:rPr lang="en-US" dirty="0" smtClean="0"/>
              <a:t>Minimum income precondition for decent work</a:t>
            </a:r>
          </a:p>
          <a:p>
            <a:r>
              <a:rPr lang="en-US" dirty="0" smtClean="0"/>
              <a:t>Minimum income - the Keynesian demand argument</a:t>
            </a:r>
          </a:p>
          <a:p>
            <a:r>
              <a:rPr lang="en-US" dirty="0" smtClean="0"/>
              <a:t>Making the decent work argument equally “palatable”/popular</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Changing the normative hierarchy</a:t>
            </a:r>
            <a:endParaRPr lang="en-US" b="1" dirty="0"/>
          </a:p>
        </p:txBody>
      </p:sp>
      <p:sp>
        <p:nvSpPr>
          <p:cNvPr id="5" name="Content Placeholder 4"/>
          <p:cNvSpPr>
            <a:spLocks noGrp="1"/>
          </p:cNvSpPr>
          <p:nvPr>
            <p:ph sz="half" idx="1"/>
          </p:nvPr>
        </p:nvSpPr>
        <p:spPr/>
        <p:txBody>
          <a:bodyPr>
            <a:normAutofit/>
          </a:bodyPr>
          <a:lstStyle/>
          <a:p>
            <a:pPr marL="742950" lvl="0" indent="-742950">
              <a:buNone/>
            </a:pPr>
            <a:r>
              <a:rPr lang="en-GB" b="1" dirty="0" smtClean="0"/>
              <a:t>Linking employment/decent work and sustainable development</a:t>
            </a:r>
          </a:p>
          <a:p>
            <a:pPr marL="742950" lvl="0" indent="-742950">
              <a:buNone/>
            </a:pPr>
            <a:r>
              <a:rPr lang="en-GB" b="1" dirty="0" smtClean="0"/>
              <a:t>Linking employment/decent work and the care economy</a:t>
            </a:r>
            <a:r>
              <a:rPr lang="en-US" b="1" dirty="0" smtClean="0"/>
              <a:t> </a:t>
            </a:r>
          </a:p>
          <a:p>
            <a:pPr marL="742950" indent="-742950">
              <a:buNone/>
            </a:pPr>
            <a:r>
              <a:rPr lang="en-GB" b="1" dirty="0" smtClean="0"/>
              <a:t>Sustainable consumption and production and social policy</a:t>
            </a:r>
            <a:endParaRPr lang="en-US" b="1" dirty="0" smtClean="0"/>
          </a:p>
          <a:p>
            <a:endParaRPr lang="en-US" dirty="0"/>
          </a:p>
        </p:txBody>
      </p:sp>
      <p:sp>
        <p:nvSpPr>
          <p:cNvPr id="6" name="Content Placeholder 5"/>
          <p:cNvSpPr>
            <a:spLocks noGrp="1"/>
          </p:cNvSpPr>
          <p:nvPr>
            <p:ph sz="half" idx="2"/>
          </p:nvPr>
        </p:nvSpPr>
        <p:spPr/>
        <p:txBody>
          <a:bodyPr>
            <a:normAutofit/>
          </a:bodyPr>
          <a:lstStyle/>
          <a:p>
            <a:r>
              <a:rPr lang="en-US" dirty="0" smtClean="0"/>
              <a:t>Eco-social rational: economic decisions subordinated to ecological and social justice considerations </a:t>
            </a:r>
          </a:p>
          <a:p>
            <a:pPr lvl="1"/>
            <a:r>
              <a:rPr lang="en-US" dirty="0" smtClean="0"/>
              <a:t>From production of material goods to creation of services</a:t>
            </a:r>
          </a:p>
          <a:p>
            <a:pPr lvl="1"/>
            <a:r>
              <a:rPr lang="en-US" dirty="0" err="1" smtClean="0"/>
              <a:t>Recognising</a:t>
            </a:r>
            <a:r>
              <a:rPr lang="en-US" dirty="0" smtClean="0"/>
              <a:t> planetary boundaries</a:t>
            </a:r>
          </a:p>
          <a:p>
            <a:pPr lvl="1"/>
            <a:r>
              <a:rPr lang="en-US" dirty="0" err="1" smtClean="0"/>
              <a:t>Valorising</a:t>
            </a:r>
            <a:r>
              <a:rPr lang="en-US" dirty="0" smtClean="0"/>
              <a:t> the care economy</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2"/>
          <p:cNvPicPr/>
          <p:nvPr/>
        </p:nvPicPr>
        <p:blipFill>
          <a:blip r:embed="rId3"/>
          <a:srcRect/>
          <a:stretch>
            <a:fillRect/>
          </a:stretch>
        </p:blipFill>
        <p:spPr bwMode="auto">
          <a:xfrm>
            <a:off x="1904942" y="1270068"/>
            <a:ext cx="8520555" cy="4341862"/>
          </a:xfrm>
          <a:prstGeom prst="rect">
            <a:avLst/>
          </a:prstGeom>
          <a:noFill/>
          <a:ln w="9525">
            <a:noFill/>
            <a:miter lim="800000"/>
            <a:headEnd/>
            <a:tailEnd/>
          </a:ln>
        </p:spPr>
      </p:pic>
      <p:sp>
        <p:nvSpPr>
          <p:cNvPr id="3" name="Textfeld 2"/>
          <p:cNvSpPr txBox="1"/>
          <p:nvPr/>
        </p:nvSpPr>
        <p:spPr>
          <a:xfrm>
            <a:off x="185842" y="324902"/>
            <a:ext cx="12006157" cy="923330"/>
          </a:xfrm>
          <a:prstGeom prst="rect">
            <a:avLst/>
          </a:prstGeom>
          <a:noFill/>
        </p:spPr>
        <p:txBody>
          <a:bodyPr wrap="square" rtlCol="0">
            <a:spAutoFit/>
          </a:bodyPr>
          <a:lstStyle/>
          <a:p>
            <a:r>
              <a:rPr lang="en-GB" sz="3600" b="1" dirty="0" smtClean="0"/>
              <a:t>The </a:t>
            </a:r>
            <a:r>
              <a:rPr lang="en-GB" sz="3600" b="1" dirty="0"/>
              <a:t>sharing </a:t>
            </a:r>
            <a:r>
              <a:rPr lang="en-GB" sz="3600" b="1" dirty="0" smtClean="0"/>
              <a:t>economy -  pointer for post-growth (de-growth)</a:t>
            </a:r>
            <a:endParaRPr lang="de-DE" sz="3600" dirty="0" smtClean="0"/>
          </a:p>
          <a:p>
            <a:endParaRPr lang="de-DE" dirty="0"/>
          </a:p>
        </p:txBody>
      </p:sp>
      <p:sp>
        <p:nvSpPr>
          <p:cNvPr id="4" name="Textfeld 3"/>
          <p:cNvSpPr txBox="1"/>
          <p:nvPr/>
        </p:nvSpPr>
        <p:spPr>
          <a:xfrm>
            <a:off x="1236518" y="5642264"/>
            <a:ext cx="8219209" cy="369332"/>
          </a:xfrm>
          <a:prstGeom prst="rect">
            <a:avLst/>
          </a:prstGeom>
          <a:noFill/>
        </p:spPr>
        <p:txBody>
          <a:bodyPr wrap="square" rtlCol="0">
            <a:spAutoFit/>
          </a:bodyPr>
          <a:lstStyle/>
          <a:p>
            <a:r>
              <a:rPr lang="en-GB" dirty="0"/>
              <a:t>Source https://www.google.com/search?q=sharing+economy</a:t>
            </a:r>
            <a:endParaRPr lang="de-DE"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94024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4118" y="-433294"/>
            <a:ext cx="9144000" cy="2852551"/>
          </a:xfrm>
        </p:spPr>
        <p:txBody>
          <a:bodyPr>
            <a:normAutofit/>
          </a:bodyPr>
          <a:lstStyle/>
          <a:p>
            <a:r>
              <a:rPr lang="en-GB" b="1" dirty="0" smtClean="0"/>
              <a:t>Conclusions</a:t>
            </a:r>
            <a:r>
              <a:rPr lang="en-US" dirty="0" smtClean="0"/>
              <a:t/>
            </a:r>
            <a:br>
              <a:rPr lang="en-US" dirty="0" smtClean="0"/>
            </a:br>
            <a:endParaRPr lang="en-US" dirty="0"/>
          </a:p>
        </p:txBody>
      </p:sp>
      <p:sp>
        <p:nvSpPr>
          <p:cNvPr id="3" name="Subtitle 2"/>
          <p:cNvSpPr>
            <a:spLocks noGrp="1"/>
          </p:cNvSpPr>
          <p:nvPr>
            <p:ph type="subTitle" idx="1"/>
          </p:nvPr>
        </p:nvSpPr>
        <p:spPr>
          <a:xfrm>
            <a:off x="886021" y="1837765"/>
            <a:ext cx="10824206" cy="4010457"/>
          </a:xfrm>
        </p:spPr>
        <p:txBody>
          <a:bodyPr>
            <a:normAutofit fontScale="92500"/>
          </a:bodyPr>
          <a:lstStyle/>
          <a:p>
            <a:pPr algn="l">
              <a:buFont typeface="Arial"/>
              <a:buChar char="•"/>
            </a:pPr>
            <a:r>
              <a:rPr lang="en-GB" sz="4000" dirty="0" smtClean="0"/>
              <a:t> </a:t>
            </a:r>
            <a:r>
              <a:rPr lang="en-GB" sz="4800" dirty="0" smtClean="0"/>
              <a:t>Connect social development concerns, notions and discourses for a progressive and more coherent social policy framework</a:t>
            </a:r>
          </a:p>
          <a:p>
            <a:pPr algn="l">
              <a:buFont typeface="Arial"/>
              <a:buChar char="•"/>
            </a:pPr>
            <a:r>
              <a:rPr lang="en-GB" sz="4800" dirty="0" smtClean="0"/>
              <a:t>Recognise the impact of the </a:t>
            </a:r>
            <a:r>
              <a:rPr lang="en-GB" sz="4800" smtClean="0"/>
              <a:t>capitalist logic</a:t>
            </a:r>
          </a:p>
          <a:p>
            <a:pPr algn="l">
              <a:buFont typeface="Arial"/>
              <a:buChar char="•"/>
            </a:pPr>
            <a:r>
              <a:rPr lang="en-GB" sz="4800" dirty="0" smtClean="0"/>
              <a:t>Radically rethink social policy</a:t>
            </a:r>
            <a:endParaRPr lang="en-US" sz="4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097714"/>
          </a:xfrm>
        </p:spPr>
        <p:txBody>
          <a:bodyPr>
            <a:normAutofit fontScale="90000"/>
          </a:bodyPr>
          <a:lstStyle/>
          <a:p>
            <a:r>
              <a:rPr lang="en-GB" b="1" dirty="0" smtClean="0"/>
              <a:t/>
            </a:r>
            <a:br>
              <a:rPr lang="en-GB" b="1" dirty="0" smtClean="0"/>
            </a:br>
            <a:r>
              <a:rPr lang="en-GB" b="1" dirty="0" smtClean="0"/>
              <a:t/>
            </a:r>
            <a:br>
              <a:rPr lang="en-GB" b="1" dirty="0" smtClean="0"/>
            </a:br>
            <a:r>
              <a:rPr lang="en-GB" sz="4889" b="1" dirty="0" smtClean="0"/>
              <a:t>1) World we want </a:t>
            </a:r>
            <a:r>
              <a:rPr lang="en-GB" sz="4889" b="1" dirty="0" err="1" smtClean="0"/>
              <a:t>vs</a:t>
            </a:r>
            <a:r>
              <a:rPr lang="en-GB" sz="4889" b="1" dirty="0" smtClean="0"/>
              <a:t> world we have</a:t>
            </a:r>
            <a:r>
              <a:rPr lang="en-GB" b="1" dirty="0" smtClean="0"/>
              <a:t/>
            </a:r>
            <a:br>
              <a:rPr lang="en-GB" b="1" dirty="0" smtClean="0"/>
            </a:b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5398" y="0"/>
            <a:ext cx="10033966" cy="685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1579" y="365125"/>
            <a:ext cx="11202737" cy="1325563"/>
          </a:xfrm>
        </p:spPr>
        <p:txBody>
          <a:bodyPr>
            <a:normAutofit/>
          </a:bodyPr>
          <a:lstStyle/>
          <a:p>
            <a:r>
              <a:rPr lang="en-US" dirty="0" smtClean="0"/>
              <a:t>Picasso painting for $179 Million</a:t>
            </a:r>
            <a:br>
              <a:rPr lang="en-US" dirty="0" smtClean="0"/>
            </a:br>
            <a:endParaRPr lang="en-US" dirty="0"/>
          </a:p>
        </p:txBody>
      </p:sp>
      <p:sp>
        <p:nvSpPr>
          <p:cNvPr id="3" name="Content Placeholder 2"/>
          <p:cNvSpPr>
            <a:spLocks noGrp="1"/>
          </p:cNvSpPr>
          <p:nvPr>
            <p:ph idx="1"/>
          </p:nvPr>
        </p:nvSpPr>
        <p:spPr>
          <a:xfrm>
            <a:off x="838200" y="1825625"/>
            <a:ext cx="10515600" cy="4730750"/>
          </a:xfrm>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Private wealth</a:t>
            </a:r>
          </a:p>
        </p:txBody>
      </p:sp>
      <p:pic>
        <p:nvPicPr>
          <p:cNvPr id="4" name="Picture 3"/>
          <p:cNvPicPr>
            <a:picLocks noChangeAspect="1"/>
          </p:cNvPicPr>
          <p:nvPr/>
        </p:nvPicPr>
        <p:blipFill>
          <a:blip r:embed="rId3"/>
          <a:stretch>
            <a:fillRect/>
          </a:stretch>
        </p:blipFill>
        <p:spPr>
          <a:xfrm>
            <a:off x="1698204" y="1289050"/>
            <a:ext cx="8461488" cy="4279900"/>
          </a:xfrm>
          <a:prstGeom prst="rect">
            <a:avLst/>
          </a:prstGeom>
        </p:spPr>
      </p:pic>
      <p:sp>
        <p:nvSpPr>
          <p:cNvPr id="6" name="TextBox 5"/>
          <p:cNvSpPr txBox="1"/>
          <p:nvPr/>
        </p:nvSpPr>
        <p:spPr>
          <a:xfrm>
            <a:off x="1565301" y="7088754"/>
            <a:ext cx="14318679" cy="369332"/>
          </a:xfrm>
          <a:prstGeom prst="rect">
            <a:avLst/>
          </a:prstGeom>
          <a:noFill/>
        </p:spPr>
        <p:txBody>
          <a:bodyPr wrap="square" rtlCol="0">
            <a:spAutoFit/>
          </a:bodyPr>
          <a:lstStyle/>
          <a:p>
            <a:r>
              <a:rPr lang="en-US" dirty="0" smtClean="0"/>
              <a:t>http://www.npr.org/sections/thetwo-way/2015/05/11/406036959/photos-sculpture-sells-for-141m-picasso-painting-for-179m-both-records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Nepal earthquake response needs      $420 mill, receives $66 mill</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826953" y="1875567"/>
            <a:ext cx="10469798" cy="4282788"/>
          </a:xfrm>
          <a:prstGeom prst="rect">
            <a:avLst/>
          </a:prstGeom>
        </p:spPr>
      </p:pic>
      <p:sp>
        <p:nvSpPr>
          <p:cNvPr id="7" name="TextBox 6"/>
          <p:cNvSpPr txBox="1"/>
          <p:nvPr/>
        </p:nvSpPr>
        <p:spPr>
          <a:xfrm>
            <a:off x="1347826" y="6142073"/>
            <a:ext cx="6023901" cy="584776"/>
          </a:xfrm>
          <a:prstGeom prst="rect">
            <a:avLst/>
          </a:prstGeom>
          <a:noFill/>
        </p:spPr>
        <p:txBody>
          <a:bodyPr wrap="square" rtlCol="0">
            <a:spAutoFit/>
          </a:bodyPr>
          <a:lstStyle/>
          <a:p>
            <a:pPr>
              <a:buFont typeface="Arial"/>
              <a:buChar char="•"/>
            </a:pPr>
            <a:r>
              <a:rPr lang="en-US" sz="3200" dirty="0" smtClean="0"/>
              <a:t> enormous public poverty </a:t>
            </a:r>
            <a:endParaRPr lang="en-US"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90" name="Rectangle 11"/>
          <p:cNvSpPr>
            <a:spLocks noChangeArrowheads="1"/>
          </p:cNvSpPr>
          <p:nvPr/>
        </p:nvSpPr>
        <p:spPr bwMode="auto">
          <a:xfrm>
            <a:off x="7010401" y="6178551"/>
            <a:ext cx="3780652" cy="307777"/>
          </a:xfrm>
          <a:prstGeom prst="rect">
            <a:avLst/>
          </a:prstGeom>
          <a:noFill/>
          <a:ln w="9525">
            <a:noFill/>
            <a:miter lim="800000"/>
            <a:headEnd/>
            <a:tailEnd/>
          </a:ln>
        </p:spPr>
        <p:txBody>
          <a:bodyPr wrap="none">
            <a:prstTxWarp prst="textNoShape">
              <a:avLst/>
            </a:prstTxWarp>
            <a:spAutoFit/>
          </a:bodyPr>
          <a:lstStyle/>
          <a:p>
            <a:r>
              <a:rPr lang="en-US" sz="1400">
                <a:solidFill>
                  <a:srgbClr val="000000"/>
                </a:solidFill>
              </a:rPr>
              <a:t>Source: Ortiz and Cummins (2011) UNICEF</a:t>
            </a:r>
          </a:p>
        </p:txBody>
      </p:sp>
      <p:pic>
        <p:nvPicPr>
          <p:cNvPr id="140291" name="Picture 7"/>
          <p:cNvPicPr>
            <a:picLocks noChangeAspect="1" noChangeArrowheads="1"/>
          </p:cNvPicPr>
          <p:nvPr/>
        </p:nvPicPr>
        <p:blipFill>
          <a:blip r:embed="rId3"/>
          <a:srcRect/>
          <a:stretch>
            <a:fillRect/>
          </a:stretch>
        </p:blipFill>
        <p:spPr bwMode="auto">
          <a:xfrm>
            <a:off x="508000" y="152401"/>
            <a:ext cx="11480800" cy="6334125"/>
          </a:xfrm>
          <a:prstGeom prst="rect">
            <a:avLst/>
          </a:prstGeom>
          <a:noFill/>
          <a:ln w="9525">
            <a:solidFill>
              <a:srgbClr val="000000"/>
            </a:solidFill>
            <a:miter lim="800000"/>
            <a:headEnd/>
            <a:tailEnd/>
          </a:ln>
        </p:spPr>
      </p:pic>
      <p:sp>
        <p:nvSpPr>
          <p:cNvPr id="140292" name="Rectangle 11"/>
          <p:cNvSpPr>
            <a:spLocks noChangeArrowheads="1"/>
          </p:cNvSpPr>
          <p:nvPr/>
        </p:nvSpPr>
        <p:spPr bwMode="auto">
          <a:xfrm>
            <a:off x="728133" y="6488114"/>
            <a:ext cx="5337744" cy="307777"/>
          </a:xfrm>
          <a:prstGeom prst="rect">
            <a:avLst/>
          </a:prstGeom>
          <a:noFill/>
          <a:ln w="9525">
            <a:noFill/>
            <a:miter lim="800000"/>
            <a:headEnd/>
            <a:tailEnd/>
          </a:ln>
        </p:spPr>
        <p:txBody>
          <a:bodyPr wrap="none">
            <a:prstTxWarp prst="textNoShape">
              <a:avLst/>
            </a:prstTxWarp>
            <a:spAutoFit/>
          </a:bodyPr>
          <a:lstStyle/>
          <a:p>
            <a:r>
              <a:rPr lang="en-US" sz="1400" dirty="0">
                <a:solidFill>
                  <a:srgbClr val="000000"/>
                </a:solidFill>
              </a:rPr>
              <a:t>Source: Ortiz and Cummins. 2011. </a:t>
            </a:r>
            <a:r>
              <a:rPr lang="en-US" sz="1400" i="1" dirty="0">
                <a:solidFill>
                  <a:srgbClr val="000000"/>
                </a:solidFill>
              </a:rPr>
              <a:t>Global Inequality. </a:t>
            </a:r>
            <a:r>
              <a:rPr lang="en-US" sz="1400" dirty="0">
                <a:solidFill>
                  <a:srgbClr val="000000"/>
                </a:solidFill>
              </a:rPr>
              <a:t>UNICEF</a:t>
            </a:r>
          </a:p>
        </p:txBody>
      </p:sp>
      <p:sp>
        <p:nvSpPr>
          <p:cNvPr id="6" name="TextBox 5"/>
          <p:cNvSpPr txBox="1"/>
          <p:nvPr/>
        </p:nvSpPr>
        <p:spPr>
          <a:xfrm>
            <a:off x="0" y="152401"/>
            <a:ext cx="9042400" cy="492125"/>
          </a:xfrm>
          <a:prstGeom prst="rect">
            <a:avLst/>
          </a:prstGeom>
          <a:noFill/>
        </p:spPr>
        <p:txBody>
          <a:bodyPr>
            <a:prstTxWarp prst="textNoShape">
              <a:avLst/>
            </a:prstTxWarp>
            <a:spAutoFit/>
          </a:bodyPr>
          <a:lstStyle/>
          <a:p>
            <a:pPr algn="ctr"/>
            <a:r>
              <a:rPr lang="en-US" sz="2600" b="1" dirty="0" smtClean="0">
                <a:solidFill>
                  <a:srgbClr val="0070C0"/>
                </a:solidFill>
              </a:rPr>
              <a:t>Intra and inter</a:t>
            </a:r>
            <a:r>
              <a:rPr lang="en-US" sz="2600" b="1" dirty="0">
                <a:solidFill>
                  <a:srgbClr val="0070C0"/>
                </a:solidFill>
              </a:rPr>
              <a:t>-Country </a:t>
            </a:r>
            <a:r>
              <a:rPr lang="en-US" sz="2600" b="1" dirty="0" smtClean="0">
                <a:solidFill>
                  <a:srgbClr val="0070C0"/>
                </a:solidFill>
              </a:rPr>
              <a:t>Inequality, 2007</a:t>
            </a:r>
            <a:endParaRPr lang="en-US" sz="2600" dirty="0">
              <a:solidFill>
                <a:srgbClr val="0070C0"/>
              </a:solidFill>
            </a:endParaRPr>
          </a:p>
        </p:txBody>
      </p:sp>
      <p:sp>
        <p:nvSpPr>
          <p:cNvPr id="7" name="TextBox 6"/>
          <p:cNvSpPr txBox="1"/>
          <p:nvPr/>
        </p:nvSpPr>
        <p:spPr>
          <a:xfrm rot="16200000">
            <a:off x="952172" y="2804250"/>
            <a:ext cx="3771338" cy="830997"/>
          </a:xfrm>
          <a:prstGeom prst="rect">
            <a:avLst/>
          </a:prstGeom>
          <a:noFill/>
        </p:spPr>
        <p:txBody>
          <a:bodyPr wrap="square" rtlCol="0">
            <a:spAutoFit/>
          </a:bodyPr>
          <a:lstStyle/>
          <a:p>
            <a:r>
              <a:rPr lang="en-US" sz="2400" dirty="0" smtClean="0"/>
              <a:t>Constant US$, 2000 value</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531612" y="0"/>
            <a:ext cx="11252450"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Alternative notions of                            social development/social policy</a:t>
            </a:r>
            <a:r>
              <a:rPr lang="en-US" dirty="0" smtClean="0"/>
              <a:t/>
            </a:r>
            <a:br>
              <a:rPr lang="en-US" dirty="0" smtClean="0"/>
            </a:br>
            <a:endParaRPr lang="en-US" dirty="0"/>
          </a:p>
        </p:txBody>
      </p:sp>
      <p:sp>
        <p:nvSpPr>
          <p:cNvPr id="3" name="Content Placeholder 2"/>
          <p:cNvSpPr>
            <a:spLocks noGrp="1"/>
          </p:cNvSpPr>
          <p:nvPr>
            <p:ph idx="1"/>
          </p:nvPr>
        </p:nvSpPr>
        <p:spPr>
          <a:xfrm>
            <a:off x="838200" y="1825625"/>
            <a:ext cx="11077466" cy="4351338"/>
          </a:xfrm>
        </p:spPr>
        <p:txBody>
          <a:bodyPr>
            <a:normAutofit fontScale="92500" lnSpcReduction="10000"/>
          </a:bodyPr>
          <a:lstStyle/>
          <a:p>
            <a:r>
              <a:rPr lang="en-US" sz="4800" dirty="0" smtClean="0"/>
              <a:t>Integrating sustainability</a:t>
            </a:r>
          </a:p>
          <a:p>
            <a:r>
              <a:rPr lang="en-US" sz="4800" dirty="0" err="1" smtClean="0"/>
              <a:t>Recognising</a:t>
            </a:r>
            <a:r>
              <a:rPr lang="en-US" sz="4800" dirty="0" smtClean="0"/>
              <a:t> and using the concept of “capitalism” to explain public poverty and private wealth, and planetary destruction </a:t>
            </a:r>
          </a:p>
          <a:p>
            <a:r>
              <a:rPr lang="en-GB" sz="4800" dirty="0" smtClean="0"/>
              <a:t>Replacing the primacy of the profit motif</a:t>
            </a:r>
            <a:r>
              <a:rPr lang="en-US" sz="4800" dirty="0" smtClean="0"/>
              <a:t> in </a:t>
            </a:r>
            <a:r>
              <a:rPr lang="en-US" sz="4800" dirty="0" err="1" smtClean="0"/>
              <a:t>favour</a:t>
            </a:r>
            <a:r>
              <a:rPr lang="en-US" sz="4800" dirty="0" smtClean="0"/>
              <a:t> of ecological sustainability and social equity</a:t>
            </a:r>
            <a:endParaRPr lang="en-US" sz="4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a="http://schemas.openxmlformats.org/drawingml/2006/main"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762</TotalTime>
  <Words>2236</Words>
  <Application>Microsoft Macintosh PowerPoint</Application>
  <PresentationFormat>Custom</PresentationFormat>
  <Paragraphs>429</Paragraphs>
  <Slides>24</Slides>
  <Notes>17</Notes>
  <HiddenSlides>0</HiddenSlides>
  <MMClips>0</MMClips>
  <ScaleCrop>false</ScaleCrop>
  <HeadingPairs>
    <vt:vector size="4" baseType="variant">
      <vt:variant>
        <vt:lpstr>Design Template</vt:lpstr>
      </vt:variant>
      <vt:variant>
        <vt:i4>1</vt:i4>
      </vt:variant>
      <vt:variant>
        <vt:lpstr>Slide Titles</vt:lpstr>
      </vt:variant>
      <vt:variant>
        <vt:i4>24</vt:i4>
      </vt:variant>
    </vt:vector>
  </HeadingPairs>
  <TitlesOfParts>
    <vt:vector size="25" baseType="lpstr">
      <vt:lpstr>Office Theme</vt:lpstr>
      <vt:lpstr>Slide 1</vt:lpstr>
      <vt:lpstr>Flow of thinking</vt:lpstr>
      <vt:lpstr>  1) World we want vs world we have </vt:lpstr>
      <vt:lpstr>Slide 4</vt:lpstr>
      <vt:lpstr>Picasso painting for $179 Million </vt:lpstr>
      <vt:lpstr>Nepal earthquake response needs      $420 mill, receives $66 mill</vt:lpstr>
      <vt:lpstr>Slide 7</vt:lpstr>
      <vt:lpstr>Slide 8</vt:lpstr>
      <vt:lpstr>Alternative notions of                            social development/social policy </vt:lpstr>
      <vt:lpstr>2) Social development</vt:lpstr>
      <vt:lpstr>Slide 11</vt:lpstr>
      <vt:lpstr>ONTOLOGY  </vt:lpstr>
      <vt:lpstr>Social development</vt:lpstr>
      <vt:lpstr>3)  Social policy</vt:lpstr>
      <vt:lpstr>Social policy traditions</vt:lpstr>
      <vt:lpstr>Slide 16</vt:lpstr>
      <vt:lpstr>Slide 17</vt:lpstr>
      <vt:lpstr>Slide 18</vt:lpstr>
      <vt:lpstr>Slide 19</vt:lpstr>
      <vt:lpstr> 4) The scope for - progressive - social policy in the SDG era?  </vt:lpstr>
      <vt:lpstr>Linking  SPF and decent work</vt:lpstr>
      <vt:lpstr>Changing the normative hierarchy</vt:lpstr>
      <vt:lpstr>Slide 23</vt:lpstr>
      <vt:lpstr>Conclusions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Keller, Sonja</dc:creator>
  <cp:lastModifiedBy>gabriele koehler</cp:lastModifiedBy>
  <cp:revision>38</cp:revision>
  <dcterms:created xsi:type="dcterms:W3CDTF">2015-06-01T14:27:13Z</dcterms:created>
  <dcterms:modified xsi:type="dcterms:W3CDTF">2015-06-01T14:28:02Z</dcterms:modified>
</cp:coreProperties>
</file>