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drawings/drawing1.xml" ContentType="application/vnd.openxmlformats-officedocument.drawingml.chartshapes+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s/slide90.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Default Extension="emf" ContentType="image/x-emf"/>
  <Override PartName="/ppt/slides/slide86.xml" ContentType="application/vnd.openxmlformats-officedocument.presentationml.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ppt/slides/slide91.xml" ContentType="application/vnd.openxmlformats-officedocument.presentationml.slide+xml"/>
  <Override PartName="/ppt/notesSlides/notesSlide66.xml" ContentType="application/vnd.openxmlformats-officedocument.presentationml.notes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92.xml" ContentType="application/vnd.openxmlformats-officedocument.presentationml.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69.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slides/slide8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Lst>
  <p:notesMasterIdLst>
    <p:notesMasterId r:id="rId94"/>
  </p:notesMasterIdLst>
  <p:handoutMasterIdLst>
    <p:handoutMasterId r:id="rId95"/>
  </p:handoutMasterIdLst>
  <p:sldIdLst>
    <p:sldId id="409" r:id="rId2"/>
    <p:sldId id="700" r:id="rId3"/>
    <p:sldId id="687" r:id="rId4"/>
    <p:sldId id="660" r:id="rId5"/>
    <p:sldId id="682" r:id="rId6"/>
    <p:sldId id="683" r:id="rId7"/>
    <p:sldId id="684" r:id="rId8"/>
    <p:sldId id="685" r:id="rId9"/>
    <p:sldId id="696" r:id="rId10"/>
    <p:sldId id="654" r:id="rId11"/>
    <p:sldId id="661" r:id="rId12"/>
    <p:sldId id="662" r:id="rId13"/>
    <p:sldId id="663" r:id="rId14"/>
    <p:sldId id="664" r:id="rId15"/>
    <p:sldId id="665" r:id="rId16"/>
    <p:sldId id="666" r:id="rId17"/>
    <p:sldId id="667" r:id="rId18"/>
    <p:sldId id="668" r:id="rId19"/>
    <p:sldId id="669" r:id="rId20"/>
    <p:sldId id="707" r:id="rId21"/>
    <p:sldId id="708" r:id="rId22"/>
    <p:sldId id="710" r:id="rId23"/>
    <p:sldId id="711" r:id="rId24"/>
    <p:sldId id="712" r:id="rId25"/>
    <p:sldId id="713" r:id="rId26"/>
    <p:sldId id="715" r:id="rId27"/>
    <p:sldId id="728" r:id="rId28"/>
    <p:sldId id="716" r:id="rId29"/>
    <p:sldId id="717" r:id="rId30"/>
    <p:sldId id="719" r:id="rId31"/>
    <p:sldId id="721" r:id="rId32"/>
    <p:sldId id="722" r:id="rId33"/>
    <p:sldId id="723" r:id="rId34"/>
    <p:sldId id="701" r:id="rId35"/>
    <p:sldId id="702" r:id="rId36"/>
    <p:sldId id="703" r:id="rId37"/>
    <p:sldId id="704" r:id="rId38"/>
    <p:sldId id="705" r:id="rId39"/>
    <p:sldId id="706" r:id="rId40"/>
    <p:sldId id="674" r:id="rId41"/>
    <p:sldId id="603" r:id="rId42"/>
    <p:sldId id="512" r:id="rId43"/>
    <p:sldId id="513" r:id="rId44"/>
    <p:sldId id="587" r:id="rId45"/>
    <p:sldId id="515" r:id="rId46"/>
    <p:sldId id="516" r:id="rId47"/>
    <p:sldId id="517" r:id="rId48"/>
    <p:sldId id="572" r:id="rId49"/>
    <p:sldId id="526" r:id="rId50"/>
    <p:sldId id="622" r:id="rId51"/>
    <p:sldId id="677" r:id="rId52"/>
    <p:sldId id="678" r:id="rId53"/>
    <p:sldId id="679" r:id="rId54"/>
    <p:sldId id="599" r:id="rId55"/>
    <p:sldId id="600" r:id="rId56"/>
    <p:sldId id="601" r:id="rId57"/>
    <p:sldId id="602" r:id="rId58"/>
    <p:sldId id="680" r:id="rId59"/>
    <p:sldId id="727" r:id="rId60"/>
    <p:sldId id="726" r:id="rId61"/>
    <p:sldId id="675" r:id="rId62"/>
    <p:sldId id="615" r:id="rId63"/>
    <p:sldId id="616" r:id="rId64"/>
    <p:sldId id="617" r:id="rId65"/>
    <p:sldId id="618" r:id="rId66"/>
    <p:sldId id="619" r:id="rId67"/>
    <p:sldId id="620" r:id="rId68"/>
    <p:sldId id="730" r:id="rId69"/>
    <p:sldId id="729" r:id="rId70"/>
    <p:sldId id="565" r:id="rId71"/>
    <p:sldId id="566" r:id="rId72"/>
    <p:sldId id="567" r:id="rId73"/>
    <p:sldId id="573" r:id="rId74"/>
    <p:sldId id="568" r:id="rId75"/>
    <p:sldId id="569" r:id="rId76"/>
    <p:sldId id="433" r:id="rId77"/>
    <p:sldId id="547" r:id="rId78"/>
    <p:sldId id="628" r:id="rId79"/>
    <p:sldId id="676" r:id="rId80"/>
    <p:sldId id="441" r:id="rId81"/>
    <p:sldId id="442" r:id="rId82"/>
    <p:sldId id="579" r:id="rId83"/>
    <p:sldId id="585" r:id="rId84"/>
    <p:sldId id="698" r:id="rId85"/>
    <p:sldId id="731" r:id="rId86"/>
    <p:sldId id="699" r:id="rId87"/>
    <p:sldId id="583" r:id="rId88"/>
    <p:sldId id="554" r:id="rId89"/>
    <p:sldId id="324" r:id="rId90"/>
    <p:sldId id="545" r:id="rId91"/>
    <p:sldId id="546" r:id="rId92"/>
    <p:sldId id="725" r:id="rId93"/>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Verdana" pitchFamily="-65" charset="0"/>
        <a:ea typeface="ＭＳ Ｐゴシック" pitchFamily="-65" charset="-128"/>
        <a:cs typeface="ＭＳ Ｐゴシック" pitchFamily="-65" charset="-128"/>
      </a:defRPr>
    </a:lvl1pPr>
    <a:lvl2pPr marL="457200" algn="l" rtl="0" fontAlgn="base">
      <a:spcBef>
        <a:spcPct val="0"/>
      </a:spcBef>
      <a:spcAft>
        <a:spcPct val="0"/>
      </a:spcAft>
      <a:defRPr kern="1200">
        <a:solidFill>
          <a:schemeClr val="tx1"/>
        </a:solidFill>
        <a:latin typeface="Verdana" pitchFamily="-65" charset="0"/>
        <a:ea typeface="ＭＳ Ｐゴシック" pitchFamily="-65" charset="-128"/>
        <a:cs typeface="ＭＳ Ｐゴシック" pitchFamily="-65" charset="-128"/>
      </a:defRPr>
    </a:lvl2pPr>
    <a:lvl3pPr marL="914400" algn="l" rtl="0" fontAlgn="base">
      <a:spcBef>
        <a:spcPct val="0"/>
      </a:spcBef>
      <a:spcAft>
        <a:spcPct val="0"/>
      </a:spcAft>
      <a:defRPr kern="1200">
        <a:solidFill>
          <a:schemeClr val="tx1"/>
        </a:solidFill>
        <a:latin typeface="Verdana" pitchFamily="-65" charset="0"/>
        <a:ea typeface="ＭＳ Ｐゴシック" pitchFamily="-65" charset="-128"/>
        <a:cs typeface="ＭＳ Ｐゴシック" pitchFamily="-65" charset="-128"/>
      </a:defRPr>
    </a:lvl3pPr>
    <a:lvl4pPr marL="1371600" algn="l" rtl="0" fontAlgn="base">
      <a:spcBef>
        <a:spcPct val="0"/>
      </a:spcBef>
      <a:spcAft>
        <a:spcPct val="0"/>
      </a:spcAft>
      <a:defRPr kern="1200">
        <a:solidFill>
          <a:schemeClr val="tx1"/>
        </a:solidFill>
        <a:latin typeface="Verdana" pitchFamily="-65" charset="0"/>
        <a:ea typeface="ＭＳ Ｐゴシック" pitchFamily="-65" charset="-128"/>
        <a:cs typeface="ＭＳ Ｐゴシック" pitchFamily="-65" charset="-128"/>
      </a:defRPr>
    </a:lvl4pPr>
    <a:lvl5pPr marL="1828800" algn="l" rtl="0" fontAlgn="base">
      <a:spcBef>
        <a:spcPct val="0"/>
      </a:spcBef>
      <a:spcAft>
        <a:spcPct val="0"/>
      </a:spcAft>
      <a:defRPr kern="1200">
        <a:solidFill>
          <a:schemeClr val="tx1"/>
        </a:solidFill>
        <a:latin typeface="Verdana"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Verdana"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Verdana"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Verdana"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Verdana" pitchFamily="-65" charset="0"/>
        <a:ea typeface="ＭＳ Ｐゴシック" pitchFamily="-65" charset="-128"/>
        <a:cs typeface="ＭＳ Ｐゴシック" pitchFamily="-65" charset="-128"/>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gabriele koehler" initials="gk" lastIdx="4"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bw"/>
  <p:clrMru>
    <a:srgbClr val="FF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vertBarState="minimized" horzBarState="maximized">
    <p:restoredLeft sz="15598" autoAdjust="0"/>
    <p:restoredTop sz="87500" autoAdjust="0"/>
  </p:normalViewPr>
  <p:slideViewPr>
    <p:cSldViewPr>
      <p:cViewPr>
        <p:scale>
          <a:sx n="116" d="100"/>
          <a:sy n="116" d="100"/>
        </p:scale>
        <p:origin x="-784" y="120"/>
      </p:cViewPr>
      <p:guideLst>
        <p:guide orient="horz" pos="2160"/>
        <p:guide pos="2880"/>
      </p:guideLst>
    </p:cSldViewPr>
  </p:slideViewPr>
  <p:outlineViewPr>
    <p:cViewPr>
      <p:scale>
        <a:sx n="33" d="100"/>
        <a:sy n="33" d="100"/>
      </p:scale>
      <p:origin x="0" y="66920"/>
    </p:cViewPr>
  </p:outlineViewPr>
  <p:notesTextViewPr>
    <p:cViewPr>
      <p:scale>
        <a:sx n="100" d="100"/>
        <a:sy n="100" d="100"/>
      </p:scale>
      <p:origin x="0" y="0"/>
    </p:cViewPr>
  </p:notesTextViewPr>
  <p:sorterViewPr>
    <p:cViewPr>
      <p:scale>
        <a:sx n="66" d="100"/>
        <a:sy n="66" d="100"/>
      </p:scale>
      <p:origin x="0" y="1584"/>
    </p:cViewPr>
  </p:sorter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commentAuthors" Target="commentAuthors.xml"/><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lda\Downloads\WIID2C%20v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korsgard\Documents\MICS\Dissemination\Dissemination%20materials%20charts\charts.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sz="3200"/>
            </a:pPr>
            <a:r>
              <a:rPr lang="en-US" sz="3200" dirty="0" smtClean="0"/>
              <a:t>Income inequality</a:t>
            </a:r>
            <a:endParaRPr lang="en-US" sz="3200" baseline="0" dirty="0" smtClean="0"/>
          </a:p>
          <a:p>
            <a:pPr>
              <a:defRPr sz="3200"/>
            </a:pPr>
            <a:r>
              <a:rPr lang="en-US" sz="3200" b="0" dirty="0" err="1" smtClean="0"/>
              <a:t>Gini</a:t>
            </a:r>
            <a:r>
              <a:rPr lang="en-US" sz="3200" b="0" dirty="0" smtClean="0"/>
              <a:t> </a:t>
            </a:r>
            <a:r>
              <a:rPr lang="en-US" sz="3200" b="0" dirty="0"/>
              <a:t>coefficient</a:t>
            </a:r>
          </a:p>
        </c:rich>
      </c:tx>
      <c:layout/>
    </c:title>
    <c:plotArea>
      <c:layout/>
      <c:barChart>
        <c:barDir val="col"/>
        <c:grouping val="clustered"/>
        <c:ser>
          <c:idx val="0"/>
          <c:order val="0"/>
          <c:tx>
            <c:strRef>
              <c:f>'[WIID2C v2.xls]Tabelle1'!$C$2</c:f>
              <c:strCache>
                <c:ptCount val="1"/>
                <c:pt idx="0">
                  <c:v>Year</c:v>
                </c:pt>
              </c:strCache>
            </c:strRef>
          </c:tx>
          <c:cat>
            <c:strRef>
              <c:f>'[WIID2C v2.xls]Tabelle1'!$B$3:$B$35</c:f>
              <c:strCache>
                <c:ptCount val="33"/>
                <c:pt idx="0">
                  <c:v>South Africa</c:v>
                </c:pt>
                <c:pt idx="1">
                  <c:v>Brazil</c:v>
                </c:pt>
                <c:pt idx="2">
                  <c:v>Colombia</c:v>
                </c:pt>
                <c:pt idx="3">
                  <c:v>Bolivia</c:v>
                </c:pt>
                <c:pt idx="4">
                  <c:v>Zimbabwe</c:v>
                </c:pt>
                <c:pt idx="5">
                  <c:v>Argentina</c:v>
                </c:pt>
                <c:pt idx="6">
                  <c:v>Madagascar</c:v>
                </c:pt>
                <c:pt idx="7">
                  <c:v>China</c:v>
                </c:pt>
                <c:pt idx="8">
                  <c:v>United States</c:v>
                </c:pt>
                <c:pt idx="9">
                  <c:v>Russian Federation</c:v>
                </c:pt>
                <c:pt idx="10">
                  <c:v>Nigeria</c:v>
                </c:pt>
                <c:pt idx="11">
                  <c:v>Bahamas</c:v>
                </c:pt>
                <c:pt idx="12">
                  <c:v>Armenia</c:v>
                </c:pt>
                <c:pt idx="13">
                  <c:v>Malawi</c:v>
                </c:pt>
                <c:pt idx="14">
                  <c:v>Japan</c:v>
                </c:pt>
                <c:pt idx="15">
                  <c:v>India</c:v>
                </c:pt>
                <c:pt idx="16">
                  <c:v>Greece</c:v>
                </c:pt>
                <c:pt idx="17">
                  <c:v>Canada</c:v>
                </c:pt>
                <c:pt idx="18">
                  <c:v>United Kingdom</c:v>
                </c:pt>
                <c:pt idx="19">
                  <c:v>Albania</c:v>
                </c:pt>
                <c:pt idx="20">
                  <c:v>Lithuania</c:v>
                </c:pt>
                <c:pt idx="21">
                  <c:v>Switzerland</c:v>
                </c:pt>
                <c:pt idx="22">
                  <c:v>Finland</c:v>
                </c:pt>
                <c:pt idx="23">
                  <c:v>Australia</c:v>
                </c:pt>
                <c:pt idx="24">
                  <c:v>Belgium</c:v>
                </c:pt>
                <c:pt idx="25">
                  <c:v>Luxembourg</c:v>
                </c:pt>
                <c:pt idx="26">
                  <c:v>France</c:v>
                </c:pt>
                <c:pt idx="27">
                  <c:v>Germany</c:v>
                </c:pt>
                <c:pt idx="28">
                  <c:v>Iceland</c:v>
                </c:pt>
                <c:pt idx="29">
                  <c:v>Norway</c:v>
                </c:pt>
                <c:pt idx="30">
                  <c:v>Austria</c:v>
                </c:pt>
                <c:pt idx="31">
                  <c:v>Denmark</c:v>
                </c:pt>
                <c:pt idx="32">
                  <c:v>Sweden</c:v>
                </c:pt>
              </c:strCache>
            </c:strRef>
          </c:cat>
          <c:val>
            <c:numRef>
              <c:f>'[WIID2C v2.xls]Tabelle1'!$C$3:$C$33</c:f>
            </c:numRef>
          </c:val>
        </c:ser>
        <c:ser>
          <c:idx val="1"/>
          <c:order val="1"/>
          <c:tx>
            <c:strRef>
              <c:f>'[WIID2C v2.xls]Tabelle1'!$D$2</c:f>
              <c:strCache>
                <c:ptCount val="1"/>
                <c:pt idx="0">
                  <c:v>Gini</c:v>
                </c:pt>
              </c:strCache>
            </c:strRef>
          </c:tx>
          <c:spPr>
            <a:solidFill>
              <a:srgbClr val="FFCC66"/>
            </a:solidFill>
          </c:spPr>
          <c:dLbls>
            <c:spPr>
              <a:noFill/>
              <a:ln>
                <a:solidFill>
                  <a:schemeClr val="accent5">
                    <a:lumMod val="75000"/>
                  </a:schemeClr>
                </a:solidFill>
              </a:ln>
            </c:spPr>
            <c:txPr>
              <a:bodyPr rot="-5400000" vert="horz"/>
              <a:lstStyle/>
              <a:p>
                <a:pPr>
                  <a:defRPr/>
                </a:pPr>
                <a:endParaRPr lang="en-US"/>
              </a:p>
            </c:txPr>
            <c:showVal val="1"/>
          </c:dLbls>
          <c:cat>
            <c:strRef>
              <c:f>'[WIID2C v2.xls]Tabelle1'!$B$3:$B$35</c:f>
              <c:strCache>
                <c:ptCount val="33"/>
                <c:pt idx="0">
                  <c:v>South Africa</c:v>
                </c:pt>
                <c:pt idx="1">
                  <c:v>Brazil</c:v>
                </c:pt>
                <c:pt idx="2">
                  <c:v>Colombia</c:v>
                </c:pt>
                <c:pt idx="3">
                  <c:v>Bolivia</c:v>
                </c:pt>
                <c:pt idx="4">
                  <c:v>Zimbabwe</c:v>
                </c:pt>
                <c:pt idx="5">
                  <c:v>Argentina</c:v>
                </c:pt>
                <c:pt idx="6">
                  <c:v>Madagascar</c:v>
                </c:pt>
                <c:pt idx="7">
                  <c:v>China</c:v>
                </c:pt>
                <c:pt idx="8">
                  <c:v>United States</c:v>
                </c:pt>
                <c:pt idx="9">
                  <c:v>Russian Federation</c:v>
                </c:pt>
                <c:pt idx="10">
                  <c:v>Nigeria</c:v>
                </c:pt>
                <c:pt idx="11">
                  <c:v>Bahamas</c:v>
                </c:pt>
                <c:pt idx="12">
                  <c:v>Armenia</c:v>
                </c:pt>
                <c:pt idx="13">
                  <c:v>Malawi</c:v>
                </c:pt>
                <c:pt idx="14">
                  <c:v>Japan</c:v>
                </c:pt>
                <c:pt idx="15">
                  <c:v>India</c:v>
                </c:pt>
                <c:pt idx="16">
                  <c:v>Greece</c:v>
                </c:pt>
                <c:pt idx="17">
                  <c:v>Canada</c:v>
                </c:pt>
                <c:pt idx="18">
                  <c:v>United Kingdom</c:v>
                </c:pt>
                <c:pt idx="19">
                  <c:v>Albania</c:v>
                </c:pt>
                <c:pt idx="20">
                  <c:v>Lithuania</c:v>
                </c:pt>
                <c:pt idx="21">
                  <c:v>Switzerland</c:v>
                </c:pt>
                <c:pt idx="22">
                  <c:v>Finland</c:v>
                </c:pt>
                <c:pt idx="23">
                  <c:v>Australia</c:v>
                </c:pt>
                <c:pt idx="24">
                  <c:v>Belgium</c:v>
                </c:pt>
                <c:pt idx="25">
                  <c:v>Luxembourg</c:v>
                </c:pt>
                <c:pt idx="26">
                  <c:v>France</c:v>
                </c:pt>
                <c:pt idx="27">
                  <c:v>Germany</c:v>
                </c:pt>
                <c:pt idx="28">
                  <c:v>Iceland</c:v>
                </c:pt>
                <c:pt idx="29">
                  <c:v>Norway</c:v>
                </c:pt>
                <c:pt idx="30">
                  <c:v>Austria</c:v>
                </c:pt>
                <c:pt idx="31">
                  <c:v>Denmark</c:v>
                </c:pt>
                <c:pt idx="32">
                  <c:v>Sweden</c:v>
                </c:pt>
              </c:strCache>
            </c:strRef>
          </c:cat>
          <c:val>
            <c:numRef>
              <c:f>'[WIID2C v2.xls]Tabelle1'!$D$3:$D$35</c:f>
              <c:numCache>
                <c:formatCode>0.0</c:formatCode>
                <c:ptCount val="33"/>
                <c:pt idx="0">
                  <c:v>63.6</c:v>
                </c:pt>
                <c:pt idx="1">
                  <c:v>56.4318</c:v>
                </c:pt>
                <c:pt idx="2">
                  <c:v>56.244398</c:v>
                </c:pt>
                <c:pt idx="3">
                  <c:v>50.45449199999997</c:v>
                </c:pt>
                <c:pt idx="4">
                  <c:v>50.1</c:v>
                </c:pt>
                <c:pt idx="5">
                  <c:v>48.292035</c:v>
                </c:pt>
                <c:pt idx="6">
                  <c:v>47.4</c:v>
                </c:pt>
                <c:pt idx="7">
                  <c:v>46.9</c:v>
                </c:pt>
                <c:pt idx="8">
                  <c:v>46.40767</c:v>
                </c:pt>
                <c:pt idx="9">
                  <c:v>45.1</c:v>
                </c:pt>
                <c:pt idx="10">
                  <c:v>43.7</c:v>
                </c:pt>
                <c:pt idx="11">
                  <c:v>43.0</c:v>
                </c:pt>
                <c:pt idx="12">
                  <c:v>40.0</c:v>
                </c:pt>
                <c:pt idx="13">
                  <c:v>39.0</c:v>
                </c:pt>
                <c:pt idx="14">
                  <c:v>37.6</c:v>
                </c:pt>
                <c:pt idx="15">
                  <c:v>36.8</c:v>
                </c:pt>
                <c:pt idx="16">
                  <c:v>34.0</c:v>
                </c:pt>
                <c:pt idx="17">
                  <c:v>32.4</c:v>
                </c:pt>
                <c:pt idx="18">
                  <c:v>32.0</c:v>
                </c:pt>
                <c:pt idx="19">
                  <c:v>31.1</c:v>
                </c:pt>
                <c:pt idx="20">
                  <c:v>30.9</c:v>
                </c:pt>
                <c:pt idx="21">
                  <c:v>30.9</c:v>
                </c:pt>
                <c:pt idx="22">
                  <c:v>30.3</c:v>
                </c:pt>
                <c:pt idx="23">
                  <c:v>29.25730999999999</c:v>
                </c:pt>
                <c:pt idx="24">
                  <c:v>28.0</c:v>
                </c:pt>
                <c:pt idx="25">
                  <c:v>28.0</c:v>
                </c:pt>
                <c:pt idx="26">
                  <c:v>27.0</c:v>
                </c:pt>
                <c:pt idx="27">
                  <c:v>27.0</c:v>
                </c:pt>
                <c:pt idx="28">
                  <c:v>26.0</c:v>
                </c:pt>
                <c:pt idx="29">
                  <c:v>25.6</c:v>
                </c:pt>
                <c:pt idx="30">
                  <c:v>25.0</c:v>
                </c:pt>
                <c:pt idx="31">
                  <c:v>24.0</c:v>
                </c:pt>
                <c:pt idx="32">
                  <c:v>23.0</c:v>
                </c:pt>
              </c:numCache>
            </c:numRef>
          </c:val>
        </c:ser>
        <c:gapWidth val="36"/>
        <c:axId val="607797720"/>
        <c:axId val="481548328"/>
      </c:barChart>
      <c:catAx>
        <c:axId val="607797720"/>
        <c:scaling>
          <c:orientation val="minMax"/>
        </c:scaling>
        <c:axPos val="b"/>
        <c:numFmt formatCode="General" sourceLinked="1"/>
        <c:tickLblPos val="nextTo"/>
        <c:txPr>
          <a:bodyPr/>
          <a:lstStyle/>
          <a:p>
            <a:pPr>
              <a:defRPr sz="1100"/>
            </a:pPr>
            <a:endParaRPr lang="en-US"/>
          </a:p>
        </c:txPr>
        <c:crossAx val="481548328"/>
        <c:crosses val="autoZero"/>
        <c:auto val="1"/>
        <c:lblAlgn val="ctr"/>
        <c:lblOffset val="100"/>
      </c:catAx>
      <c:valAx>
        <c:axId val="481548328"/>
        <c:scaling>
          <c:orientation val="minMax"/>
        </c:scaling>
        <c:axPos val="l"/>
        <c:majorGridlines>
          <c:spPr>
            <a:ln>
              <a:solidFill>
                <a:schemeClr val="bg1">
                  <a:lumMod val="65000"/>
                </a:schemeClr>
              </a:solidFill>
            </a:ln>
          </c:spPr>
        </c:majorGridlines>
        <c:numFmt formatCode="0.0" sourceLinked="1"/>
        <c:tickLblPos val="nextTo"/>
        <c:crossAx val="607797720"/>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106691578806886"/>
          <c:y val="0.136200716845878"/>
          <c:w val="0.85126331242493"/>
          <c:h val="0.752503033894956"/>
        </c:manualLayout>
      </c:layout>
      <c:barChart>
        <c:barDir val="bar"/>
        <c:grouping val="clustered"/>
        <c:ser>
          <c:idx val="0"/>
          <c:order val="0"/>
          <c:cat>
            <c:strRef>
              <c:f>Sheet1!$A$234:$A$238</c:f>
              <c:strCache>
                <c:ptCount val="5"/>
                <c:pt idx="0">
                  <c:v>Poorest</c:v>
                </c:pt>
                <c:pt idx="1">
                  <c:v>Second</c:v>
                </c:pt>
                <c:pt idx="2">
                  <c:v>Middle</c:v>
                </c:pt>
                <c:pt idx="3">
                  <c:v>Fourth</c:v>
                </c:pt>
                <c:pt idx="4">
                  <c:v>Richest</c:v>
                </c:pt>
              </c:strCache>
            </c:strRef>
          </c:cat>
          <c:val>
            <c:numRef>
              <c:f>Sheet1!$L$234:$L$238</c:f>
              <c:numCache>
                <c:formatCode>General</c:formatCode>
                <c:ptCount val="5"/>
                <c:pt idx="0">
                  <c:v>51.0</c:v>
                </c:pt>
                <c:pt idx="1">
                  <c:v>63.5</c:v>
                </c:pt>
                <c:pt idx="2">
                  <c:v>68.7</c:v>
                </c:pt>
                <c:pt idx="3">
                  <c:v>82.7</c:v>
                </c:pt>
                <c:pt idx="4">
                  <c:v>96.1</c:v>
                </c:pt>
              </c:numCache>
            </c:numRef>
          </c:val>
        </c:ser>
        <c:axId val="603053688"/>
        <c:axId val="603055960"/>
      </c:barChart>
      <c:catAx>
        <c:axId val="603053688"/>
        <c:scaling>
          <c:orientation val="minMax"/>
        </c:scaling>
        <c:axPos val="l"/>
        <c:tickLblPos val="nextTo"/>
        <c:txPr>
          <a:bodyPr/>
          <a:lstStyle/>
          <a:p>
            <a:pPr>
              <a:defRPr lang="en-GB"/>
            </a:pPr>
            <a:endParaRPr lang="en-US"/>
          </a:p>
        </c:txPr>
        <c:crossAx val="603055960"/>
        <c:crosses val="autoZero"/>
        <c:auto val="1"/>
        <c:lblAlgn val="ctr"/>
        <c:lblOffset val="100"/>
      </c:catAx>
      <c:valAx>
        <c:axId val="603055960"/>
        <c:scaling>
          <c:orientation val="minMax"/>
          <c:max val="100.0"/>
        </c:scaling>
        <c:axPos val="b"/>
        <c:majorGridlines/>
        <c:numFmt formatCode="General" sourceLinked="1"/>
        <c:tickLblPos val="nextTo"/>
        <c:txPr>
          <a:bodyPr/>
          <a:lstStyle/>
          <a:p>
            <a:pPr>
              <a:defRPr lang="en-GB"/>
            </a:pPr>
            <a:endParaRPr lang="en-US"/>
          </a:p>
        </c:txPr>
        <c:crossAx val="603053688"/>
        <c:crosses val="autoZero"/>
        <c:crossBetween val="between"/>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0.13208</cdr:x>
      <cdr:y>0</cdr:y>
    </cdr:from>
    <cdr:to>
      <cdr:x>0.90566</cdr:x>
      <cdr:y>0.0816</cdr:y>
    </cdr:to>
    <cdr:sp macro="" textlink="">
      <cdr:nvSpPr>
        <cdr:cNvPr id="2" name="TextBox 7"/>
        <cdr:cNvSpPr txBox="1"/>
      </cdr:nvSpPr>
      <cdr:spPr>
        <a:xfrm xmlns:a="http://schemas.openxmlformats.org/drawingml/2006/main">
          <a:off x="533418" y="0"/>
          <a:ext cx="312418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chemeClr val="accent1">
                  <a:lumMod val="75000"/>
                </a:schemeClr>
              </a:solidFill>
            </a:rPr>
            <a:t> </a:t>
          </a:r>
          <a:r>
            <a:rPr lang="en-US" sz="1200" b="1" dirty="0" smtClean="0">
              <a:solidFill>
                <a:schemeClr val="accent1">
                  <a:lumMod val="75000"/>
                </a:schemeClr>
              </a:solidFill>
            </a:rPr>
            <a:t>Disparities by Wealth Quintiles  </a:t>
          </a:r>
          <a:endParaRPr lang="en-GB" sz="1200" b="1" dirty="0">
            <a:solidFill>
              <a:schemeClr val="accent1">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57347"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57348"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57349"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1B100B23-6A84-7541-BDE8-BF70AFE8B84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6867"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6871"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C3A50E13-D71D-EE49-B05D-6DB74DFBB2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mdgs.un.org/unsd/mdg/Resources/Static/Products/Progress2011/11-31339%20(E)%20MDG%20Report%202011_Book%20LR.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mdgs.un.org/unsd/mdg/Resources/Static/Products/Progress2011/11-31339%20(E)%20MDG%20Report%202011_Book%20LR.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childinfo.org/malnutrition_progress.htm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mdgs.un.org/unsd/mdg/Resources/Static/Products/Progress2011/11-31339%20(E)%20MDG%20Report%202011_Book%20LR.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ootprintnetwork.org/en/index.php/GFN/page/footprint_basics_overview/" TargetMode="External"/><Relationship Id="rId4" Type="http://schemas.openxmlformats.org/officeDocument/2006/relationships/hyperlink" Target="http://www.footprintnetwork.org/en/index.php/GFN/page/data_sources/" TargetMode="External"/><Relationship Id="rId5" Type="http://schemas.openxmlformats.org/officeDocument/2006/relationships/hyperlink" Target="http://www.wbcsd.org/web/eeb/HDI-index.jpg"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b="1" dirty="0">
                <a:latin typeface="Arial" pitchFamily="-65" charset="0"/>
                <a:ea typeface="ＭＳ Ｐゴシック" pitchFamily="-65" charset="-128"/>
                <a:cs typeface="ＭＳ Ｐゴシック" pitchFamily="-65" charset="-128"/>
              </a:rPr>
              <a:t>Key points:</a:t>
            </a:r>
          </a:p>
          <a:p>
            <a:pPr>
              <a:buFont typeface="Wingdings" pitchFamily="-65" charset="2"/>
              <a:buChar char="§"/>
            </a:pPr>
            <a:r>
              <a:rPr lang="de-DE" dirty="0" err="1">
                <a:latin typeface="Arial" pitchFamily="-65" charset="0"/>
                <a:ea typeface="ＭＳ Ｐゴシック" pitchFamily="-65" charset="-128"/>
                <a:cs typeface="ＭＳ Ｐゴシック" pitchFamily="-65" charset="-128"/>
              </a:rPr>
              <a:t>Understanding</a:t>
            </a:r>
            <a:r>
              <a:rPr lang="de-DE" dirty="0">
                <a:latin typeface="Arial" pitchFamily="-65" charset="0"/>
                <a:ea typeface="ＭＳ Ｐゴシック" pitchFamily="-65" charset="-128"/>
                <a:cs typeface="ＭＳ Ｐゴシック" pitchFamily="-65" charset="-128"/>
              </a:rPr>
              <a:t> of </a:t>
            </a:r>
            <a:r>
              <a:rPr lang="de-DE" dirty="0" err="1">
                <a:latin typeface="Arial" pitchFamily="-65" charset="0"/>
                <a:ea typeface="ＭＳ Ｐゴシック" pitchFamily="-65" charset="-128"/>
                <a:cs typeface="ＭＳ Ｐゴシック" pitchFamily="-65" charset="-128"/>
              </a:rPr>
              <a:t>the</a:t>
            </a:r>
            <a:r>
              <a:rPr lang="de-DE" dirty="0">
                <a:latin typeface="Arial" pitchFamily="-65" charset="0"/>
                <a:ea typeface="ＭＳ Ｐゴシック" pitchFamily="-65" charset="-128"/>
                <a:cs typeface="ＭＳ Ｐゴシック" pitchFamily="-65" charset="-128"/>
              </a:rPr>
              <a:t> </a:t>
            </a:r>
            <a:r>
              <a:rPr lang="de-DE" dirty="0" err="1">
                <a:latin typeface="Arial" pitchFamily="-65" charset="0"/>
                <a:ea typeface="ＭＳ Ｐゴシック" pitchFamily="-65" charset="-128"/>
                <a:cs typeface="ＭＳ Ｐゴシック" pitchFamily="-65" charset="-128"/>
              </a:rPr>
              <a:t>politics</a:t>
            </a:r>
            <a:r>
              <a:rPr lang="de-DE" dirty="0">
                <a:latin typeface="Arial" pitchFamily="-65" charset="0"/>
                <a:ea typeface="ＭＳ Ｐゴシック" pitchFamily="-65" charset="-128"/>
                <a:cs typeface="ＭＳ Ｐゴシック" pitchFamily="-65" charset="-128"/>
              </a:rPr>
              <a:t> of  </a:t>
            </a:r>
            <a:r>
              <a:rPr lang="de-DE" dirty="0" err="1">
                <a:latin typeface="Arial" pitchFamily="-65" charset="0"/>
                <a:ea typeface="ＭＳ Ｐゴシック" pitchFamily="-65" charset="-128"/>
                <a:cs typeface="ＭＳ Ｐゴシック" pitchFamily="-65" charset="-128"/>
              </a:rPr>
              <a:t>development</a:t>
            </a:r>
            <a:r>
              <a:rPr lang="de-DE" dirty="0">
                <a:latin typeface="Arial" pitchFamily="-65" charset="0"/>
                <a:ea typeface="ＭＳ Ｐゴシック" pitchFamily="-65" charset="-128"/>
                <a:cs typeface="ＭＳ Ｐゴシック" pitchFamily="-65" charset="-128"/>
              </a:rPr>
              <a:t> </a:t>
            </a:r>
            <a:r>
              <a:rPr lang="de-DE" dirty="0" err="1">
                <a:latin typeface="Arial" pitchFamily="-65" charset="0"/>
                <a:ea typeface="ＭＳ Ｐゴシック" pitchFamily="-65" charset="-128"/>
                <a:cs typeface="ＭＳ Ｐゴシック" pitchFamily="-65" charset="-128"/>
              </a:rPr>
              <a:t>cooperation</a:t>
            </a:r>
            <a:r>
              <a:rPr lang="de-DE" dirty="0">
                <a:latin typeface="Arial" pitchFamily="-65" charset="0"/>
                <a:ea typeface="ＭＳ Ｐゴシック" pitchFamily="-65" charset="-128"/>
                <a:cs typeface="ＭＳ Ｐゴシック" pitchFamily="-65" charset="-128"/>
              </a:rPr>
              <a:t> and </a:t>
            </a:r>
            <a:r>
              <a:rPr lang="de-DE" dirty="0" err="1">
                <a:latin typeface="Arial" pitchFamily="-65" charset="0"/>
                <a:ea typeface="ＭＳ Ｐゴシック" pitchFamily="-65" charset="-128"/>
                <a:cs typeface="ＭＳ Ｐゴシック" pitchFamily="-65" charset="-128"/>
              </a:rPr>
              <a:t>the</a:t>
            </a:r>
            <a:r>
              <a:rPr lang="de-DE" dirty="0">
                <a:latin typeface="Arial" pitchFamily="-65" charset="0"/>
                <a:ea typeface="ＭＳ Ｐゴシック" pitchFamily="-65" charset="-128"/>
                <a:cs typeface="ＭＳ Ｐゴシック" pitchFamily="-65" charset="-128"/>
              </a:rPr>
              <a:t> „</a:t>
            </a:r>
            <a:r>
              <a:rPr lang="de-DE" dirty="0" err="1">
                <a:latin typeface="Arial" pitchFamily="-65" charset="0"/>
                <a:ea typeface="ＭＳ Ｐゴシック" pitchFamily="-65" charset="-128"/>
                <a:cs typeface="ＭＳ Ｐゴシック" pitchFamily="-65" charset="-128"/>
              </a:rPr>
              <a:t>development</a:t>
            </a:r>
            <a:r>
              <a:rPr lang="de-DE" dirty="0">
                <a:latin typeface="Arial" pitchFamily="-65" charset="0"/>
                <a:ea typeface="ＭＳ Ｐゴシック" pitchFamily="-65" charset="-128"/>
                <a:cs typeface="ＭＳ Ｐゴシック" pitchFamily="-65" charset="-128"/>
              </a:rPr>
              <a:t> </a:t>
            </a:r>
            <a:r>
              <a:rPr lang="de-DE" dirty="0" err="1">
                <a:latin typeface="Arial" pitchFamily="-65" charset="0"/>
                <a:ea typeface="ＭＳ Ｐゴシック" pitchFamily="-65" charset="-128"/>
                <a:cs typeface="ＭＳ Ｐゴシック" pitchFamily="-65" charset="-128"/>
              </a:rPr>
              <a:t>architecture</a:t>
            </a:r>
            <a:r>
              <a:rPr lang="de-DE" dirty="0" smtClean="0">
                <a:latin typeface="Arial" pitchFamily="-65" charset="0"/>
                <a:ea typeface="ＭＳ Ｐゴシック" pitchFamily="-65" charset="-128"/>
                <a:cs typeface="ＭＳ Ｐゴシック" pitchFamily="-65" charset="-128"/>
              </a:rPr>
              <a:t>“</a:t>
            </a:r>
          </a:p>
          <a:p>
            <a:pPr>
              <a:buFont typeface="Wingdings" pitchFamily="-65" charset="2"/>
              <a:buChar char="§"/>
            </a:pPr>
            <a:r>
              <a:rPr lang="de-DE" dirty="0" err="1" smtClean="0">
                <a:latin typeface="Arial" pitchFamily="-65" charset="0"/>
                <a:ea typeface="ＭＳ Ｐゴシック" pitchFamily="-65" charset="-128"/>
                <a:cs typeface="ＭＳ Ｐゴシック" pitchFamily="-65" charset="-128"/>
              </a:rPr>
              <a:t>Looking</a:t>
            </a:r>
            <a:r>
              <a:rPr lang="de-DE" dirty="0" smtClean="0">
                <a:latin typeface="Arial" pitchFamily="-65" charset="0"/>
                <a:ea typeface="ＭＳ Ｐゴシック" pitchFamily="-65" charset="-128"/>
                <a:cs typeface="ＭＳ Ｐゴシック" pitchFamily="-65" charset="-128"/>
              </a:rPr>
              <a:t> </a:t>
            </a:r>
            <a:r>
              <a:rPr lang="de-DE" dirty="0" err="1" smtClean="0">
                <a:latin typeface="Arial" pitchFamily="-65" charset="0"/>
                <a:ea typeface="ＭＳ Ｐゴシック" pitchFamily="-65" charset="-128"/>
                <a:cs typeface="ＭＳ Ｐゴシック" pitchFamily="-65" charset="-128"/>
              </a:rPr>
              <a:t>into</a:t>
            </a:r>
            <a:r>
              <a:rPr lang="de-DE" dirty="0" smtClean="0">
                <a:latin typeface="Arial" pitchFamily="-65" charset="0"/>
                <a:ea typeface="ＭＳ Ｐゴシック" pitchFamily="-65" charset="-128"/>
                <a:cs typeface="ＭＳ Ｐゴシック" pitchFamily="-65" charset="-128"/>
              </a:rPr>
              <a:t> </a:t>
            </a:r>
            <a:r>
              <a:rPr lang="de-DE" dirty="0" err="1" smtClean="0">
                <a:latin typeface="Arial" pitchFamily="-65" charset="0"/>
                <a:ea typeface="ＭＳ Ｐゴシック" pitchFamily="-65" charset="-128"/>
                <a:cs typeface="ＭＳ Ｐゴシック" pitchFamily="-65" charset="-128"/>
              </a:rPr>
              <a:t>concepts</a:t>
            </a:r>
            <a:r>
              <a:rPr lang="de-DE" baseline="0" dirty="0" smtClean="0">
                <a:latin typeface="Arial" pitchFamily="-65" charset="0"/>
                <a:ea typeface="ＭＳ Ｐゴシック" pitchFamily="-65" charset="-128"/>
                <a:cs typeface="ＭＳ Ｐゴシック" pitchFamily="-65" charset="-128"/>
              </a:rPr>
              <a:t> of </a:t>
            </a:r>
            <a:r>
              <a:rPr lang="de-DE" baseline="0" dirty="0" err="1" smtClean="0">
                <a:latin typeface="Arial" pitchFamily="-65" charset="0"/>
                <a:ea typeface="ＭＳ Ｐゴシック" pitchFamily="-65" charset="-128"/>
                <a:cs typeface="ＭＳ Ｐゴシック" pitchFamily="-65" charset="-128"/>
              </a:rPr>
              <a:t>equity</a:t>
            </a:r>
            <a:r>
              <a:rPr lang="de-DE" baseline="0" dirty="0" smtClean="0">
                <a:latin typeface="Arial" pitchFamily="-65" charset="0"/>
                <a:ea typeface="ＭＳ Ｐゴシック" pitchFamily="-65" charset="-128"/>
                <a:cs typeface="ＭＳ Ｐゴシック" pitchFamily="-65" charset="-128"/>
              </a:rPr>
              <a:t> and human </a:t>
            </a:r>
            <a:r>
              <a:rPr lang="de-DE" baseline="0" dirty="0" err="1" smtClean="0">
                <a:latin typeface="Arial" pitchFamily="-65" charset="0"/>
                <a:ea typeface="ＭＳ Ｐゴシック" pitchFamily="-65" charset="-128"/>
                <a:cs typeface="ＭＳ Ｐゴシック" pitchFamily="-65" charset="-128"/>
              </a:rPr>
              <a:t>development</a:t>
            </a:r>
            <a:endParaRPr lang="de-DE" baseline="0" dirty="0" smtClean="0">
              <a:latin typeface="Arial" pitchFamily="-65" charset="0"/>
              <a:ea typeface="ＭＳ Ｐゴシック" pitchFamily="-65" charset="-128"/>
              <a:cs typeface="ＭＳ Ｐゴシック" pitchFamily="-65" charset="-128"/>
            </a:endParaRPr>
          </a:p>
          <a:p>
            <a:pPr>
              <a:buFont typeface="Wingdings" pitchFamily="-65" charset="2"/>
              <a:buChar char="§"/>
            </a:pPr>
            <a:r>
              <a:rPr lang="de-DE" baseline="0" dirty="0" err="1" smtClean="0">
                <a:latin typeface="Arial" pitchFamily="-65" charset="0"/>
                <a:ea typeface="ＭＳ Ｐゴシック" pitchFamily="-65" charset="-128"/>
                <a:cs typeface="ＭＳ Ｐゴシック" pitchFamily="-65" charset="-128"/>
              </a:rPr>
              <a:t>Having</a:t>
            </a:r>
            <a:r>
              <a:rPr lang="de-DE" baseline="0" dirty="0" smtClean="0">
                <a:latin typeface="Arial" pitchFamily="-65" charset="0"/>
                <a:ea typeface="ＭＳ Ｐゴシック" pitchFamily="-65" charset="-128"/>
                <a:cs typeface="ＭＳ Ｐゴシック" pitchFamily="-65" charset="-128"/>
              </a:rPr>
              <a:t> an </a:t>
            </a:r>
            <a:r>
              <a:rPr lang="de-DE" baseline="0" dirty="0" err="1" smtClean="0">
                <a:latin typeface="Arial" pitchFamily="-65" charset="0"/>
                <a:ea typeface="ＭＳ Ｐゴシック" pitchFamily="-65" charset="-128"/>
                <a:cs typeface="ＭＳ Ｐゴシック" pitchFamily="-65" charset="-128"/>
              </a:rPr>
              <a:t>overview</a:t>
            </a:r>
            <a:r>
              <a:rPr lang="de-DE" baseline="0" dirty="0" smtClean="0">
                <a:latin typeface="Arial" pitchFamily="-65" charset="0"/>
                <a:ea typeface="ＭＳ Ｐゴシック" pitchFamily="-65" charset="-128"/>
                <a:cs typeface="ＭＳ Ｐゴシック" pitchFamily="-65" charset="-128"/>
              </a:rPr>
              <a:t> of international </a:t>
            </a:r>
            <a:r>
              <a:rPr lang="de-DE" baseline="0" dirty="0" err="1" smtClean="0">
                <a:latin typeface="Arial" pitchFamily="-65" charset="0"/>
                <a:ea typeface="ＭＳ Ｐゴシック" pitchFamily="-65" charset="-128"/>
                <a:cs typeface="ＭＳ Ｐゴシック" pitchFamily="-65" charset="-128"/>
              </a:rPr>
              <a:t>norms</a:t>
            </a:r>
            <a:r>
              <a:rPr lang="de-DE" baseline="0" dirty="0" smtClean="0">
                <a:latin typeface="Arial" pitchFamily="-65" charset="0"/>
                <a:ea typeface="ＭＳ Ｐゴシック" pitchFamily="-65" charset="-128"/>
                <a:cs typeface="ＭＳ Ｐゴシック" pitchFamily="-65" charset="-128"/>
              </a:rPr>
              <a:t> on </a:t>
            </a:r>
            <a:r>
              <a:rPr lang="de-DE" baseline="0" dirty="0" err="1" smtClean="0">
                <a:latin typeface="Arial" pitchFamily="-65" charset="0"/>
                <a:ea typeface="ＭＳ Ｐゴシック" pitchFamily="-65" charset="-128"/>
                <a:cs typeface="ＭＳ Ｐゴシック" pitchFamily="-65" charset="-128"/>
              </a:rPr>
              <a:t>which</a:t>
            </a:r>
            <a:r>
              <a:rPr lang="de-DE" baseline="0" dirty="0" smtClean="0">
                <a:latin typeface="Arial" pitchFamily="-65" charset="0"/>
                <a:ea typeface="ＭＳ Ｐゴシック" pitchFamily="-65" charset="-128"/>
                <a:cs typeface="ＭＳ Ｐゴシック" pitchFamily="-65" charset="-128"/>
              </a:rPr>
              <a:t> to </a:t>
            </a:r>
            <a:r>
              <a:rPr lang="de-DE" baseline="0" dirty="0" err="1" smtClean="0">
                <a:latin typeface="Arial" pitchFamily="-65" charset="0"/>
                <a:ea typeface="ＭＳ Ｐゴシック" pitchFamily="-65" charset="-128"/>
                <a:cs typeface="ＭＳ Ｐゴシック" pitchFamily="-65" charset="-128"/>
              </a:rPr>
              <a:t>base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arguments</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for</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inclusive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health</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services</a:t>
            </a:r>
            <a:r>
              <a:rPr lang="de-DE" baseline="0" dirty="0" smtClean="0">
                <a:latin typeface="Arial" pitchFamily="-65" charset="0"/>
                <a:ea typeface="ＭＳ Ｐゴシック" pitchFamily="-65" charset="-128"/>
                <a:cs typeface="ＭＳ Ｐゴシック" pitchFamily="-65" charset="-128"/>
              </a:rPr>
              <a:t> and </a:t>
            </a:r>
            <a:r>
              <a:rPr lang="de-DE" baseline="0" dirty="0" err="1" smtClean="0">
                <a:latin typeface="Arial" pitchFamily="-65" charset="0"/>
                <a:ea typeface="ＭＳ Ｐゴシック" pitchFamily="-65" charset="-128"/>
                <a:cs typeface="ＭＳ Ｐゴシック" pitchFamily="-65" charset="-128"/>
              </a:rPr>
              <a:t>equitable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access</a:t>
            </a:r>
            <a:r>
              <a:rPr lang="de-DE" baseline="0" dirty="0" smtClean="0">
                <a:latin typeface="Arial" pitchFamily="-65" charset="0"/>
                <a:ea typeface="ＭＳ Ｐゴシック" pitchFamily="-65" charset="-128"/>
                <a:cs typeface="ＭＳ Ｐゴシック" pitchFamily="-65" charset="-128"/>
              </a:rPr>
              <a:t> </a:t>
            </a:r>
          </a:p>
          <a:p>
            <a:pPr>
              <a:buFont typeface="Wingdings" pitchFamily="-65" charset="2"/>
              <a:buChar char="§"/>
            </a:pPr>
            <a:r>
              <a:rPr lang="de-DE" baseline="0" dirty="0" err="1" smtClean="0">
                <a:latin typeface="Arial" pitchFamily="-65" charset="0"/>
                <a:ea typeface="ＭＳ Ｐゴシック" pitchFamily="-65" charset="-128"/>
                <a:cs typeface="ＭＳ Ｐゴシック" pitchFamily="-65" charset="-128"/>
              </a:rPr>
              <a:t>Making</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the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connection</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between</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development</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cooperation</a:t>
            </a:r>
            <a:r>
              <a:rPr lang="de-DE" baseline="0" dirty="0" smtClean="0">
                <a:latin typeface="Arial" pitchFamily="-65" charset="0"/>
                <a:ea typeface="ＭＳ Ｐゴシック" pitchFamily="-65" charset="-128"/>
                <a:cs typeface="ＭＳ Ｐゴシック" pitchFamily="-65" charset="-128"/>
              </a:rPr>
              <a:t> and national and international </a:t>
            </a:r>
            <a:r>
              <a:rPr lang="de-DE" baseline="0" dirty="0" err="1" smtClean="0">
                <a:latin typeface="Arial" pitchFamily="-65" charset="0"/>
                <a:ea typeface="ＭＳ Ｐゴシック" pitchFamily="-65" charset="-128"/>
                <a:cs typeface="ＭＳ Ｐゴシック" pitchFamily="-65" charset="-128"/>
              </a:rPr>
              <a:t>health</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policy</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making</a:t>
            </a:r>
            <a:r>
              <a:rPr lang="de-DE" baseline="0" dirty="0" smtClean="0">
                <a:latin typeface="Arial" pitchFamily="-65" charset="0"/>
                <a:ea typeface="ＭＳ Ｐゴシック" pitchFamily="-65" charset="-128"/>
                <a:cs typeface="ＭＳ Ｐゴシック" pitchFamily="-65" charset="-128"/>
              </a:rPr>
              <a:t> </a:t>
            </a:r>
            <a:endParaRPr lang="en-US" dirty="0" smtClean="0">
              <a:latin typeface="Arial" pitchFamily="-65" charset="0"/>
              <a:ea typeface="ＭＳ Ｐゴシック" pitchFamily="-65" charset="-128"/>
              <a:cs typeface="ＭＳ Ｐゴシック" pitchFamily="-65" charset="-128"/>
            </a:endParaRPr>
          </a:p>
          <a:p>
            <a:pPr>
              <a:buFont typeface="Wingdings" pitchFamily="-65" charset="2"/>
              <a:buNone/>
            </a:pPr>
            <a:endParaRPr lang="en-US" dirty="0">
              <a:latin typeface="Arial" pitchFamily="-65" charset="0"/>
              <a:ea typeface="ＭＳ Ｐゴシック" pitchFamily="-65" charset="-128"/>
              <a:cs typeface="ＭＳ Ｐゴシック" pitchFamily="-65" charset="-128"/>
            </a:endParaRPr>
          </a:p>
        </p:txBody>
      </p:sp>
      <p:sp>
        <p:nvSpPr>
          <p:cNvPr id="16388" name="Slide Number Placeholder 3"/>
          <p:cNvSpPr>
            <a:spLocks noGrp="1"/>
          </p:cNvSpPr>
          <p:nvPr>
            <p:ph type="sldNum" sz="quarter" idx="5"/>
          </p:nvPr>
        </p:nvSpPr>
        <p:spPr>
          <a:noFill/>
        </p:spPr>
        <p:txBody>
          <a:bodyPr/>
          <a:lstStyle/>
          <a:p>
            <a:fld id="{CEB563A3-4AEE-0F4F-967A-AA3A73F90B89}" type="slidenum">
              <a:rPr lang="en-US">
                <a:latin typeface="Arial" pitchFamily="-65" charset="0"/>
                <a:ea typeface="ＭＳ Ｐゴシック" pitchFamily="-65" charset="-128"/>
                <a:cs typeface="ＭＳ Ｐゴシック" pitchFamily="-65" charset="-128"/>
              </a:rPr>
              <a:pPr/>
              <a:t>1</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noFill/>
          <a:ln/>
        </p:spPr>
        <p:txBody>
          <a:bodyPr/>
          <a:lstStyle/>
          <a:p>
            <a:r>
              <a:rPr lang="de-DE">
                <a:latin typeface="Arial" pitchFamily="-65" charset="0"/>
                <a:ea typeface="ＭＳ Ｐゴシック" pitchFamily="-65" charset="-128"/>
                <a:cs typeface="ＭＳ Ｐゴシック" pitchFamily="-65" charset="-128"/>
              </a:rPr>
              <a:t>.... which roughly corresponds to the G20 grouping. </a:t>
            </a:r>
            <a:r>
              <a:rPr lang="en-US">
                <a:latin typeface="Arial" pitchFamily="-65" charset="0"/>
                <a:ea typeface="ＭＳ Ｐゴシック" pitchFamily="-65" charset="-128"/>
                <a:cs typeface="ＭＳ Ｐゴシック" pitchFamily="-65" charset="-128"/>
              </a:rPr>
              <a:t>G20 established in 1999 </a:t>
            </a:r>
            <a:r>
              <a:rPr lang="de-DE">
                <a:latin typeface="Arial" pitchFamily="-65" charset="0"/>
                <a:ea typeface="ＭＳ Ｐゴシック" pitchFamily="-65" charset="-128"/>
                <a:cs typeface="ＭＳ Ｐゴシック" pitchFamily="-65" charset="-128"/>
              </a:rPr>
              <a:t>compromising the finance ministers and central bank governors of the G7, plus Russian Federation, plus 12 other key countries. It</a:t>
            </a:r>
            <a:r>
              <a:rPr lang="en-US">
                <a:latin typeface="Arial" pitchFamily="-65" charset="0"/>
                <a:ea typeface="ＭＳ Ｐゴシック" pitchFamily="-65" charset="-128"/>
                <a:cs typeface="ＭＳ Ｐゴシック" pitchFamily="-65" charset="-128"/>
              </a:rPr>
              <a:t> gained momentum in 2008 when it started meeting at head of state level to respond to the massive financial crisis.</a:t>
            </a:r>
          </a:p>
          <a:p>
            <a:endParaRPr lang="de-DE">
              <a:latin typeface="Arial" pitchFamily="-65" charset="0"/>
              <a:ea typeface="ＭＳ Ｐゴシック" pitchFamily="-65" charset="-128"/>
              <a:cs typeface="ＭＳ Ｐゴシック" pitchFamily="-65" charset="-128"/>
            </a:endParaRPr>
          </a:p>
          <a:p>
            <a:r>
              <a:rPr lang="de-DE">
                <a:latin typeface="Arial" pitchFamily="-65" charset="0"/>
                <a:ea typeface="ＭＳ Ｐゴシック" pitchFamily="-65" charset="-128"/>
                <a:cs typeface="ＭＳ Ｐゴシック" pitchFamily="-65" charset="-128"/>
              </a:rPr>
              <a:t>Additional members of the G20:</a:t>
            </a:r>
          </a:p>
          <a:p>
            <a:pPr>
              <a:buClr>
                <a:srgbClr val="5DAEAE"/>
              </a:buClr>
              <a:buFont typeface="Wingdings" pitchFamily="-65" charset="2"/>
              <a:buChar char="Ø"/>
            </a:pPr>
            <a:r>
              <a:rPr lang="de-DE">
                <a:latin typeface="Arial" pitchFamily="-65" charset="0"/>
                <a:ea typeface="ＭＳ Ｐゴシック" pitchFamily="-65" charset="-128"/>
                <a:cs typeface="ＭＳ Ｐゴシック" pitchFamily="-65" charset="-128"/>
              </a:rPr>
              <a:t> European Union Presidency</a:t>
            </a:r>
          </a:p>
          <a:p>
            <a:pPr>
              <a:buClr>
                <a:srgbClr val="5DAEAE"/>
              </a:buClr>
              <a:buFont typeface="Wingdings" pitchFamily="-65" charset="2"/>
              <a:buChar char="Ø"/>
            </a:pPr>
            <a:r>
              <a:rPr lang="de-DE">
                <a:latin typeface="Arial" pitchFamily="-65" charset="0"/>
                <a:ea typeface="ＭＳ Ｐゴシック" pitchFamily="-65" charset="-128"/>
                <a:cs typeface="ＭＳ Ｐゴシック" pitchFamily="-65" charset="-128"/>
              </a:rPr>
              <a:t> European Central Bank</a:t>
            </a:r>
          </a:p>
          <a:p>
            <a:pPr>
              <a:buClr>
                <a:srgbClr val="5DAEAE"/>
              </a:buClr>
              <a:buFont typeface="Wingdings" pitchFamily="-65" charset="2"/>
              <a:buChar char="Ø"/>
            </a:pPr>
            <a:r>
              <a:rPr lang="de-DE">
                <a:latin typeface="Arial" pitchFamily="-65" charset="0"/>
                <a:ea typeface="ＭＳ Ｐゴシック" pitchFamily="-65" charset="-128"/>
                <a:cs typeface="ＭＳ Ｐゴシック" pitchFamily="-65" charset="-128"/>
              </a:rPr>
              <a:t> Managing Director of the IMF</a:t>
            </a:r>
          </a:p>
          <a:p>
            <a:pPr>
              <a:buClr>
                <a:srgbClr val="5DAEAE"/>
              </a:buClr>
              <a:buFont typeface="Wingdings" pitchFamily="-65" charset="2"/>
              <a:buChar char="Ø"/>
            </a:pPr>
            <a:r>
              <a:rPr lang="de-DE">
                <a:latin typeface="Arial" pitchFamily="-65" charset="0"/>
                <a:ea typeface="ＭＳ Ｐゴシック" pitchFamily="-65" charset="-128"/>
                <a:cs typeface="ＭＳ Ｐゴシック" pitchFamily="-65" charset="-128"/>
              </a:rPr>
              <a:t> President of the World Bank </a:t>
            </a:r>
          </a:p>
          <a:p>
            <a:pPr>
              <a:buClr>
                <a:srgbClr val="5DAEAE"/>
              </a:buClr>
              <a:buFont typeface="Wingdings" pitchFamily="-65" charset="2"/>
              <a:buChar char="Ø"/>
            </a:pPr>
            <a:r>
              <a:rPr lang="de-DE">
                <a:latin typeface="Arial" pitchFamily="-65" charset="0"/>
                <a:ea typeface="ＭＳ Ｐゴシック" pitchFamily="-65" charset="-128"/>
                <a:cs typeface="ＭＳ Ｐゴシック" pitchFamily="-65" charset="-128"/>
              </a:rPr>
              <a:t> The Chairman of the Bank/Fund Development Committee</a:t>
            </a:r>
          </a:p>
          <a:p>
            <a:endParaRPr lang="de-DE">
              <a:latin typeface="Arial" pitchFamily="-65" charset="0"/>
              <a:ea typeface="ＭＳ Ｐゴシック" pitchFamily="-65" charset="-128"/>
              <a:cs typeface="ＭＳ Ｐゴシック" pitchFamily="-65" charset="-128"/>
            </a:endParaRPr>
          </a:p>
          <a:p>
            <a:r>
              <a:rPr lang="de-DE">
                <a:latin typeface="Arial" pitchFamily="-65" charset="0"/>
                <a:ea typeface="ＭＳ Ｐゴシック" pitchFamily="-65" charset="-128"/>
                <a:cs typeface="ＭＳ Ｐゴシック" pitchFamily="-65" charset="-128"/>
              </a:rPr>
              <a:t>UN Secretary General invited as an observor at the more recent meetings</a:t>
            </a:r>
          </a:p>
        </p:txBody>
      </p:sp>
      <p:sp>
        <p:nvSpPr>
          <p:cNvPr id="62468" name="Foliennummernplatzhalter 3"/>
          <p:cNvSpPr>
            <a:spLocks noGrp="1"/>
          </p:cNvSpPr>
          <p:nvPr>
            <p:ph type="sldNum" sz="quarter" idx="5"/>
          </p:nvPr>
        </p:nvSpPr>
        <p:spPr>
          <a:noFill/>
        </p:spPr>
        <p:txBody>
          <a:bodyPr/>
          <a:lstStyle/>
          <a:p>
            <a:fld id="{3FC57779-2A1A-B54F-BEC1-53C52479B4C7}" type="slidenum">
              <a:rPr lang="en-US">
                <a:latin typeface="Arial" pitchFamily="-65" charset="0"/>
                <a:ea typeface="ＭＳ Ｐゴシック" pitchFamily="-65" charset="-128"/>
                <a:cs typeface="ＭＳ Ｐゴシック" pitchFamily="-65" charset="-128"/>
              </a:rPr>
              <a:pPr/>
              <a:t>14</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BRICS:</a:t>
            </a:r>
            <a:r>
              <a:rPr lang="en-US" baseline="0" dirty="0" smtClean="0"/>
              <a:t> a term coined by an investment analyst who was looking at emerging markets to recommend to investors. These countries – Brazil, Russia, India, China and later South Africa took up the idea and now meet regularly on various topics.</a:t>
            </a:r>
          </a:p>
          <a:p>
            <a:endParaRPr lang="en-US" baseline="0" dirty="0" smtClean="0"/>
          </a:p>
          <a:p>
            <a:r>
              <a:rPr lang="en-US" baseline="0" dirty="0" smtClean="0"/>
              <a:t>Photo: </a:t>
            </a:r>
            <a:r>
              <a:rPr lang="en-US" dirty="0" smtClean="0"/>
              <a:t>http://news.bbcimg.co.uk/media/images/59360000/jpg/_59360826_59360704.jpg</a:t>
            </a:r>
          </a:p>
          <a:p>
            <a:endParaRPr lang="en-US" dirty="0" smtClean="0"/>
          </a:p>
          <a:p>
            <a:r>
              <a:rPr lang="en-US" dirty="0" smtClean="0"/>
              <a:t>(</a:t>
            </a:r>
            <a:r>
              <a:rPr lang="en-US" dirty="0" err="1" smtClean="0"/>
              <a:t>c</a:t>
            </a:r>
            <a:r>
              <a:rPr lang="en-US" dirty="0" smtClean="0"/>
              <a:t>) AFP</a:t>
            </a:r>
            <a:endParaRPr lang="en-US" dirty="0"/>
          </a:p>
        </p:txBody>
      </p:sp>
      <p:sp>
        <p:nvSpPr>
          <p:cNvPr id="4" name="Slide Number Placeholder 3"/>
          <p:cNvSpPr>
            <a:spLocks noGrp="1"/>
          </p:cNvSpPr>
          <p:nvPr>
            <p:ph type="sldNum" sz="quarter" idx="10"/>
          </p:nvPr>
        </p:nvSpPr>
        <p:spPr/>
        <p:txBody>
          <a:bodyPr/>
          <a:lstStyle/>
          <a:p>
            <a:fld id="{53CFBA96-507B-C741-933A-7A2283D36711}"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dirty="0">
              <a:latin typeface="Arial" pitchFamily="-65" charset="0"/>
              <a:ea typeface="ＭＳ Ｐゴシック" pitchFamily="-65" charset="-128"/>
              <a:cs typeface="ＭＳ Ｐゴシック" pitchFamily="-65" charset="-128"/>
            </a:endParaRPr>
          </a:p>
        </p:txBody>
      </p:sp>
      <p:sp>
        <p:nvSpPr>
          <p:cNvPr id="74756" name="Slide Number Placeholder 3"/>
          <p:cNvSpPr>
            <a:spLocks noGrp="1"/>
          </p:cNvSpPr>
          <p:nvPr>
            <p:ph type="sldNum" sz="quarter" idx="5"/>
          </p:nvPr>
        </p:nvSpPr>
        <p:spPr>
          <a:noFill/>
        </p:spPr>
        <p:txBody>
          <a:bodyPr/>
          <a:lstStyle/>
          <a:p>
            <a:fld id="{F9DC35B6-B462-BC48-8EDD-06D0F3B16536}" type="slidenum">
              <a:rPr lang="en-US">
                <a:latin typeface="Arial" pitchFamily="-65" charset="0"/>
                <a:ea typeface="ＭＳ Ｐゴシック" pitchFamily="-65" charset="-128"/>
                <a:cs typeface="ＭＳ Ｐゴシック" pitchFamily="-65" charset="-128"/>
              </a:rPr>
              <a:pPr/>
              <a:t>16</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76804" name="Slide Number Placeholder 3"/>
          <p:cNvSpPr>
            <a:spLocks noGrp="1"/>
          </p:cNvSpPr>
          <p:nvPr>
            <p:ph type="sldNum" sz="quarter" idx="5"/>
          </p:nvPr>
        </p:nvSpPr>
        <p:spPr>
          <a:noFill/>
        </p:spPr>
        <p:txBody>
          <a:bodyPr/>
          <a:lstStyle/>
          <a:p>
            <a:fld id="{F0824885-4952-A541-83EE-BF0D1A626B4A}" type="slidenum">
              <a:rPr lang="en-US">
                <a:latin typeface="Arial" pitchFamily="-65" charset="0"/>
                <a:ea typeface="ＭＳ Ｐゴシック" pitchFamily="-65" charset="-128"/>
                <a:cs typeface="ＭＳ Ｐゴシック" pitchFamily="-65" charset="-128"/>
              </a:rPr>
              <a:pPr/>
              <a:t>17</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Austerity</a:t>
            </a:r>
            <a:r>
              <a:rPr lang="en-US" baseline="0" dirty="0" smtClean="0"/>
              <a:t> </a:t>
            </a:r>
            <a:r>
              <a:rPr lang="en-US" baseline="0" dirty="0" err="1" smtClean="0"/>
              <a:t>programmes</a:t>
            </a:r>
            <a:r>
              <a:rPr lang="en-US" baseline="0" dirty="0" smtClean="0"/>
              <a:t> have been the response in many high income countries to the Global Recession. In 2008, as a response to the financial crisis, many OECD countries spent large amounts of the fiscal budget on rescuing the banking sector. Financial market dynamics then “attacked” many of the currencies where the fiscal deficit was deemed to be “too high” , frightening governments into drastic spending cuts.</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The ranking above shows the extent to which low income countries plan</a:t>
            </a:r>
            <a:r>
              <a:rPr lang="en-US" baseline="0" dirty="0" smtClean="0">
                <a:solidFill>
                  <a:srgbClr val="FFFFFF"/>
                </a:solidFill>
              </a:rPr>
              <a:t> to cut fiscal budget expenditures, as a share of GDP,  as a result of the global economic crisis – ranging from 0.3% in Angola to 13% in Eritrea</a:t>
            </a:r>
            <a:r>
              <a:rPr lang="en-US" dirty="0" smtClean="0">
                <a:solidFill>
                  <a:srgbClr val="FFFFFF"/>
                </a:solidFill>
              </a:rPr>
              <a:t> . This will</a:t>
            </a:r>
            <a:r>
              <a:rPr lang="en-US" baseline="0" dirty="0" smtClean="0">
                <a:solidFill>
                  <a:srgbClr val="FFFFFF"/>
                </a:solidFill>
              </a:rPr>
              <a:t> mainly and most severely affect low income households, families and children because of the cuts in social expenditures and the </a:t>
            </a:r>
            <a:r>
              <a:rPr lang="en-US" baseline="0" dirty="0" err="1" smtClean="0">
                <a:solidFill>
                  <a:srgbClr val="FFFFFF"/>
                </a:solidFill>
              </a:rPr>
              <a:t>knowck</a:t>
            </a:r>
            <a:r>
              <a:rPr lang="en-US" baseline="0" dirty="0" smtClean="0">
                <a:solidFill>
                  <a:srgbClr val="FFFFFF"/>
                </a:solidFill>
              </a:rPr>
              <a:t>-on effects in terms of decreases in employment.</a:t>
            </a:r>
            <a:endParaRPr lang="en-US" dirty="0" smtClean="0"/>
          </a:p>
          <a:p>
            <a:pPr>
              <a:buNone/>
            </a:pPr>
            <a:endParaRPr lang="en-US" dirty="0" smtClean="0">
              <a:solidFill>
                <a:srgbClr val="FFFFFF"/>
              </a:solidFill>
            </a:endParaRPr>
          </a:p>
          <a:p>
            <a:pPr>
              <a:buNone/>
            </a:pPr>
            <a:endParaRPr lang="en-US" dirty="0" smtClean="0">
              <a:solidFill>
                <a:srgbClr val="FFFFFF"/>
              </a:solidFill>
            </a:endParaRPr>
          </a:p>
          <a:p>
            <a:pPr>
              <a:buNone/>
            </a:pPr>
            <a:r>
              <a:rPr lang="en-US" dirty="0" smtClean="0">
                <a:solidFill>
                  <a:srgbClr val="FFFFFF"/>
                </a:solidFill>
              </a:rPr>
              <a:t>Source:</a:t>
            </a:r>
            <a:r>
              <a:rPr lang="en-US" baseline="0" dirty="0" smtClean="0">
                <a:solidFill>
                  <a:srgbClr val="FFFFFF"/>
                </a:solidFill>
              </a:rPr>
              <a:t> </a:t>
            </a:r>
            <a:r>
              <a:rPr lang="en-US" dirty="0" smtClean="0">
                <a:solidFill>
                  <a:srgbClr val="FFFFFF"/>
                </a:solidFill>
              </a:rPr>
              <a:t>Isabel Ortiz &amp; Matthew Cummins. 2012. A Recovery for all. Rethinking Socio-Economic Policies for Children and Poor Households. UNICEF New York. P. 185. Table V.2 </a:t>
            </a:r>
          </a:p>
        </p:txBody>
      </p:sp>
      <p:sp>
        <p:nvSpPr>
          <p:cNvPr id="4" name="Slide Number Placeholder 3"/>
          <p:cNvSpPr>
            <a:spLocks noGrp="1"/>
          </p:cNvSpPr>
          <p:nvPr>
            <p:ph type="sldNum" sz="quarter" idx="10"/>
          </p:nvPr>
        </p:nvSpPr>
        <p:spPr/>
        <p:txBody>
          <a:bodyPr/>
          <a:lstStyle/>
          <a:p>
            <a:fld id="{0584BF75-2136-A047-A9D2-A9EF7B1A8E2B}"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lnSpc>
                <a:spcPct val="80000"/>
              </a:lnSpc>
              <a:spcBef>
                <a:spcPct val="0"/>
              </a:spcBef>
            </a:pPr>
            <a:endParaRPr lang="en-US" sz="400" smtClean="0">
              <a:latin typeface="Arial" pitchFamily="-65" charset="0"/>
              <a:ea typeface="ＭＳ Ｐゴシック" pitchFamily="-65" charset="-128"/>
              <a:cs typeface="ＭＳ Ｐゴシック" pitchFamily="-65" charset="-128"/>
            </a:endParaRPr>
          </a:p>
          <a:p>
            <a:pPr eaLnBrk="1" hangingPunct="1">
              <a:lnSpc>
                <a:spcPct val="80000"/>
              </a:lnSpc>
              <a:spcBef>
                <a:spcPct val="0"/>
              </a:spcBef>
            </a:pPr>
            <a:r>
              <a:rPr lang="en-US" sz="400" b="1" smtClean="0">
                <a:latin typeface="Arial" pitchFamily="-65" charset="0"/>
                <a:ea typeface="ＭＳ Ｐゴシック" pitchFamily="-65" charset="-128"/>
                <a:cs typeface="ＭＳ Ｐゴシック" pitchFamily="-65" charset="-128"/>
              </a:rPr>
              <a:t>Official list of MDG indicators</a:t>
            </a:r>
            <a:r>
              <a:rPr lang="en-US" sz="400" smtClean="0">
                <a:latin typeface="Arial" pitchFamily="-65" charset="0"/>
                <a:ea typeface="ＭＳ Ｐゴシック" pitchFamily="-65" charset="-128"/>
                <a:cs typeface="ＭＳ Ｐゴシック" pitchFamily="-65" charset="-128"/>
              </a:rPr>
              <a:t>, http://unstats.un.org/unsd/mdg/Host.aspx?Content=Indicators/OfficialList.htm</a:t>
            </a:r>
            <a:r>
              <a:rPr lang="en-US" sz="400" u="sng" smtClean="0">
                <a:latin typeface="Arial" pitchFamily="-65" charset="0"/>
                <a:ea typeface="ＭＳ Ｐゴシック" pitchFamily="-65" charset="-128"/>
                <a:cs typeface="ＭＳ Ｐゴシック" pitchFamily="-65" charset="-128"/>
              </a:rPr>
              <a:t> </a:t>
            </a:r>
            <a:r>
              <a:rPr lang="en-US" sz="400" smtClean="0">
                <a:latin typeface="Arial" pitchFamily="-65" charset="0"/>
                <a:ea typeface="ＭＳ Ｐゴシック" pitchFamily="-65" charset="-128"/>
                <a:cs typeface="ＭＳ Ｐゴシック" pitchFamily="-65" charset="-128"/>
              </a:rPr>
              <a:t>	</a:t>
            </a:r>
          </a:p>
          <a:p>
            <a:pPr eaLnBrk="1" hangingPunct="1">
              <a:lnSpc>
                <a:spcPct val="80000"/>
              </a:lnSpc>
              <a:spcBef>
                <a:spcPct val="0"/>
              </a:spcBef>
            </a:pPr>
            <a:r>
              <a:rPr lang="en-US" sz="400" smtClean="0">
                <a:latin typeface="Arial" pitchFamily="-65" charset="0"/>
                <a:ea typeface="ＭＳ Ｐゴシック" pitchFamily="-65" charset="-128"/>
                <a:cs typeface="ＭＳ Ｐゴシック" pitchFamily="-65" charset="-128"/>
              </a:rPr>
              <a:t>	</a:t>
            </a:r>
          </a:p>
          <a:p>
            <a:pPr eaLnBrk="1" hangingPunct="1">
              <a:lnSpc>
                <a:spcPct val="80000"/>
              </a:lnSpc>
              <a:spcBef>
                <a:spcPct val="0"/>
              </a:spcBef>
            </a:pPr>
            <a:endParaRPr lang="en-US" sz="400" smtClean="0">
              <a:latin typeface="Arial" pitchFamily="-65" charset="0"/>
              <a:ea typeface="ＭＳ Ｐゴシック" pitchFamily="-65" charset="-128"/>
              <a:cs typeface="ＭＳ Ｐゴシック" pitchFamily="-65" charset="-128"/>
            </a:endParaRPr>
          </a:p>
        </p:txBody>
      </p:sp>
      <p:sp>
        <p:nvSpPr>
          <p:cNvPr id="23556" name="Slide Number Placeholder 3"/>
          <p:cNvSpPr>
            <a:spLocks noGrp="1"/>
          </p:cNvSpPr>
          <p:nvPr>
            <p:ph type="sldNum" sz="quarter" idx="5"/>
          </p:nvPr>
        </p:nvSpPr>
        <p:spPr>
          <a:noFill/>
        </p:spPr>
        <p:txBody>
          <a:bodyPr/>
          <a:lstStyle/>
          <a:p>
            <a:fld id="{00A8B13D-6854-C240-9D4F-D0DD1C350711}" type="slidenum">
              <a:rPr lang="en-US">
                <a:latin typeface="Arial" pitchFamily="-65" charset="0"/>
                <a:ea typeface="ＭＳ Ｐゴシック" pitchFamily="-65" charset="-128"/>
                <a:cs typeface="ＭＳ Ｐゴシック" pitchFamily="-65" charset="-128"/>
              </a:rPr>
              <a:pPr/>
              <a:t>21</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p:txBody>
          <a:bodyPr/>
          <a:lstStyle/>
          <a:p>
            <a:pPr defTabSz="457200" eaLnBrk="1" hangingPunct="1">
              <a:spcBef>
                <a:spcPct val="0"/>
              </a:spcBef>
              <a:defRPr/>
            </a:pPr>
            <a:r>
              <a:rPr lang="en-US" dirty="0" smtClean="0"/>
              <a:t>UN: The Millennium Development Report 2011, New York 2011, S.12 </a:t>
            </a:r>
            <a:r>
              <a:rPr lang="de-DE" dirty="0" smtClean="0">
                <a:hlinkClick r:id="rId3"/>
              </a:rPr>
              <a:t>http://mdgs.un.org/unsd/mdg/Resources/Static/Products/Progress2011/11-31339%20(E)%20MDG%20Report%202011_Book%20LR.pdf</a:t>
            </a:r>
            <a:r>
              <a:rPr lang="de-DE" dirty="0" smtClean="0"/>
              <a:t>, </a:t>
            </a:r>
            <a:r>
              <a:rPr lang="de-DE" dirty="0" smtClean="0">
                <a:latin typeface="+mn-lt"/>
              </a:rPr>
              <a:t>abgerufen am 27.10.2011</a:t>
            </a:r>
            <a:endParaRPr lang="en-US" dirty="0" smtClean="0"/>
          </a:p>
          <a:p>
            <a:pPr eaLnBrk="1" hangingPunct="1">
              <a:spcBef>
                <a:spcPct val="0"/>
              </a:spcBef>
              <a:defRPr/>
            </a:pPr>
            <a:endParaRPr lang="en-US" dirty="0" smtClean="0"/>
          </a:p>
        </p:txBody>
      </p:sp>
      <p:sp>
        <p:nvSpPr>
          <p:cNvPr id="29700" name="Slide Number Placeholder 3"/>
          <p:cNvSpPr>
            <a:spLocks noGrp="1"/>
          </p:cNvSpPr>
          <p:nvPr>
            <p:ph type="sldNum" sz="quarter" idx="5"/>
          </p:nvPr>
        </p:nvSpPr>
        <p:spPr>
          <a:noFill/>
        </p:spPr>
        <p:txBody>
          <a:bodyPr/>
          <a:lstStyle/>
          <a:p>
            <a:fld id="{04FEC698-5EDE-A14A-8522-C79C53DEAD67}" type="slidenum">
              <a:rPr lang="en-US">
                <a:latin typeface="Arial" pitchFamily="-65" charset="0"/>
                <a:ea typeface="ＭＳ Ｐゴシック" pitchFamily="-65" charset="-128"/>
                <a:cs typeface="ＭＳ Ｐゴシック" pitchFamily="-65" charset="-128"/>
              </a:rPr>
              <a:pPr/>
              <a:t>22</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Source:</a:t>
            </a:r>
            <a:r>
              <a:rPr lang="en-US" b="1" baseline="0" dirty="0" smtClean="0"/>
              <a:t> FAO-IFAD-WFP. The State of </a:t>
            </a:r>
            <a:r>
              <a:rPr lang="en-US" sz="1200" b="1" kern="1200" dirty="0" smtClean="0">
                <a:solidFill>
                  <a:schemeClr val="tx1"/>
                </a:solidFill>
                <a:latin typeface="+mn-lt"/>
                <a:ea typeface="+mn-ea"/>
                <a:cs typeface="+mn-cs"/>
              </a:rPr>
              <a:t>Food Insecurity in the World (SOFI) 2012 report. http://www.fao.org/docrep/016/i3027e/i3027e.pdf</a:t>
            </a:r>
            <a:endParaRPr lang="en-US" b="1" dirty="0"/>
          </a:p>
        </p:txBody>
      </p:sp>
      <p:sp>
        <p:nvSpPr>
          <p:cNvPr id="4" name="Slide Number Placeholder 3"/>
          <p:cNvSpPr>
            <a:spLocks noGrp="1"/>
          </p:cNvSpPr>
          <p:nvPr>
            <p:ph type="sldNum" sz="quarter" idx="10"/>
          </p:nvPr>
        </p:nvSpPr>
        <p:spPr/>
        <p:txBody>
          <a:bodyPr/>
          <a:lstStyle/>
          <a:p>
            <a:fld id="{51878BBB-3051-CA46-983B-00E533412CCE}"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Folienbildplatzhalter 1"/>
          <p:cNvSpPr>
            <a:spLocks noGrp="1" noRot="1" noChangeAspect="1"/>
          </p:cNvSpPr>
          <p:nvPr>
            <p:ph type="sldImg"/>
          </p:nvPr>
        </p:nvSpPr>
        <p:spPr>
          <a:ln/>
        </p:spPr>
      </p:sp>
      <p:sp>
        <p:nvSpPr>
          <p:cNvPr id="3" name="Notizenplatzhalter 2"/>
          <p:cNvSpPr>
            <a:spLocks noGrp="1"/>
          </p:cNvSpPr>
          <p:nvPr>
            <p:ph type="body" idx="1"/>
          </p:nvPr>
        </p:nvSpPr>
        <p:spPr/>
        <p:txBody>
          <a:bodyPr>
            <a:normAutofit/>
          </a:bodyPr>
          <a:lstStyle/>
          <a:p>
            <a:pPr defTabSz="457200">
              <a:defRPr/>
            </a:pPr>
            <a:r>
              <a:rPr lang="en-US" dirty="0" smtClean="0"/>
              <a:t>UN: The Millennium Development Report 2011, New York 2011, S. 24ff. </a:t>
            </a:r>
            <a:r>
              <a:rPr lang="de-DE" dirty="0" smtClean="0">
                <a:hlinkClick r:id="rId3"/>
              </a:rPr>
              <a:t>http://mdgs.un.org/unsd/mdg/Resources/Static/Products/Progress2011/11-31339%20(E)%20MDG%20Report%202011_Book%20LR.pdf</a:t>
            </a:r>
            <a:r>
              <a:rPr lang="de-DE" dirty="0" smtClean="0"/>
              <a:t>, </a:t>
            </a:r>
            <a:r>
              <a:rPr lang="de-DE" dirty="0" smtClean="0">
                <a:latin typeface="+mn-lt"/>
              </a:rPr>
              <a:t>abgerufen am 27.10.2011</a:t>
            </a:r>
            <a:endParaRPr lang="en-US" dirty="0" smtClean="0"/>
          </a:p>
          <a:p>
            <a:pPr>
              <a:defRPr/>
            </a:pPr>
            <a:endParaRPr lang="de-DE" dirty="0"/>
          </a:p>
        </p:txBody>
      </p:sp>
      <p:sp>
        <p:nvSpPr>
          <p:cNvPr id="33796" name="Foliennummernplatzhalter 3"/>
          <p:cNvSpPr>
            <a:spLocks noGrp="1"/>
          </p:cNvSpPr>
          <p:nvPr>
            <p:ph type="sldNum" sz="quarter" idx="5"/>
          </p:nvPr>
        </p:nvSpPr>
        <p:spPr>
          <a:noFill/>
        </p:spPr>
        <p:txBody>
          <a:bodyPr/>
          <a:lstStyle/>
          <a:p>
            <a:fld id="{618E8EC9-1480-684E-A35F-254FD18F829C}" type="slidenum">
              <a:rPr lang="en-US" smtClean="0">
                <a:latin typeface="Arial" pitchFamily="-65" charset="0"/>
                <a:ea typeface="ＭＳ Ｐゴシック" pitchFamily="-65" charset="-128"/>
                <a:cs typeface="ＭＳ Ｐゴシック" pitchFamily="-65" charset="-128"/>
              </a:rPr>
              <a:pPr/>
              <a:t>24</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39940" name="Foliennummernplatzhalter 3"/>
          <p:cNvSpPr>
            <a:spLocks noGrp="1"/>
          </p:cNvSpPr>
          <p:nvPr>
            <p:ph type="sldNum" sz="quarter" idx="5"/>
          </p:nvPr>
        </p:nvSpPr>
        <p:spPr>
          <a:noFill/>
        </p:spPr>
        <p:txBody>
          <a:bodyPr/>
          <a:lstStyle/>
          <a:p>
            <a:fld id="{70D9DBD3-EAED-B747-9763-6D34F95C5C41}" type="slidenum">
              <a:rPr lang="en-US">
                <a:latin typeface="Arial" pitchFamily="-65" charset="0"/>
                <a:ea typeface="ＭＳ Ｐゴシック" pitchFamily="-65" charset="-128"/>
                <a:cs typeface="ＭＳ Ｐゴシック" pitchFamily="-65" charset="-128"/>
              </a:rPr>
              <a:pPr/>
              <a:t>5</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Children under 5 suffering underweight (low weigh</a:t>
            </a:r>
            <a:r>
              <a:rPr lang="en-US" sz="1200" b="0" kern="1200" baseline="0" dirty="0" smtClean="0">
                <a:solidFill>
                  <a:schemeClr val="tx1"/>
                </a:solidFill>
                <a:latin typeface="+mn-lt"/>
                <a:ea typeface="+mn-ea"/>
                <a:cs typeface="+mn-cs"/>
              </a:rPr>
              <a:t>t for height, a consequence of acute or chronic malnutrition) . Globally, underweight affects 16% of the </a:t>
            </a:r>
            <a:r>
              <a:rPr lang="en-US" sz="1200" b="0" kern="1200" baseline="0" dirty="0" err="1" smtClean="0">
                <a:solidFill>
                  <a:schemeClr val="tx1"/>
                </a:solidFill>
                <a:latin typeface="+mn-lt"/>
                <a:ea typeface="+mn-ea"/>
                <a:cs typeface="+mn-cs"/>
              </a:rPr>
              <a:t>world´s</a:t>
            </a:r>
            <a:r>
              <a:rPr lang="en-US" sz="1200" b="0" kern="1200" baseline="0" dirty="0" smtClean="0">
                <a:solidFill>
                  <a:schemeClr val="tx1"/>
                </a:solidFill>
                <a:latin typeface="+mn-lt"/>
                <a:ea typeface="+mn-ea"/>
                <a:cs typeface="+mn-cs"/>
              </a:rPr>
              <a:t> under-fives. In South Asia as many as one third – in India 45%.</a:t>
            </a:r>
            <a:endParaRPr lang="en-US" sz="1200" b="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Note: Estimates are calculated according to WHO Child Growth Standards. </a:t>
            </a:r>
            <a:r>
              <a:rPr lang="en-US" sz="1200" b="1" kern="1200" dirty="0" smtClean="0">
                <a:solidFill>
                  <a:schemeClr val="tx1"/>
                </a:solidFill>
                <a:latin typeface="+mn-lt"/>
                <a:ea typeface="+mn-ea"/>
                <a:cs typeface="+mn-cs"/>
                <a:hlinkClick r:id="rId3"/>
              </a:rPr>
              <a:t> Source: United Nations Children’s Fund, World Health Organization, The World Bank, UNICEF-WHO-World Bank Joint Child Malnutrition Estimates, 2011 revision (completed July 2012).</a:t>
            </a:r>
            <a:r>
              <a:rPr lang="en-US" sz="1200" b="1" kern="1200" dirty="0" smtClean="0">
                <a:solidFill>
                  <a:schemeClr val="tx1"/>
                </a:solidFill>
                <a:latin typeface="+mn-lt"/>
                <a:ea typeface="+mn-ea"/>
                <a:cs typeface="+mn-cs"/>
              </a:rPr>
              <a:t> http://</a:t>
            </a:r>
            <a:r>
              <a:rPr lang="en-US" sz="1200" b="1" kern="1200" dirty="0" err="1" smtClean="0">
                <a:solidFill>
                  <a:schemeClr val="tx1"/>
                </a:solidFill>
                <a:latin typeface="+mn-lt"/>
                <a:ea typeface="+mn-ea"/>
                <a:cs typeface="+mn-cs"/>
              </a:rPr>
              <a:t>www.childinfo.org/malnutrition_status.html</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Most </a:t>
            </a:r>
            <a:r>
              <a:rPr lang="en-US" sz="1200" kern="1200" baseline="0" dirty="0" smtClean="0">
                <a:solidFill>
                  <a:schemeClr val="tx1"/>
                </a:solidFill>
                <a:latin typeface="+mn-lt"/>
                <a:ea typeface="+mn-ea"/>
                <a:cs typeface="+mn-cs"/>
              </a:rPr>
              <a:t>child deaths are preventable, and the figure shows that more than a third of young child deaths are due to malnutrition, </a:t>
            </a:r>
            <a:r>
              <a:rPr lang="en-US" sz="1200" kern="1200" dirty="0" smtClean="0">
                <a:solidFill>
                  <a:schemeClr val="tx1"/>
                </a:solidFill>
                <a:latin typeface="+mn-lt"/>
                <a:ea typeface="+mn-ea"/>
                <a:cs typeface="+mn-cs"/>
              </a:rPr>
              <a:t>Poverty, low levels of education and poor access to health services are major contributors to childhood under-nutrition, a complex issue that requires tackling on a wide number of fronts. </a:t>
            </a:r>
            <a:endParaRPr lang="en-US" dirty="0" smtClean="0"/>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Source: WHO/Child Health Epidemiology Reference Group (CHERG) estimates presented in </a:t>
            </a:r>
            <a:r>
              <a:rPr lang="en-US" sz="1200" b="1" i="1" kern="1200" dirty="0" smtClean="0">
                <a:solidFill>
                  <a:schemeClr val="tx1"/>
                </a:solidFill>
                <a:latin typeface="+mn-lt"/>
                <a:ea typeface="+mn-ea"/>
                <a:cs typeface="+mn-cs"/>
              </a:rPr>
              <a:t>The Lancet, June 2010. http://</a:t>
            </a:r>
            <a:r>
              <a:rPr lang="en-US" sz="1200" b="1" i="1" kern="1200" dirty="0" err="1" smtClean="0">
                <a:solidFill>
                  <a:schemeClr val="tx1"/>
                </a:solidFill>
                <a:latin typeface="+mn-lt"/>
                <a:ea typeface="+mn-ea"/>
                <a:cs typeface="+mn-cs"/>
              </a:rPr>
              <a:t>www.childinfo.org/malnutrition.html</a:t>
            </a:r>
            <a:endParaRPr lang="en-US" sz="1200" b="1"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84BF75-2136-A047-A9D2-A9EF7B1A8E2B}"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sz="1200" b="1" dirty="0" smtClean="0"/>
              <a:t>Indigenous Peoples for a Global Toxics Free Future:  A Human Rights Framework addressing Environmental Violence and Health of Future Generations. International Indian Treaty</a:t>
            </a:r>
            <a:r>
              <a:rPr lang="en-US" sz="1200" b="1" baseline="0" dirty="0" smtClean="0"/>
              <a:t> Council. Presentation from Rio plus 20 Global Summit. </a:t>
            </a:r>
            <a:r>
              <a:rPr lang="en-US" sz="1200" b="1" dirty="0" smtClean="0"/>
              <a:t/>
            </a:r>
            <a:br>
              <a:rPr lang="en-US" sz="1200" b="1" dirty="0" smtClean="0"/>
            </a:br>
            <a:r>
              <a:rPr lang="en-US" sz="1200" b="1" dirty="0" smtClean="0"/>
              <a:t>June 11</a:t>
            </a:r>
            <a:r>
              <a:rPr lang="en-US" sz="1200" b="1" baseline="30000" dirty="0" smtClean="0"/>
              <a:t>th</a:t>
            </a:r>
            <a:r>
              <a:rPr lang="en-US" sz="1200" b="1" dirty="0" smtClean="0"/>
              <a:t>, 2012, Rio de Janeiro </a:t>
            </a:r>
          </a:p>
          <a:p>
            <a:pPr eaLnBrk="1" hangingPunct="1"/>
            <a:endParaRPr lang="en-US" sz="1200" b="1" dirty="0" smtClean="0">
              <a:latin typeface="Arial" pitchFamily="-65" charset="0"/>
              <a:ea typeface="ＭＳ Ｐゴシック" pitchFamily="-65" charset="-128"/>
            </a:endParaRPr>
          </a:p>
          <a:p>
            <a:pPr eaLnBrk="1" hangingPunct="1"/>
            <a:r>
              <a:rPr lang="en-US" sz="1200" b="1" dirty="0" smtClean="0">
                <a:latin typeface="Arial" pitchFamily="-65" charset="0"/>
                <a:ea typeface="ＭＳ Ｐゴシック" pitchFamily="-65" charset="-128"/>
              </a:rPr>
              <a:t>People</a:t>
            </a:r>
            <a:r>
              <a:rPr lang="en-US" sz="1200" b="1" baseline="0" dirty="0" smtClean="0">
                <a:latin typeface="Arial" pitchFamily="-65" charset="0"/>
                <a:ea typeface="ＭＳ Ｐゴシック" pitchFamily="-65" charset="-128"/>
              </a:rPr>
              <a:t> in</a:t>
            </a:r>
            <a:r>
              <a:rPr lang="en-US" sz="1200" b="1" dirty="0" smtClean="0">
                <a:latin typeface="Arial" pitchFamily="-65" charset="0"/>
                <a:ea typeface="ＭＳ Ｐゴシック" pitchFamily="-65" charset="-128"/>
              </a:rPr>
              <a:t> the valley</a:t>
            </a:r>
            <a:r>
              <a:rPr lang="en-US" sz="1200" b="1" baseline="0" dirty="0" smtClean="0">
                <a:latin typeface="Arial" pitchFamily="-65" charset="0"/>
                <a:ea typeface="ＭＳ Ｐゴシック" pitchFamily="-65" charset="-128"/>
              </a:rPr>
              <a:t> </a:t>
            </a:r>
            <a:r>
              <a:rPr lang="en-US" sz="1200" b="1" dirty="0" smtClean="0">
                <a:latin typeface="Arial" pitchFamily="-65" charset="0"/>
                <a:ea typeface="ＭＳ Ｐゴシック" pitchFamily="-65" charset="-128"/>
              </a:rPr>
              <a:t>of the</a:t>
            </a:r>
            <a:r>
              <a:rPr lang="en-US" sz="1200" b="1" baseline="0" dirty="0" smtClean="0">
                <a:latin typeface="Arial" pitchFamily="-65" charset="0"/>
                <a:ea typeface="ＭＳ Ｐゴシック" pitchFamily="-65" charset="-128"/>
              </a:rPr>
              <a:t> Yaqui River in Mexico are exposed to toxic substances contained in pesticides that are sprayed in this region. The health of mothers and and the development of children is severely affected, as shown in these children's drawings comparing those done by 5-6 year olds in the valley with those done by children living in the foothills. </a:t>
            </a:r>
            <a:endParaRPr lang="en-GB" dirty="0">
              <a:latin typeface="Arial" pitchFamily="-65" charset="0"/>
              <a:ea typeface="ＭＳ Ｐゴシック" pitchFamily="-65" charset="-128"/>
            </a:endParaRPr>
          </a:p>
        </p:txBody>
      </p:sp>
      <p:sp>
        <p:nvSpPr>
          <p:cNvPr id="52228" name="Slide Number Placeholder 3"/>
          <p:cNvSpPr>
            <a:spLocks noGrp="1"/>
          </p:cNvSpPr>
          <p:nvPr>
            <p:ph type="sldNum" sz="quarter" idx="5"/>
          </p:nvPr>
        </p:nvSpPr>
        <p:spPr>
          <a:noFill/>
        </p:spPr>
        <p:txBody>
          <a:bodyPr/>
          <a:lstStyle/>
          <a:p>
            <a:fld id="{4DBC6FCE-095F-3446-9D4A-109BD1BEF47D}" type="slidenum">
              <a:rPr lang="en-US"/>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Folienbildplatzhalter 1"/>
          <p:cNvSpPr>
            <a:spLocks noGrp="1" noRot="1" noChangeAspect="1"/>
          </p:cNvSpPr>
          <p:nvPr>
            <p:ph type="sldImg"/>
          </p:nvPr>
        </p:nvSpPr>
        <p:spPr>
          <a:ln/>
        </p:spPr>
      </p:sp>
      <p:sp>
        <p:nvSpPr>
          <p:cNvPr id="3" name="Notizenplatzhalter 2"/>
          <p:cNvSpPr>
            <a:spLocks noGrp="1"/>
          </p:cNvSpPr>
          <p:nvPr>
            <p:ph type="body" idx="1"/>
          </p:nvPr>
        </p:nvSpPr>
        <p:spPr/>
        <p:txBody>
          <a:bodyPr>
            <a:normAutofit/>
          </a:bodyPr>
          <a:lstStyle/>
          <a:p>
            <a:pPr defTabSz="457200">
              <a:defRPr/>
            </a:pPr>
            <a:r>
              <a:rPr lang="en-US" dirty="0" smtClean="0"/>
              <a:t>UN: The Millennium Development Report 2011, New York 2011, S.28 </a:t>
            </a:r>
            <a:r>
              <a:rPr lang="de-DE" dirty="0" smtClean="0">
                <a:hlinkClick r:id="rId3"/>
              </a:rPr>
              <a:t>http://mdgs.un.org/unsd/mdg/Resources/Static/Products/Progress2011/11-31339%20(E)%20MDG%20Report%202011_Book%20LR.pdf</a:t>
            </a:r>
            <a:r>
              <a:rPr lang="de-DE" dirty="0" smtClean="0"/>
              <a:t>, </a:t>
            </a:r>
            <a:r>
              <a:rPr lang="de-DE" dirty="0" smtClean="0">
                <a:latin typeface="+mn-lt"/>
              </a:rPr>
              <a:t>abgerufen am 27.10.2011</a:t>
            </a:r>
            <a:endParaRPr lang="en-US" dirty="0" smtClean="0"/>
          </a:p>
          <a:p>
            <a:pPr>
              <a:defRPr/>
            </a:pPr>
            <a:endParaRPr lang="de-DE" dirty="0"/>
          </a:p>
        </p:txBody>
      </p:sp>
      <p:sp>
        <p:nvSpPr>
          <p:cNvPr id="35844" name="Foliennummernplatzhalter 3"/>
          <p:cNvSpPr>
            <a:spLocks noGrp="1"/>
          </p:cNvSpPr>
          <p:nvPr>
            <p:ph type="sldNum" sz="quarter" idx="5"/>
          </p:nvPr>
        </p:nvSpPr>
        <p:spPr>
          <a:noFill/>
        </p:spPr>
        <p:txBody>
          <a:bodyPr/>
          <a:lstStyle/>
          <a:p>
            <a:fld id="{4F2182B5-8805-B945-87DF-CDDB660531C4}" type="slidenum">
              <a:rPr lang="en-US" smtClean="0">
                <a:latin typeface="Arial" pitchFamily="-65" charset="0"/>
                <a:ea typeface="ＭＳ Ｐゴシック" pitchFamily="-65" charset="-128"/>
                <a:cs typeface="ＭＳ Ｐゴシック" pitchFamily="-65" charset="-128"/>
              </a:rPr>
              <a:pPr/>
              <a:t>28</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MDG</a:t>
            </a:r>
            <a:r>
              <a:rPr lang="en-US" sz="1200" b="0" kern="1200" baseline="0" dirty="0" smtClean="0">
                <a:solidFill>
                  <a:schemeClr val="tx1"/>
                </a:solidFill>
                <a:latin typeface="+mn-lt"/>
                <a:ea typeface="+mn-ea"/>
                <a:cs typeface="+mn-cs"/>
              </a:rPr>
              <a:t> 2 is about schooling, measured in enrolment ratios. School enrolments are among the few MDG indicators that are doing well for the majority of countries. But enrolment or attendance is only about primary schooling, and gives no information on school completion, or the quality of the education  received.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14 countries in the world have extreme educational poverty at the primary level; they are in sub-Saharan Africa and South Asia</a:t>
            </a:r>
          </a:p>
          <a:p>
            <a:r>
              <a:rPr lang="en-US" sz="1200" b="0" kern="1200" dirty="0" smtClean="0">
                <a:solidFill>
                  <a:schemeClr val="tx1"/>
                </a:solidFill>
                <a:latin typeface="+mn-lt"/>
                <a:ea typeface="+mn-ea"/>
                <a:cs typeface="+mn-cs"/>
              </a:rPr>
              <a:t>Notes: Primary net enrolment or attendance ratio. Primary net enrolment data prioritized. Primary net attendance data from surveys were used when primary net enrolment data were not available. This map is stylized and not to scale. It does not reflect a position by UNICEF on the legal status of any country or territory of the delimitation of any frontiers. The dotted line represents approximately the Line of Control in Jammu and Kashmir agreed upon by India and Pakistan. The final status of Jammu and Kashmir has not yet been agreed upon by the parties.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Sources: UNESCO Institute for Statistics, global databases, 2011, based on administrative data, 2009 or latest available. UNICEF global databases, 2011, based on Multiple Indicator Cluster Surveys (MICS), Demographic and Heath Surveys (DHS) and other national household surveys, 2005–2010. http://www.childinfo.org/education_1056.htm</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de-DE" dirty="0" smtClean="0">
                <a:latin typeface="Arial" pitchFamily="-65" charset="0"/>
                <a:ea typeface="ＭＳ Ｐゴシック" pitchFamily="-65" charset="-128"/>
                <a:cs typeface="ＭＳ Ｐゴシック" pitchFamily="-65" charset="-128"/>
              </a:rPr>
              <a:t>Income </a:t>
            </a:r>
            <a:r>
              <a:rPr lang="de-DE" dirty="0" err="1" smtClean="0">
                <a:latin typeface="Arial" pitchFamily="-65" charset="0"/>
                <a:ea typeface="ＭＳ Ｐゴシック" pitchFamily="-65" charset="-128"/>
                <a:cs typeface="ＭＳ Ｐゴシック" pitchFamily="-65" charset="-128"/>
              </a:rPr>
              <a:t>poverty</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is</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calculated</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based</a:t>
            </a:r>
            <a:r>
              <a:rPr lang="de-DE" baseline="0" dirty="0" smtClean="0">
                <a:latin typeface="Arial" pitchFamily="-65" charset="0"/>
                <a:ea typeface="ＭＳ Ｐゴシック" pitchFamily="-65" charset="-128"/>
                <a:cs typeface="ＭＳ Ｐゴシック" pitchFamily="-65" charset="-128"/>
              </a:rPr>
              <a:t> on </a:t>
            </a:r>
            <a:r>
              <a:rPr lang="de-DE" baseline="0" dirty="0" err="1" smtClean="0">
                <a:latin typeface="Arial" pitchFamily="-65" charset="0"/>
                <a:ea typeface="ＭＳ Ｐゴシック" pitchFamily="-65" charset="-128"/>
                <a:cs typeface="ＭＳ Ｐゴシック" pitchFamily="-65" charset="-128"/>
              </a:rPr>
              <a:t>the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price</a:t>
            </a:r>
            <a:r>
              <a:rPr lang="de-DE" baseline="0" dirty="0" smtClean="0">
                <a:latin typeface="Arial" pitchFamily="-65" charset="0"/>
                <a:ea typeface="ＭＳ Ｐゴシック" pitchFamily="-65" charset="-128"/>
                <a:cs typeface="ＭＳ Ｐゴシック" pitchFamily="-65" charset="-128"/>
              </a:rPr>
              <a:t> of a </a:t>
            </a:r>
            <a:r>
              <a:rPr lang="de-DE" baseline="0" dirty="0" err="1" smtClean="0">
                <a:latin typeface="Arial" pitchFamily="-65" charset="0"/>
                <a:ea typeface="ＭＳ Ｐゴシック" pitchFamily="-65" charset="-128"/>
                <a:cs typeface="ＭＳ Ｐゴシック" pitchFamily="-65" charset="-128"/>
              </a:rPr>
              <a:t>basket</a:t>
            </a:r>
            <a:r>
              <a:rPr lang="de-DE" baseline="0" dirty="0" smtClean="0">
                <a:latin typeface="Arial" pitchFamily="-65" charset="0"/>
                <a:ea typeface="ＭＳ Ｐゴシック" pitchFamily="-65" charset="-128"/>
                <a:cs typeface="ＭＳ Ｐゴシック" pitchFamily="-65" charset="-128"/>
              </a:rPr>
              <a:t> of </a:t>
            </a:r>
            <a:r>
              <a:rPr lang="de-DE" baseline="0" dirty="0" err="1" smtClean="0">
                <a:latin typeface="Arial" pitchFamily="-65" charset="0"/>
                <a:ea typeface="ＭＳ Ｐゴシック" pitchFamily="-65" charset="-128"/>
                <a:cs typeface="ＭＳ Ｐゴシック" pitchFamily="-65" charset="-128"/>
              </a:rPr>
              <a:t>foods</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required</a:t>
            </a:r>
            <a:r>
              <a:rPr lang="de-DE" baseline="0" dirty="0" smtClean="0">
                <a:latin typeface="Arial" pitchFamily="-65" charset="0"/>
                <a:ea typeface="ＭＳ Ｐゴシック" pitchFamily="-65" charset="-128"/>
                <a:cs typeface="ＭＳ Ｐゴシック" pitchFamily="-65" charset="-128"/>
              </a:rPr>
              <a:t> to </a:t>
            </a:r>
            <a:r>
              <a:rPr lang="de-DE" baseline="0" dirty="0" err="1" smtClean="0">
                <a:latin typeface="Arial" pitchFamily="-65" charset="0"/>
                <a:ea typeface="ＭＳ Ｐゴシック" pitchFamily="-65" charset="-128"/>
                <a:cs typeface="ＭＳ Ｐゴシック" pitchFamily="-65" charset="-128"/>
              </a:rPr>
              <a:t>cover</a:t>
            </a:r>
            <a:r>
              <a:rPr lang="de-DE" baseline="0" dirty="0" smtClean="0">
                <a:latin typeface="Arial" pitchFamily="-65" charset="0"/>
                <a:ea typeface="ＭＳ Ｐゴシック" pitchFamily="-65" charset="-128"/>
                <a:cs typeface="ＭＳ Ｐゴシック" pitchFamily="-65" charset="-128"/>
              </a:rPr>
              <a:t> a  </a:t>
            </a:r>
            <a:r>
              <a:rPr lang="de-DE" baseline="0" dirty="0" err="1" smtClean="0">
                <a:latin typeface="Arial" pitchFamily="-65" charset="0"/>
                <a:ea typeface="ＭＳ Ｐゴシック" pitchFamily="-65" charset="-128"/>
                <a:cs typeface="ＭＳ Ｐゴシック" pitchFamily="-65" charset="-128"/>
              </a:rPr>
              <a:t>minimum</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calorie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intake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There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are</a:t>
            </a:r>
            <a:r>
              <a:rPr lang="de-DE" baseline="0" dirty="0" smtClean="0">
                <a:latin typeface="Arial" pitchFamily="-65" charset="0"/>
                <a:ea typeface="ＭＳ Ｐゴシック" pitchFamily="-65" charset="-128"/>
                <a:cs typeface="ＭＳ Ｐゴシック" pitchFamily="-65" charset="-128"/>
              </a:rPr>
              <a:t> national </a:t>
            </a:r>
            <a:r>
              <a:rPr lang="de-DE" baseline="0" dirty="0" err="1" smtClean="0">
                <a:latin typeface="Arial" pitchFamily="-65" charset="0"/>
                <a:ea typeface="ＭＳ Ｐゴシック" pitchFamily="-65" charset="-128"/>
                <a:cs typeface="ＭＳ Ｐゴシック" pitchFamily="-65" charset="-128"/>
              </a:rPr>
              <a:t>poverty</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lines</a:t>
            </a:r>
            <a:r>
              <a:rPr lang="de-DE" baseline="0" dirty="0" smtClean="0">
                <a:latin typeface="Arial" pitchFamily="-65" charset="0"/>
                <a:ea typeface="ＭＳ Ｐゴシック" pitchFamily="-65" charset="-128"/>
                <a:cs typeface="ＭＳ Ｐゴシック" pitchFamily="-65" charset="-128"/>
              </a:rPr>
              <a:t> and </a:t>
            </a:r>
            <a:r>
              <a:rPr lang="de-DE" baseline="0" dirty="0" err="1" smtClean="0">
                <a:latin typeface="Arial" pitchFamily="-65" charset="0"/>
                <a:ea typeface="ＭＳ Ｐゴシック" pitchFamily="-65" charset="-128"/>
                <a:cs typeface="ＭＳ Ｐゴシック" pitchFamily="-65" charset="-128"/>
              </a:rPr>
              <a:t>defining</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the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minimum</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requirements</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is</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highly</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political</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since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any</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increase</a:t>
            </a:r>
            <a:r>
              <a:rPr lang="de-DE" baseline="0" dirty="0" smtClean="0">
                <a:latin typeface="Arial" pitchFamily="-65" charset="0"/>
                <a:ea typeface="ＭＳ Ｐゴシック" pitchFamily="-65" charset="-128"/>
                <a:cs typeface="ＭＳ Ｐゴシック" pitchFamily="-65" charset="-128"/>
              </a:rPr>
              <a:t> in </a:t>
            </a:r>
            <a:r>
              <a:rPr lang="de-DE" baseline="0" dirty="0" err="1" smtClean="0">
                <a:latin typeface="Arial" pitchFamily="-65" charset="0"/>
                <a:ea typeface="ＭＳ Ｐゴシック" pitchFamily="-65" charset="-128"/>
                <a:cs typeface="ＭＳ Ｐゴシック" pitchFamily="-65" charset="-128"/>
              </a:rPr>
              <a:t>the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acknowledged</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minimum</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raises</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the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number</a:t>
            </a:r>
            <a:r>
              <a:rPr lang="de-DE" baseline="0" dirty="0" smtClean="0">
                <a:latin typeface="Arial" pitchFamily="-65" charset="0"/>
                <a:ea typeface="ＭＳ Ｐゴシック" pitchFamily="-65" charset="-128"/>
                <a:cs typeface="ＭＳ Ｐゴシック" pitchFamily="-65" charset="-128"/>
              </a:rPr>
              <a:t> of </a:t>
            </a:r>
            <a:r>
              <a:rPr lang="de-DE" baseline="0" dirty="0" err="1" smtClean="0">
                <a:latin typeface="Arial" pitchFamily="-65" charset="0"/>
                <a:ea typeface="ＭＳ Ｐゴシック" pitchFamily="-65" charset="-128"/>
                <a:cs typeface="ＭＳ Ｐゴシック" pitchFamily="-65" charset="-128"/>
              </a:rPr>
              <a:t>people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statistically</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recognised</a:t>
            </a:r>
            <a:r>
              <a:rPr lang="de-DE" baseline="0" dirty="0" smtClean="0">
                <a:latin typeface="Arial" pitchFamily="-65" charset="0"/>
                <a:ea typeface="ＭＳ Ｐゴシック" pitchFamily="-65" charset="-128"/>
                <a:cs typeface="ＭＳ Ｐゴシック" pitchFamily="-65" charset="-128"/>
              </a:rPr>
              <a:t> as </a:t>
            </a:r>
            <a:r>
              <a:rPr lang="de-DE" baseline="0" dirty="0" err="1" smtClean="0">
                <a:latin typeface="Arial" pitchFamily="-65" charset="0"/>
                <a:ea typeface="ＭＳ Ｐゴシック" pitchFamily="-65" charset="-128"/>
                <a:cs typeface="ＭＳ Ｐゴシック" pitchFamily="-65" charset="-128"/>
              </a:rPr>
              <a:t>living</a:t>
            </a:r>
            <a:r>
              <a:rPr lang="de-DE" baseline="0" dirty="0" smtClean="0">
                <a:latin typeface="Arial" pitchFamily="-65" charset="0"/>
                <a:ea typeface="ＭＳ Ｐゴシック" pitchFamily="-65" charset="-128"/>
                <a:cs typeface="ＭＳ Ｐゴシック" pitchFamily="-65" charset="-128"/>
              </a:rPr>
              <a:t> in </a:t>
            </a:r>
            <a:r>
              <a:rPr lang="de-DE" baseline="0" dirty="0" err="1" smtClean="0">
                <a:latin typeface="Arial" pitchFamily="-65" charset="0"/>
                <a:ea typeface="ＭＳ Ｐゴシック" pitchFamily="-65" charset="-128"/>
                <a:cs typeface="ＭＳ Ｐゴシック" pitchFamily="-65" charset="-128"/>
              </a:rPr>
              <a:t>poverty</a:t>
            </a:r>
            <a:r>
              <a:rPr lang="de-DE" baseline="0" dirty="0" smtClean="0">
                <a:latin typeface="Arial" pitchFamily="-65" charset="0"/>
                <a:ea typeface="ＭＳ Ｐゴシック" pitchFamily="-65" charset="-128"/>
                <a:cs typeface="ＭＳ Ｐゴシック" pitchFamily="-65" charset="-128"/>
              </a:rPr>
              <a:t>. </a:t>
            </a:r>
          </a:p>
          <a:p>
            <a:r>
              <a:rPr lang="de-DE" baseline="0" dirty="0" err="1" smtClean="0">
                <a:latin typeface="Arial" pitchFamily="-65" charset="0"/>
                <a:ea typeface="ＭＳ Ｐゴシック" pitchFamily="-65" charset="-128"/>
                <a:cs typeface="ＭＳ Ｐゴシック" pitchFamily="-65" charset="-128"/>
              </a:rPr>
              <a:t>The</a:t>
            </a:r>
            <a:r>
              <a:rPr lang="de-DE" baseline="0" dirty="0" smtClean="0">
                <a:latin typeface="Arial" pitchFamily="-65" charset="0"/>
                <a:ea typeface="ＭＳ Ｐゴシック" pitchFamily="-65" charset="-128"/>
                <a:cs typeface="ＭＳ Ｐゴシック" pitchFamily="-65" charset="-128"/>
              </a:rPr>
              <a:t> $1.25 </a:t>
            </a:r>
            <a:r>
              <a:rPr lang="de-DE" baseline="0" dirty="0" err="1" smtClean="0">
                <a:latin typeface="Arial" pitchFamily="-65" charset="0"/>
                <a:ea typeface="ＭＳ Ｐゴシック" pitchFamily="-65" charset="-128"/>
                <a:cs typeface="ＭＳ Ｐゴシック" pitchFamily="-65" charset="-128"/>
              </a:rPr>
              <a:t>poverty</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line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used</a:t>
            </a:r>
            <a:r>
              <a:rPr lang="de-DE" baseline="0" dirty="0" smtClean="0">
                <a:latin typeface="Arial" pitchFamily="-65" charset="0"/>
                <a:ea typeface="ＭＳ Ｐゴシック" pitchFamily="-65" charset="-128"/>
                <a:cs typeface="ＭＳ Ｐゴシック" pitchFamily="-65" charset="-128"/>
              </a:rPr>
              <a:t> in </a:t>
            </a:r>
            <a:r>
              <a:rPr lang="de-DE" baseline="0" dirty="0" err="1" smtClean="0">
                <a:latin typeface="Arial" pitchFamily="-65" charset="0"/>
                <a:ea typeface="ＭＳ Ｐゴシック" pitchFamily="-65" charset="-128"/>
                <a:cs typeface="ＭＳ Ｐゴシック" pitchFamily="-65" charset="-128"/>
              </a:rPr>
              <a:t>the</a:t>
            </a:r>
            <a:r>
              <a:rPr lang="de-DE" baseline="0" dirty="0" smtClean="0">
                <a:latin typeface="Arial" pitchFamily="-65" charset="0"/>
                <a:ea typeface="ＭＳ Ｐゴシック" pitchFamily="-65" charset="-128"/>
                <a:cs typeface="ＭＳ Ｐゴシック" pitchFamily="-65" charset="-128"/>
              </a:rPr>
              <a:t> MDG </a:t>
            </a:r>
            <a:r>
              <a:rPr lang="de-DE" baseline="0" dirty="0" err="1" smtClean="0">
                <a:latin typeface="Arial" pitchFamily="-65" charset="0"/>
                <a:ea typeface="ＭＳ Ｐゴシック" pitchFamily="-65" charset="-128"/>
                <a:cs typeface="ＭＳ Ｐゴシック" pitchFamily="-65" charset="-128"/>
              </a:rPr>
              <a:t>discussions</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is</a:t>
            </a:r>
            <a:r>
              <a:rPr lang="de-DE" baseline="0" dirty="0" smtClean="0">
                <a:latin typeface="Arial" pitchFamily="-65" charset="0"/>
                <a:ea typeface="ＭＳ Ｐゴシック" pitchFamily="-65" charset="-128"/>
                <a:cs typeface="ＭＳ Ｐゴシック" pitchFamily="-65" charset="-128"/>
              </a:rPr>
              <a:t> an international </a:t>
            </a:r>
            <a:r>
              <a:rPr lang="de-DE" baseline="0" dirty="0" err="1" smtClean="0">
                <a:latin typeface="Arial" pitchFamily="-65" charset="0"/>
                <a:ea typeface="ＭＳ Ｐゴシック" pitchFamily="-65" charset="-128"/>
                <a:cs typeface="ＭＳ Ｐゴシック" pitchFamily="-65" charset="-128"/>
              </a:rPr>
              <a:t>poverty</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line</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based</a:t>
            </a:r>
            <a:r>
              <a:rPr lang="de-DE" baseline="0" dirty="0" smtClean="0">
                <a:latin typeface="Arial" pitchFamily="-65" charset="0"/>
                <a:ea typeface="ＭＳ Ｐゴシック" pitchFamily="-65" charset="-128"/>
                <a:cs typeface="ＭＳ Ｐゴシック" pitchFamily="-65" charset="-128"/>
              </a:rPr>
              <a:t> on </a:t>
            </a:r>
            <a:r>
              <a:rPr lang="de-DE" baseline="0" dirty="0" err="1" smtClean="0">
                <a:latin typeface="Arial" pitchFamily="-65" charset="0"/>
                <a:ea typeface="ＭＳ Ｐゴシック" pitchFamily="-65" charset="-128"/>
                <a:cs typeface="ＭＳ Ｐゴシック" pitchFamily="-65" charset="-128"/>
              </a:rPr>
              <a:t>purchasing</a:t>
            </a:r>
            <a:r>
              <a:rPr lang="de-DE" baseline="0" dirty="0" smtClean="0">
                <a:latin typeface="Arial" pitchFamily="-65" charset="0"/>
                <a:ea typeface="ＭＳ Ｐゴシック" pitchFamily="-65" charset="-128"/>
                <a:cs typeface="ＭＳ Ｐゴシック" pitchFamily="-65" charset="-128"/>
              </a:rPr>
              <a:t> power </a:t>
            </a:r>
            <a:r>
              <a:rPr lang="de-DE" baseline="0" dirty="0" err="1" smtClean="0">
                <a:latin typeface="Arial" pitchFamily="-65" charset="0"/>
                <a:ea typeface="ＭＳ Ｐゴシック" pitchFamily="-65" charset="-128"/>
                <a:cs typeface="ＭＳ Ｐゴシック" pitchFamily="-65" charset="-128"/>
              </a:rPr>
              <a:t>parity</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It</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is</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extremely</a:t>
            </a:r>
            <a:r>
              <a:rPr lang="de-DE" baseline="0" dirty="0" smtClean="0">
                <a:latin typeface="Arial" pitchFamily="-65" charset="0"/>
                <a:ea typeface="ＭＳ Ｐゴシック" pitchFamily="-65" charset="-128"/>
                <a:cs typeface="ＭＳ Ｐゴシック" pitchFamily="-65" charset="-128"/>
              </a:rPr>
              <a:t> </a:t>
            </a:r>
            <a:r>
              <a:rPr lang="de-DE" baseline="0" dirty="0" err="1" smtClean="0">
                <a:latin typeface="Arial" pitchFamily="-65" charset="0"/>
                <a:ea typeface="ＭＳ Ｐゴシック" pitchFamily="-65" charset="-128"/>
                <a:cs typeface="ＭＳ Ｐゴシック" pitchFamily="-65" charset="-128"/>
              </a:rPr>
              <a:t>low</a:t>
            </a:r>
            <a:r>
              <a:rPr lang="de-DE" baseline="0" dirty="0" smtClean="0">
                <a:latin typeface="Arial" pitchFamily="-65" charset="0"/>
                <a:ea typeface="ＭＳ Ｐゴシック" pitchFamily="-65" charset="-128"/>
                <a:cs typeface="ＭＳ Ｐゴシック" pitchFamily="-65" charset="-128"/>
              </a:rPr>
              <a:t>.</a:t>
            </a:r>
          </a:p>
        </p:txBody>
      </p:sp>
      <p:sp>
        <p:nvSpPr>
          <p:cNvPr id="29700" name="Slide Number Placeholder 3"/>
          <p:cNvSpPr>
            <a:spLocks noGrp="1"/>
          </p:cNvSpPr>
          <p:nvPr>
            <p:ph type="sldNum" sz="quarter" idx="5"/>
          </p:nvPr>
        </p:nvSpPr>
        <p:spPr>
          <a:noFill/>
        </p:spPr>
        <p:txBody>
          <a:bodyPr/>
          <a:lstStyle/>
          <a:p>
            <a:fld id="{B7FAF8C9-1ABA-7249-9393-E7ACAC734F63}" type="slidenum">
              <a:rPr lang="en-US">
                <a:latin typeface="Arial" pitchFamily="-65" charset="0"/>
                <a:ea typeface="ＭＳ Ｐゴシック" pitchFamily="-65" charset="-128"/>
                <a:cs typeface="ＭＳ Ｐゴシック" pitchFamily="-65" charset="-128"/>
              </a:rPr>
              <a:pPr/>
              <a:t>30</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33796" name="Slide Number Placeholder 3"/>
          <p:cNvSpPr>
            <a:spLocks noGrp="1"/>
          </p:cNvSpPr>
          <p:nvPr>
            <p:ph type="sldNum" sz="quarter" idx="5"/>
          </p:nvPr>
        </p:nvSpPr>
        <p:spPr>
          <a:noFill/>
        </p:spPr>
        <p:txBody>
          <a:bodyPr/>
          <a:lstStyle/>
          <a:p>
            <a:fld id="{8756948A-0A73-C445-B0C0-61284E2747F8}" type="slidenum">
              <a:rPr lang="en-US" smtClean="0">
                <a:latin typeface="Arial" pitchFamily="-65" charset="0"/>
                <a:ea typeface="ＭＳ Ｐゴシック" pitchFamily="-65" charset="-128"/>
                <a:cs typeface="ＭＳ Ｐゴシック" pitchFamily="-65" charset="-128"/>
              </a:rPr>
              <a:pPr/>
              <a:t>31</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ln/>
        </p:spPr>
        <p:txBody>
          <a:bodyPr/>
          <a:lstStyle/>
          <a:p>
            <a:r>
              <a:rPr lang="de-DE" smtClean="0">
                <a:latin typeface="Arial" pitchFamily="-65" charset="0"/>
                <a:ea typeface="ＭＳ Ｐゴシック" pitchFamily="-65" charset="-128"/>
                <a:cs typeface="ＭＳ Ｐゴシック" pitchFamily="-65" charset="-128"/>
              </a:rPr>
              <a:t>However, when looking closely, poverty actually increased in 2 major regions of the world.</a:t>
            </a:r>
          </a:p>
          <a:p>
            <a:r>
              <a:rPr lang="de-DE" smtClean="0">
                <a:latin typeface="Arial" pitchFamily="-65" charset="0"/>
                <a:ea typeface="ＭＳ Ｐゴシック" pitchFamily="-65" charset="-128"/>
                <a:cs typeface="ＭＳ Ｐゴシック" pitchFamily="-65" charset="-128"/>
              </a:rPr>
              <a:t>And: Using a one-dimensional income poverty indicator, $2 per person per day  would be a  more realistic poverty line. It  shows a large absolute number of the world population under  the poverty line, who are highly vulernable to economic, political, household and community or national-level level shocks.</a:t>
            </a:r>
          </a:p>
          <a:p>
            <a:r>
              <a:rPr lang="de-DE" smtClean="0">
                <a:latin typeface="Arial" pitchFamily="-65" charset="0"/>
                <a:ea typeface="ＭＳ Ｐゴシック" pitchFamily="-65" charset="-128"/>
                <a:cs typeface="ＭＳ Ｐゴシック" pitchFamily="-65" charset="-128"/>
              </a:rPr>
              <a:t> Also, indicators of income distribution have worsened globally, and even in countries where „dollar a day poverty“ has been decreasing, income disparities between the richest and poorest segments of the population – the Gini index – have widened (see UN-WIDER studies on income distribution).</a:t>
            </a:r>
          </a:p>
        </p:txBody>
      </p:sp>
      <p:sp>
        <p:nvSpPr>
          <p:cNvPr id="35844" name="Foliennummernplatzhalter 3"/>
          <p:cNvSpPr>
            <a:spLocks noGrp="1"/>
          </p:cNvSpPr>
          <p:nvPr>
            <p:ph type="sldNum" sz="quarter" idx="5"/>
          </p:nvPr>
        </p:nvSpPr>
        <p:spPr>
          <a:noFill/>
        </p:spPr>
        <p:txBody>
          <a:bodyPr/>
          <a:lstStyle/>
          <a:p>
            <a:fld id="{D000D5A3-CE92-9845-AB14-6685C02A44DD}" type="slidenum">
              <a:rPr lang="en-US">
                <a:latin typeface="Arial" pitchFamily="-65" charset="0"/>
                <a:ea typeface="ＭＳ Ｐゴシック" pitchFamily="-65" charset="-128"/>
                <a:cs typeface="ＭＳ Ｐゴシック" pitchFamily="-65" charset="-128"/>
              </a:rPr>
              <a:pPr/>
              <a:t>32</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Source: …</a:t>
            </a:r>
          </a:p>
          <a:p>
            <a:r>
              <a:rPr lang="en-US" dirty="0" smtClean="0"/>
              <a:t>This is a static picture of the state of income inequality</a:t>
            </a:r>
            <a:r>
              <a:rPr lang="en-US" baseline="0" dirty="0" smtClean="0"/>
              <a:t> measured by the </a:t>
            </a:r>
            <a:r>
              <a:rPr lang="en-US" baseline="0" dirty="0" err="1" smtClean="0"/>
              <a:t>Gini</a:t>
            </a:r>
            <a:r>
              <a:rPr lang="en-US" baseline="0" dirty="0" smtClean="0"/>
              <a:t> coefficient (the closer to 1oo, the worse the situation).  The figure shows the large differences in income inequality, and that many of the so called emerging economies, considered to be so successful in terms of economic growth, are among the countries with the highest inequalities.</a:t>
            </a:r>
          </a:p>
          <a:p>
            <a:r>
              <a:rPr lang="en-US" baseline="0" dirty="0" smtClean="0"/>
              <a:t>A dynamic picture showing changes over time would reveal the increasing income inequality of the past decade. </a:t>
            </a:r>
          </a:p>
          <a:p>
            <a:r>
              <a:rPr lang="en-US" baseline="0" dirty="0" smtClean="0"/>
              <a:t>Data for latest available year.</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de-DE" dirty="0" smtClean="0">
              <a:latin typeface="Arial" pitchFamily="-65" charset="0"/>
              <a:ea typeface="ＭＳ Ｐゴシック" pitchFamily="-65" charset="-128"/>
              <a:cs typeface="ＭＳ Ｐゴシック" pitchFamily="-65" charset="-128"/>
            </a:endParaRPr>
          </a:p>
        </p:txBody>
      </p:sp>
      <p:sp>
        <p:nvSpPr>
          <p:cNvPr id="56324" name="Foliennummernplatzhalter 3"/>
          <p:cNvSpPr>
            <a:spLocks noGrp="1"/>
          </p:cNvSpPr>
          <p:nvPr>
            <p:ph type="sldNum" sz="quarter" idx="5"/>
          </p:nvPr>
        </p:nvSpPr>
        <p:spPr>
          <a:noFill/>
        </p:spPr>
        <p:txBody>
          <a:bodyPr/>
          <a:lstStyle/>
          <a:p>
            <a:fld id="{96BC7D8E-29DD-CB46-8B3A-056B816ED933}" type="slidenum">
              <a:rPr lang="en-US">
                <a:latin typeface="Arial" pitchFamily="-65" charset="0"/>
                <a:ea typeface="ＭＳ Ｐゴシック" pitchFamily="-65" charset="-128"/>
                <a:cs typeface="ＭＳ Ｐゴシック" pitchFamily="-65" charset="-128"/>
              </a:rPr>
              <a:pPr/>
              <a:t>35</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a:latin typeface="Arial" pitchFamily="-65" charset="0"/>
                <a:ea typeface="ＭＳ Ｐゴシック" pitchFamily="-65" charset="-128"/>
                <a:cs typeface="ＭＳ Ｐゴシック" pitchFamily="-65" charset="-128"/>
              </a:rPr>
              <a:t>The idea of human development goes beyond economic indicators  (such as gross national product per capita ) and income poverty.</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The 2010 United Nations Development Programme Human Development Report introduced the Multidimensional Poverty Index (MPI). This new international measure of poverty complements income-based poverty measures by reflecting the multiple deprivations that people face at the same time across 104 developing countries. The MPI identifies deprivations across health, education and living standards, and shows the number of people who are multidimensionally poor and the deprivations that they face on the household level. Source: http://www.ophi.org.uk/policy/multidimensional-poverty-index/</a:t>
            </a:r>
          </a:p>
          <a:p>
            <a:endParaRPr lang="en-US">
              <a:latin typeface="Arial" pitchFamily="-65" charset="0"/>
              <a:ea typeface="ＭＳ Ｐゴシック" pitchFamily="-65" charset="-128"/>
              <a:cs typeface="ＭＳ Ｐゴシック" pitchFamily="-65" charset="-128"/>
            </a:endParaRPr>
          </a:p>
        </p:txBody>
      </p:sp>
      <p:sp>
        <p:nvSpPr>
          <p:cNvPr id="41988" name="Slide Number Placeholder 3"/>
          <p:cNvSpPr>
            <a:spLocks noGrp="1"/>
          </p:cNvSpPr>
          <p:nvPr>
            <p:ph type="sldNum" sz="quarter" idx="5"/>
          </p:nvPr>
        </p:nvSpPr>
        <p:spPr>
          <a:noFill/>
        </p:spPr>
        <p:txBody>
          <a:bodyPr/>
          <a:lstStyle/>
          <a:p>
            <a:fld id="{E87B6825-BF6D-614A-A5CB-1319E18A836F}" type="slidenum">
              <a:rPr lang="en-US">
                <a:latin typeface="Arial" pitchFamily="-65" charset="0"/>
                <a:ea typeface="ＭＳ Ｐゴシック" pitchFamily="-65" charset="-128"/>
                <a:cs typeface="ＭＳ Ｐゴシック" pitchFamily="-65" charset="-128"/>
              </a:rPr>
              <a:pPr/>
              <a:t>6</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Dr. Angelika </a:t>
            </a:r>
            <a:r>
              <a:rPr lang="en-US" sz="1200" baseline="0" dirty="0" err="1" smtClean="0"/>
              <a:t>Schrettenbrunner</a:t>
            </a:r>
            <a:r>
              <a:rPr lang="en-US" sz="1200" baseline="0" dirty="0" smtClean="0"/>
              <a:t> und Lisa </a:t>
            </a:r>
            <a:r>
              <a:rPr lang="en-US" sz="1200" baseline="0" dirty="0" err="1" smtClean="0"/>
              <a:t>Reigl</a:t>
            </a:r>
            <a:endParaRPr lang="en-US" sz="1200" baseline="0" dirty="0" smtClean="0"/>
          </a:p>
          <a:p>
            <a:r>
              <a:rPr lang="de-DE" sz="1200" dirty="0" smtClean="0"/>
              <a:t>Global Health und Entwicklungszusammenarbeit im Gesundheitsbereich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Deutsche </a:t>
            </a:r>
            <a:r>
              <a:rPr lang="en-US" sz="1200" baseline="0" dirty="0" err="1" smtClean="0"/>
              <a:t>Gesellschaft</a:t>
            </a:r>
            <a:r>
              <a:rPr lang="en-US" sz="1200" baseline="0" dirty="0" smtClean="0"/>
              <a:t> </a:t>
            </a:r>
            <a:r>
              <a:rPr lang="en-US" sz="1200" baseline="0" dirty="0" err="1" smtClean="0"/>
              <a:t>für</a:t>
            </a:r>
            <a:r>
              <a:rPr lang="en-US" sz="1200" baseline="0" dirty="0" smtClean="0"/>
              <a:t> </a:t>
            </a:r>
            <a:r>
              <a:rPr lang="en-US" sz="1200" baseline="0" dirty="0" err="1" smtClean="0"/>
              <a:t>Internationale</a:t>
            </a:r>
            <a:r>
              <a:rPr lang="en-US" sz="1200" baseline="0" dirty="0" smtClean="0"/>
              <a:t> </a:t>
            </a:r>
            <a:r>
              <a:rPr lang="en-US" sz="1200" baseline="0" dirty="0" err="1" smtClean="0"/>
              <a:t>Zusammenarbeit</a:t>
            </a: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err="1" smtClean="0"/>
              <a:t>Universität</a:t>
            </a:r>
            <a:r>
              <a:rPr lang="en-US" sz="1200" baseline="0" dirty="0" smtClean="0"/>
              <a:t> Bonn, 09.Oktober 2013</a:t>
            </a:r>
          </a:p>
        </p:txBody>
      </p:sp>
      <p:sp>
        <p:nvSpPr>
          <p:cNvPr id="4" name="Foliennummernplatzhalter 3"/>
          <p:cNvSpPr>
            <a:spLocks noGrp="1"/>
          </p:cNvSpPr>
          <p:nvPr>
            <p:ph type="sldNum" sz="quarter" idx="10"/>
          </p:nvPr>
        </p:nvSpPr>
        <p:spPr/>
        <p:txBody>
          <a:bodyPr/>
          <a:lstStyle/>
          <a:p>
            <a:pPr>
              <a:defRPr/>
            </a:pPr>
            <a:fld id="{040C059C-3D57-4DDC-A8E9-8A822FDD98D1}" type="slidenum">
              <a:rPr lang="de-DE" smtClean="0"/>
              <a:pPr>
                <a:defRPr/>
              </a:pPr>
              <a:t>36</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Source:  Angelika </a:t>
            </a:r>
            <a:r>
              <a:rPr lang="en-US" sz="1200" baseline="0" dirty="0" err="1" smtClean="0"/>
              <a:t>Schrettenbrunner</a:t>
            </a:r>
            <a:r>
              <a:rPr lang="en-US" sz="1200" baseline="0" dirty="0" smtClean="0"/>
              <a:t> und Lisa </a:t>
            </a:r>
            <a:r>
              <a:rPr lang="en-US" sz="1200" baseline="0" dirty="0" err="1" smtClean="0"/>
              <a:t>Reigl</a:t>
            </a:r>
            <a:endParaRPr lang="en-US" sz="1200" baseline="0" dirty="0" smtClean="0"/>
          </a:p>
          <a:p>
            <a:r>
              <a:rPr lang="de-DE" sz="1200" dirty="0" smtClean="0"/>
              <a:t>Global Health und Entwicklungszusammenarbeit im Gesundheitsbereich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Deutsche </a:t>
            </a:r>
            <a:r>
              <a:rPr lang="en-US" sz="1200" baseline="0" dirty="0" err="1" smtClean="0"/>
              <a:t>Gesellschaft</a:t>
            </a:r>
            <a:r>
              <a:rPr lang="en-US" sz="1200" baseline="0" dirty="0" smtClean="0"/>
              <a:t> </a:t>
            </a:r>
            <a:r>
              <a:rPr lang="en-US" sz="1200" baseline="0" dirty="0" err="1" smtClean="0"/>
              <a:t>für</a:t>
            </a:r>
            <a:r>
              <a:rPr lang="en-US" sz="1200" baseline="0" dirty="0" smtClean="0"/>
              <a:t> </a:t>
            </a:r>
            <a:r>
              <a:rPr lang="en-US" sz="1200" baseline="0" dirty="0" err="1" smtClean="0"/>
              <a:t>Internationale</a:t>
            </a:r>
            <a:r>
              <a:rPr lang="en-US" sz="1200" baseline="0" dirty="0" smtClean="0"/>
              <a:t> </a:t>
            </a:r>
            <a:r>
              <a:rPr lang="en-US" sz="1200" baseline="0" dirty="0" err="1" smtClean="0"/>
              <a:t>Zusammenarbeit</a:t>
            </a: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err="1" smtClean="0"/>
              <a:t>Universität</a:t>
            </a:r>
            <a:r>
              <a:rPr lang="en-US" sz="1200" baseline="0" dirty="0" smtClean="0"/>
              <a:t> Bonn, 09.Oktober 2013</a:t>
            </a:r>
          </a:p>
          <a:p>
            <a:endParaRPr lang="de-DE" dirty="0"/>
          </a:p>
        </p:txBody>
      </p:sp>
      <p:sp>
        <p:nvSpPr>
          <p:cNvPr id="4" name="Foliennummernplatzhalter 3"/>
          <p:cNvSpPr>
            <a:spLocks noGrp="1"/>
          </p:cNvSpPr>
          <p:nvPr>
            <p:ph type="sldNum" sz="quarter" idx="10"/>
          </p:nvPr>
        </p:nvSpPr>
        <p:spPr/>
        <p:txBody>
          <a:bodyPr/>
          <a:lstStyle/>
          <a:p>
            <a:pPr>
              <a:defRPr/>
            </a:pPr>
            <a:fld id="{040C059C-3D57-4DDC-A8E9-8A822FDD98D1}" type="slidenum">
              <a:rPr lang="de-DE" smtClean="0"/>
              <a:pPr>
                <a:defRPr/>
              </a:pPr>
              <a:t>37</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Source: Angelika </a:t>
            </a:r>
            <a:r>
              <a:rPr lang="en-US" sz="1200" baseline="0" dirty="0" err="1" smtClean="0"/>
              <a:t>Schrettenbrunner</a:t>
            </a:r>
            <a:r>
              <a:rPr lang="en-US" sz="1200" baseline="0" dirty="0" smtClean="0"/>
              <a:t> und Lisa </a:t>
            </a:r>
            <a:r>
              <a:rPr lang="en-US" sz="1200" baseline="0" dirty="0" err="1" smtClean="0"/>
              <a:t>Reigl</a:t>
            </a:r>
            <a:endParaRPr lang="en-US" sz="1200" baseline="0" dirty="0" smtClean="0"/>
          </a:p>
          <a:p>
            <a:r>
              <a:rPr lang="de-DE" sz="1200" dirty="0" smtClean="0"/>
              <a:t>Global Health und Entwicklungszusammenarbeit im Gesundheitsbereich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Deutsche </a:t>
            </a:r>
            <a:r>
              <a:rPr lang="en-US" sz="1200" baseline="0" dirty="0" err="1" smtClean="0"/>
              <a:t>Gesellschaft</a:t>
            </a:r>
            <a:r>
              <a:rPr lang="en-US" sz="1200" baseline="0" dirty="0" smtClean="0"/>
              <a:t> </a:t>
            </a:r>
            <a:r>
              <a:rPr lang="en-US" sz="1200" baseline="0" dirty="0" err="1" smtClean="0"/>
              <a:t>für</a:t>
            </a:r>
            <a:r>
              <a:rPr lang="en-US" sz="1200" baseline="0" dirty="0" smtClean="0"/>
              <a:t> </a:t>
            </a:r>
            <a:r>
              <a:rPr lang="en-US" sz="1200" baseline="0" dirty="0" err="1" smtClean="0"/>
              <a:t>Internationale</a:t>
            </a:r>
            <a:r>
              <a:rPr lang="en-US" sz="1200" baseline="0" dirty="0" smtClean="0"/>
              <a:t> </a:t>
            </a:r>
            <a:r>
              <a:rPr lang="en-US" sz="1200" baseline="0" dirty="0" err="1" smtClean="0"/>
              <a:t>Zusammenarbeit</a:t>
            </a: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err="1" smtClean="0"/>
              <a:t>Universität</a:t>
            </a:r>
            <a:r>
              <a:rPr lang="en-US" sz="1200" baseline="0" dirty="0" smtClean="0"/>
              <a:t> Bonn, 09.Oktober 2013</a:t>
            </a:r>
          </a:p>
          <a:p>
            <a:endParaRPr lang="de-DE" dirty="0"/>
          </a:p>
        </p:txBody>
      </p:sp>
      <p:sp>
        <p:nvSpPr>
          <p:cNvPr id="4" name="Foliennummernplatzhalter 3"/>
          <p:cNvSpPr>
            <a:spLocks noGrp="1"/>
          </p:cNvSpPr>
          <p:nvPr>
            <p:ph type="sldNum" sz="quarter" idx="10"/>
          </p:nvPr>
        </p:nvSpPr>
        <p:spPr/>
        <p:txBody>
          <a:bodyPr/>
          <a:lstStyle/>
          <a:p>
            <a:pPr>
              <a:defRPr/>
            </a:pPr>
            <a:fld id="{040C059C-3D57-4DDC-A8E9-8A822FDD98D1}" type="slidenum">
              <a:rPr lang="de-DE" smtClean="0"/>
              <a:pPr>
                <a:defRPr/>
              </a:pPr>
              <a:t>38</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a:ln/>
        </p:spPr>
      </p:sp>
      <p:sp>
        <p:nvSpPr>
          <p:cNvPr id="108547" name="Notes Placehold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108548" name="Slide Number Placeholder 3"/>
          <p:cNvSpPr>
            <a:spLocks noGrp="1"/>
          </p:cNvSpPr>
          <p:nvPr>
            <p:ph type="sldNum" sz="quarter" idx="5"/>
          </p:nvPr>
        </p:nvSpPr>
        <p:spPr>
          <a:noFill/>
        </p:spPr>
        <p:txBody>
          <a:bodyPr/>
          <a:lstStyle/>
          <a:p>
            <a:fld id="{758E1A55-486D-3A4A-ACF7-E523CA622564}" type="slidenum">
              <a:rPr lang="en-US" smtClean="0">
                <a:latin typeface="Arial" pitchFamily="-65" charset="0"/>
                <a:ea typeface="ＭＳ Ｐゴシック" pitchFamily="-65" charset="-128"/>
                <a:cs typeface="ＭＳ Ｐゴシック" pitchFamily="-65" charset="-128"/>
              </a:rPr>
              <a:pPr/>
              <a:t>39</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a:latin typeface="Arial" pitchFamily="-65" charset="0"/>
                <a:ea typeface="ＭＳ Ｐゴシック" pitchFamily="-65" charset="-128"/>
                <a:cs typeface="ＭＳ Ｐゴシック" pitchFamily="-65" charset="-128"/>
              </a:rPr>
              <a:t>This means that a policy may be equitable – equal coverage across all districts, or equal coverage per person, but may not be equitable, because for some individuals or communities access may be more cumbersome, more expensive, or socially more daunting. Equity is a principle within a universalist, citizenship- and rights-based approach whereby special measures are in place to ensure that those individuals, households or identity groups who are disadvantaged are put into a position to claim their rights and have access to basic income and high-quality social services.</a:t>
            </a:r>
          </a:p>
        </p:txBody>
      </p:sp>
      <p:sp>
        <p:nvSpPr>
          <p:cNvPr id="89092" name="Slide Number Placeholder 3"/>
          <p:cNvSpPr>
            <a:spLocks noGrp="1"/>
          </p:cNvSpPr>
          <p:nvPr>
            <p:ph type="sldNum" sz="quarter" idx="5"/>
          </p:nvPr>
        </p:nvSpPr>
        <p:spPr>
          <a:noFill/>
        </p:spPr>
        <p:txBody>
          <a:bodyPr/>
          <a:lstStyle/>
          <a:p>
            <a:fld id="{08C5BB63-1A45-3C40-AEA5-E59D6C1389E9}" type="slidenum">
              <a:rPr lang="en-US">
                <a:latin typeface="Arial" pitchFamily="-65" charset="0"/>
                <a:ea typeface="ＭＳ Ｐゴシック" pitchFamily="-65" charset="-128"/>
                <a:cs typeface="ＭＳ Ｐゴシック" pitchFamily="-65" charset="-128"/>
              </a:rPr>
              <a:pPr/>
              <a:t>41</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a:latin typeface="Arial" pitchFamily="-65" charset="0"/>
                <a:ea typeface="ＭＳ Ｐゴシック" pitchFamily="-65" charset="-128"/>
                <a:cs typeface="ＭＳ Ｐゴシック" pitchFamily="-65" charset="-128"/>
              </a:rPr>
              <a:t>Cultural inequalities: forms of discrimination and devaluation that treat members of these groups as of</a:t>
            </a:r>
          </a:p>
          <a:p>
            <a:r>
              <a:rPr lang="en-US">
                <a:latin typeface="Arial" pitchFamily="-65" charset="0"/>
                <a:ea typeface="ＭＳ Ｐゴシック" pitchFamily="-65" charset="-128"/>
                <a:cs typeface="ＭＳ Ｐゴシック" pitchFamily="-65" charset="-128"/>
              </a:rPr>
              <a:t>lesser status and worth than others</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Spatial inequalities: such groups frequently live in places that make them harder to reach or easier to</a:t>
            </a:r>
          </a:p>
          <a:p>
            <a:r>
              <a:rPr lang="de-DE">
                <a:latin typeface="Arial" pitchFamily="-65" charset="0"/>
                <a:ea typeface="ＭＳ Ｐゴシック" pitchFamily="-65" charset="-128"/>
                <a:cs typeface="ＭＳ Ｐゴシック" pitchFamily="-65" charset="-128"/>
              </a:rPr>
              <a:t>Ignore</a:t>
            </a:r>
          </a:p>
          <a:p>
            <a:endParaRPr lang="de-DE">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Economic inequalities: they are at the receiving end of an unfair distribution of assets and opportunities</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Political inequalities: they are deprived of voice and influence in the decisions that affect their lives and</a:t>
            </a:r>
          </a:p>
          <a:p>
            <a:r>
              <a:rPr lang="de-DE">
                <a:latin typeface="Arial" pitchFamily="-65" charset="0"/>
                <a:ea typeface="ＭＳ Ｐゴシック" pitchFamily="-65" charset="-128"/>
                <a:cs typeface="ＭＳ Ｐゴシック" pitchFamily="-65" charset="-128"/>
              </a:rPr>
              <a:t>their communities</a:t>
            </a:r>
          </a:p>
          <a:p>
            <a:endParaRPr lang="de-DE">
              <a:latin typeface="Arial" pitchFamily="-65" charset="0"/>
              <a:ea typeface="ＭＳ Ｐゴシック" pitchFamily="-65" charset="-128"/>
              <a:cs typeface="ＭＳ Ｐゴシック" pitchFamily="-65" charset="-128"/>
            </a:endParaRPr>
          </a:p>
          <a:p>
            <a:r>
              <a:rPr lang="de-DE">
                <a:latin typeface="Arial" pitchFamily="-65" charset="0"/>
                <a:ea typeface="ＭＳ Ｐゴシック" pitchFamily="-65" charset="-128"/>
                <a:cs typeface="ＭＳ Ｐゴシック" pitchFamily="-65" charset="-128"/>
              </a:rPr>
              <a:t>(Naila Kabeer. </a:t>
            </a:r>
            <a:r>
              <a:rPr lang="en-US">
                <a:latin typeface="Arial" pitchFamily="-65" charset="0"/>
                <a:ea typeface="ＭＳ Ｐゴシック" pitchFamily="-65" charset="-128"/>
                <a:cs typeface="ＭＳ Ｐゴシック" pitchFamily="-65" charset="-128"/>
              </a:rPr>
              <a:t>Can the MDGs provide a pathway to social justice? The challenge </a:t>
            </a:r>
            <a:r>
              <a:rPr lang="de-DE">
                <a:latin typeface="Arial" pitchFamily="-65" charset="0"/>
                <a:ea typeface="ＭＳ Ｐゴシック" pitchFamily="-65" charset="-128"/>
                <a:cs typeface="ＭＳ Ｐゴシック" pitchFamily="-65" charset="-128"/>
              </a:rPr>
              <a:t>of intersecting inequalities)</a:t>
            </a:r>
            <a:endParaRPr lang="en-US">
              <a:latin typeface="Arial" pitchFamily="-65" charset="0"/>
              <a:ea typeface="ＭＳ Ｐゴシック" pitchFamily="-65" charset="-128"/>
              <a:cs typeface="ＭＳ Ｐゴシック" pitchFamily="-65" charset="-128"/>
            </a:endParaRPr>
          </a:p>
        </p:txBody>
      </p:sp>
      <p:sp>
        <p:nvSpPr>
          <p:cNvPr id="66564" name="Slide Number Placeholder 3"/>
          <p:cNvSpPr>
            <a:spLocks noGrp="1"/>
          </p:cNvSpPr>
          <p:nvPr>
            <p:ph type="sldNum" sz="quarter" idx="5"/>
          </p:nvPr>
        </p:nvSpPr>
        <p:spPr>
          <a:noFill/>
        </p:spPr>
        <p:txBody>
          <a:bodyPr/>
          <a:lstStyle/>
          <a:p>
            <a:fld id="{06EB3D6D-2945-0545-B302-4A4A09D523F4}" type="slidenum">
              <a:rPr lang="en-US">
                <a:latin typeface="Arial" pitchFamily="-65" charset="0"/>
                <a:ea typeface="ＭＳ Ｐゴシック" pitchFamily="-65" charset="-128"/>
                <a:cs typeface="ＭＳ Ｐゴシック" pitchFamily="-65" charset="-128"/>
              </a:rPr>
              <a:pPr/>
              <a:t>42</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91724D3-F5BB-674B-BC6A-A65B481760F3}" type="slidenum">
              <a:rPr lang="en-US">
                <a:latin typeface="Arial" pitchFamily="-65" charset="0"/>
                <a:ea typeface="ＭＳ Ｐゴシック" pitchFamily="-65" charset="-128"/>
                <a:cs typeface="ＭＳ Ｐゴシック" pitchFamily="-65" charset="-128"/>
              </a:rPr>
              <a:pPr/>
              <a:t>43</a:t>
            </a:fld>
            <a:endParaRPr lang="en-US">
              <a:latin typeface="Arial" pitchFamily="-65" charset="0"/>
              <a:ea typeface="ＭＳ Ｐゴシック" pitchFamily="-65" charset="-128"/>
              <a:cs typeface="ＭＳ Ｐゴシック" pitchFamily="-65"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06463" y="4691063"/>
            <a:ext cx="4984750" cy="4443412"/>
          </a:xfrm>
          <a:noFill/>
          <a:ln/>
        </p:spPr>
        <p:txBody>
          <a:bodyPr/>
          <a:lstStyle/>
          <a:p>
            <a:pPr eaLnBrk="1" hangingPunct="1"/>
            <a:r>
              <a:rPr lang="en-GB">
                <a:latin typeface="Arial" pitchFamily="-65" charset="0"/>
                <a:ea typeface="ＭＳ Ｐゴシック" pitchFamily="-65" charset="-128"/>
                <a:cs typeface="ＭＳ Ｐゴシック" pitchFamily="-65" charset="-128"/>
              </a:rPr>
              <a:t>The academic and applied literature and my own empirical analysis suggest that social exclusion along the vectors of gender, caste, ethnicity, religious affiliation, language group, disability, geographical location, age, and other vectors is a key reason for poor MDG performance. </a:t>
            </a:r>
          </a:p>
          <a:p>
            <a:pPr eaLnBrk="1" hangingPunct="1"/>
            <a:endParaRPr lang="en-GB">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Disparities within a high-income country – health outcomes in the UK</a:t>
            </a:r>
            <a:r>
              <a:rPr lang="en-US" baseline="0" dirty="0" smtClean="0"/>
              <a:t> vary significantly across regions, measured here in child development outcomes – purple and red signify 45 or more % of children not achieving a good level.</a:t>
            </a:r>
          </a:p>
          <a:p>
            <a:endParaRPr lang="en-US" baseline="0" dirty="0" smtClean="0"/>
          </a:p>
          <a:p>
            <a:r>
              <a:rPr lang="en-US" baseline="0" dirty="0" smtClean="0"/>
              <a:t>Source: London health observatory </a:t>
            </a:r>
            <a:endParaRPr lang="en-US" dirty="0"/>
          </a:p>
        </p:txBody>
      </p:sp>
      <p:sp>
        <p:nvSpPr>
          <p:cNvPr id="4" name="Slide Number Placeholder 3"/>
          <p:cNvSpPr>
            <a:spLocks noGrp="1"/>
          </p:cNvSpPr>
          <p:nvPr>
            <p:ph type="sldNum" sz="quarter" idx="10"/>
          </p:nvPr>
        </p:nvSpPr>
        <p:spPr/>
        <p:txBody>
          <a:bodyPr/>
          <a:lstStyle/>
          <a:p>
            <a:fld id="{EA4FC675-BC82-E74E-8659-5F0E9612A617}"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p:txBody>
      </p:sp>
      <p:sp>
        <p:nvSpPr>
          <p:cNvPr id="72708" name="Slide Number Placeholder 3"/>
          <p:cNvSpPr>
            <a:spLocks noGrp="1"/>
          </p:cNvSpPr>
          <p:nvPr>
            <p:ph type="sldNum" sz="quarter" idx="5"/>
          </p:nvPr>
        </p:nvSpPr>
        <p:spPr>
          <a:noFill/>
        </p:spPr>
        <p:txBody>
          <a:bodyPr/>
          <a:lstStyle/>
          <a:p>
            <a:fld id="{7A66F6AB-D8A4-7943-B40A-8A0C10A9B911}" type="slidenum">
              <a:rPr lang="en-US" smtClean="0">
                <a:latin typeface="Arial" pitchFamily="-65" charset="0"/>
                <a:ea typeface="ＭＳ Ｐゴシック" pitchFamily="-65" charset="-128"/>
                <a:cs typeface="ＭＳ Ｐゴシック" pitchFamily="-65" charset="-128"/>
              </a:rPr>
              <a:pPr/>
              <a:t>45</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74756" name="Slide Number Placeholder 3"/>
          <p:cNvSpPr>
            <a:spLocks noGrp="1"/>
          </p:cNvSpPr>
          <p:nvPr>
            <p:ph type="sldNum" sz="quarter" idx="5"/>
          </p:nvPr>
        </p:nvSpPr>
        <p:spPr>
          <a:noFill/>
        </p:spPr>
        <p:txBody>
          <a:bodyPr/>
          <a:lstStyle/>
          <a:p>
            <a:fld id="{1F54CE85-B5EB-2E48-93C2-F993345DD586}" type="slidenum">
              <a:rPr lang="en-US" smtClean="0">
                <a:latin typeface="Arial" pitchFamily="-65" charset="0"/>
                <a:ea typeface="ＭＳ Ｐゴシック" pitchFamily="-65" charset="-128"/>
                <a:cs typeface="ＭＳ Ｐゴシック" pitchFamily="-65" charset="-128"/>
              </a:rPr>
              <a:pPr/>
              <a:t>46</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ln/>
        </p:spPr>
        <p:txBody>
          <a:bodyPr/>
          <a:lstStyle/>
          <a:p>
            <a:r>
              <a:rPr lang="de-DE" smtClean="0">
                <a:latin typeface="Arial" pitchFamily="-65" charset="0"/>
                <a:ea typeface="ＭＳ Ｐゴシック" pitchFamily="-65" charset="-128"/>
                <a:cs typeface="ＭＳ Ｐゴシック" pitchFamily="-65" charset="-128"/>
              </a:rPr>
              <a:t>UNDP Human Development Report 2010.New York. www.undp.org</a:t>
            </a:r>
          </a:p>
        </p:txBody>
      </p:sp>
      <p:sp>
        <p:nvSpPr>
          <p:cNvPr id="44036" name="Foliennummernplatzhalter 3"/>
          <p:cNvSpPr>
            <a:spLocks noGrp="1"/>
          </p:cNvSpPr>
          <p:nvPr>
            <p:ph type="sldNum" sz="quarter" idx="5"/>
          </p:nvPr>
        </p:nvSpPr>
        <p:spPr>
          <a:noFill/>
        </p:spPr>
        <p:txBody>
          <a:bodyPr/>
          <a:lstStyle/>
          <a:p>
            <a:fld id="{C1A10B47-0A07-6D44-BB61-9300EC28319F}" type="slidenum">
              <a:rPr lang="en-US">
                <a:latin typeface="Arial" pitchFamily="-65" charset="0"/>
                <a:ea typeface="ＭＳ Ｐゴシック" pitchFamily="-65" charset="-128"/>
                <a:cs typeface="ＭＳ Ｐゴシック" pitchFamily="-65" charset="-128"/>
              </a:rPr>
              <a:pPr/>
              <a:t>7</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76804" name="Slide Number Placeholder 3"/>
          <p:cNvSpPr>
            <a:spLocks noGrp="1"/>
          </p:cNvSpPr>
          <p:nvPr>
            <p:ph type="sldNum" sz="quarter" idx="5"/>
          </p:nvPr>
        </p:nvSpPr>
        <p:spPr>
          <a:noFill/>
        </p:spPr>
        <p:txBody>
          <a:bodyPr/>
          <a:lstStyle/>
          <a:p>
            <a:fld id="{B2DD66B7-E83F-1048-AFF7-907EB5CD70E4}" type="slidenum">
              <a:rPr lang="en-US" smtClean="0">
                <a:latin typeface="Arial" pitchFamily="-65" charset="0"/>
                <a:ea typeface="ＭＳ Ｐゴシック" pitchFamily="-65" charset="-128"/>
                <a:cs typeface="ＭＳ Ｐゴシック" pitchFamily="-65" charset="-128"/>
              </a:rPr>
              <a:pPr/>
              <a:t>47</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rPr>
              <a:t>Source MICS 2009-2010 UNICEF Myanmar.</a:t>
            </a:r>
          </a:p>
          <a:p>
            <a:pPr>
              <a:defRPr/>
            </a:pPr>
            <a:r>
              <a:rPr lang="en-US" dirty="0" smtClean="0"/>
              <a:t>The situation in</a:t>
            </a:r>
            <a:r>
              <a:rPr lang="en-US" baseline="0" dirty="0" smtClean="0"/>
              <a:t> the various regions is quite disparate, with better situations in the old capital Yangon and on the borders with Thailand, and the worst in the predominantly ethnic minority areas. Everywhere, p</a:t>
            </a:r>
            <a:r>
              <a:rPr lang="en-US" dirty="0" smtClean="0"/>
              <a:t>oorer women are less likely to give birth with a skilled attendant than the richest-quintile women. </a:t>
            </a:r>
          </a:p>
        </p:txBody>
      </p:sp>
      <p:sp>
        <p:nvSpPr>
          <p:cNvPr id="67588" name="Slide Number Placeholder 3"/>
          <p:cNvSpPr>
            <a:spLocks noGrp="1"/>
          </p:cNvSpPr>
          <p:nvPr>
            <p:ph type="sldNum" sz="quarter" idx="5"/>
          </p:nvPr>
        </p:nvSpPr>
        <p:spPr>
          <a:noFill/>
        </p:spPr>
        <p:txBody>
          <a:bodyPr/>
          <a:lstStyle/>
          <a:p>
            <a:fld id="{19E33F48-85DE-B242-8377-46FD06665C5E}" type="slidenum">
              <a:rPr lang="en-GB" smtClean="0">
                <a:latin typeface="Arial" pitchFamily="-65" charset="0"/>
                <a:ea typeface="ＭＳ Ｐゴシック" pitchFamily="-65" charset="-128"/>
                <a:cs typeface="ＭＳ Ｐゴシック" pitchFamily="-65" charset="-128"/>
              </a:rPr>
              <a:pPr/>
              <a:t>48</a:t>
            </a:fld>
            <a:endParaRPr lang="en-GB"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a:latin typeface="Arial" pitchFamily="-65" charset="0"/>
                <a:ea typeface="ＭＳ Ｐゴシック" pitchFamily="-65" charset="-128"/>
                <a:cs typeface="ＭＳ Ｐゴシック" pitchFamily="-65" charset="-128"/>
              </a:rPr>
              <a:t>Photo: Men and women queue for passport applications at the Ministry of Foreign Affairs in Kathmandu, Nepal – presumably many among them are  distress migrants. </a:t>
            </a:r>
          </a:p>
          <a:p>
            <a:r>
              <a:rPr lang="en-US">
                <a:latin typeface="Arial" pitchFamily="-65" charset="0"/>
                <a:ea typeface="ＭＳ Ｐゴシック" pitchFamily="-65" charset="-128"/>
                <a:cs typeface="ＭＳ Ｐゴシック" pitchFamily="-65" charset="-128"/>
              </a:rPr>
              <a:t>© chandra Shekhar Karki</a:t>
            </a:r>
          </a:p>
          <a:p>
            <a:r>
              <a:rPr lang="en-US">
                <a:latin typeface="Arial" pitchFamily="-65" charset="0"/>
                <a:ea typeface="ＭＳ Ｐゴシック" pitchFamily="-65" charset="-128"/>
                <a:cs typeface="ＭＳ Ｐゴシック" pitchFamily="-65" charset="-128"/>
              </a:rPr>
              <a:t>Source: Amnesty International. 2011. FALSE PROMISES . Exploitation and forced labour of Nepalese migrant workers. London. 2011. </a:t>
            </a:r>
          </a:p>
          <a:p>
            <a:r>
              <a:rPr lang="en-US">
                <a:latin typeface="Arial" pitchFamily="-65" charset="0"/>
                <a:ea typeface="ＭＳ Ｐゴシック" pitchFamily="-65" charset="-128"/>
                <a:cs typeface="ＭＳ Ｐゴシック" pitchFamily="-65" charset="-128"/>
              </a:rPr>
              <a:t>http://www.amnesty.org/en/library/asset/ASA31/007/2011/en/b58f0185-455d-425c-bc4f-d6b7fe309524/asa310072011en.pdf</a:t>
            </a:r>
          </a:p>
          <a:p>
            <a:endParaRPr lang="en-US">
              <a:latin typeface="Arial" pitchFamily="-65" charset="0"/>
              <a:ea typeface="ＭＳ Ｐゴシック" pitchFamily="-65" charset="-128"/>
              <a:cs typeface="ＭＳ Ｐゴシック" pitchFamily="-65" charset="-128"/>
            </a:endParaRPr>
          </a:p>
        </p:txBody>
      </p:sp>
      <p:sp>
        <p:nvSpPr>
          <p:cNvPr id="43012" name="Slide Number Placeholder 3"/>
          <p:cNvSpPr>
            <a:spLocks noGrp="1"/>
          </p:cNvSpPr>
          <p:nvPr>
            <p:ph type="sldNum" sz="quarter" idx="5"/>
          </p:nvPr>
        </p:nvSpPr>
        <p:spPr>
          <a:noFill/>
        </p:spPr>
        <p:txBody>
          <a:bodyPr/>
          <a:lstStyle/>
          <a:p>
            <a:fld id="{5F046CA3-E988-0940-A116-1C65A833AF66}" type="slidenum">
              <a:rPr lang="en-US">
                <a:latin typeface="Arial" pitchFamily="-65" charset="0"/>
                <a:ea typeface="ＭＳ Ｐゴシック" pitchFamily="-65" charset="-128"/>
                <a:cs typeface="ＭＳ Ｐゴシック" pitchFamily="-65" charset="-128"/>
              </a:rPr>
              <a:pPr/>
              <a:t>49</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a:t>
            </a:r>
            <a:r>
              <a:rPr lang="en-US" baseline="0" dirty="0" smtClean="0"/>
              <a:t> </a:t>
            </a:r>
            <a:r>
              <a:rPr lang="en-US" baseline="0" dirty="0" err="1" smtClean="0"/>
              <a:t>labour</a:t>
            </a:r>
            <a:r>
              <a:rPr lang="en-US" baseline="0" dirty="0" smtClean="0"/>
              <a:t> affects millions of children globally, some as young as 5 years. There is an ILO Convention on Minimum Age, and another one of the worst forms of child </a:t>
            </a:r>
            <a:r>
              <a:rPr lang="en-US" baseline="0" dirty="0" err="1" smtClean="0"/>
              <a:t>labour</a:t>
            </a:r>
            <a:r>
              <a:rPr lang="en-US" baseline="0" dirty="0" smtClean="0"/>
              <a:t>, that apply. But these are far from sufficient in reality and as long as adults do not make a decent living from their work, women are not equal, and there are massive forms of social exclusion, child </a:t>
            </a:r>
            <a:r>
              <a:rPr lang="en-US" baseline="0" dirty="0" err="1" smtClean="0"/>
              <a:t>labour</a:t>
            </a:r>
            <a:r>
              <a:rPr lang="en-US" baseline="0" dirty="0" smtClean="0"/>
              <a:t> cannot be tackled. </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a:ln/>
        </p:spPr>
      </p:sp>
      <p:sp>
        <p:nvSpPr>
          <p:cNvPr id="36867" name="Rectangle 3"/>
          <p:cNvSpPr>
            <a:spLocks noGrp="1"/>
          </p:cNvSpPr>
          <p:nvPr>
            <p:ph type="body" idx="1"/>
          </p:nvPr>
        </p:nvSpPr>
        <p:spPr>
          <a:noFill/>
          <a:ln/>
        </p:spPr>
        <p:txBody>
          <a:bodyPr/>
          <a:lstStyle/>
          <a:p>
            <a:pPr>
              <a:lnSpc>
                <a:spcPct val="90000"/>
              </a:lnSpc>
            </a:pPr>
            <a:r>
              <a:rPr lang="de-DE">
                <a:latin typeface="Arial" pitchFamily="-65" charset="0"/>
                <a:ea typeface="ＭＳ Ｐゴシック" pitchFamily="-65" charset="-128"/>
                <a:cs typeface="ＭＳ Ｐゴシック" pitchFamily="-65" charset="-128"/>
              </a:rPr>
              <a:t>Source: </a:t>
            </a:r>
            <a:r>
              <a:rPr lang="en-US">
                <a:latin typeface="Arial" pitchFamily="-65" charset="0"/>
                <a:ea typeface="ＭＳ Ｐゴシック" pitchFamily="-65" charset="-128"/>
                <a:cs typeface="ＭＳ Ｐゴシック" pitchFamily="-65" charset="-128"/>
              </a:rPr>
              <a:t>ILO 2012</a:t>
            </a:r>
            <a:endParaRPr lang="de-DE">
              <a:latin typeface="Arial" pitchFamily="-65" charset="0"/>
              <a:ea typeface="ＭＳ Ｐゴシック" pitchFamily="-65" charset="-128"/>
              <a:cs typeface="ＭＳ Ｐゴシック" pitchFamily="-65" charset="-128"/>
            </a:endParaRPr>
          </a:p>
          <a:p>
            <a:pPr>
              <a:lnSpc>
                <a:spcPct val="90000"/>
              </a:lnSpc>
            </a:pPr>
            <a:endParaRPr lang="de-DE">
              <a:latin typeface="Arial" pitchFamily="-65" charset="0"/>
              <a:ea typeface="ＭＳ Ｐゴシック" pitchFamily="-65" charset="-128"/>
              <a:cs typeface="ＭＳ Ｐゴシック" pitchFamily="-65" charset="-128"/>
            </a:endParaRPr>
          </a:p>
          <a:p>
            <a:pPr>
              <a:lnSpc>
                <a:spcPct val="90000"/>
              </a:lnSpc>
            </a:pPr>
            <a:r>
              <a:rPr lang="de-DE">
                <a:latin typeface="Arial" pitchFamily="-65" charset="0"/>
                <a:ea typeface="ＭＳ Ｐゴシック" pitchFamily="-65" charset="-128"/>
                <a:cs typeface="ＭＳ Ｐゴシック" pitchFamily="-65" charset="-128"/>
              </a:rPr>
              <a:t>Highest shares of vulnerable employment in South Asia – 78.5%,  Subsaharan Africa – 75.8%, and  Southeast Asia and Pacific – 61.8%  </a:t>
            </a:r>
            <a:r>
              <a:rPr lang="en-US">
                <a:latin typeface="Arial" pitchFamily="-65" charset="0"/>
                <a:ea typeface="ＭＳ Ｐゴシック" pitchFamily="-65" charset="-128"/>
                <a:cs typeface="ＭＳ Ｐゴシック" pitchFamily="-65" charset="-128"/>
              </a:rPr>
              <a:t>ILO 2012:  22)</a:t>
            </a:r>
            <a:r>
              <a:rPr lang="de-DE">
                <a:latin typeface="Arial" pitchFamily="-65" charset="0"/>
                <a:ea typeface="ＭＳ Ｐゴシック" pitchFamily="-65" charset="-128"/>
                <a:cs typeface="ＭＳ Ｐゴシック" pitchFamily="-65" charset="-128"/>
              </a:rPr>
              <a:t>.</a:t>
            </a:r>
          </a:p>
          <a:p>
            <a:pPr>
              <a:lnSpc>
                <a:spcPct val="90000"/>
              </a:lnSpc>
            </a:pPr>
            <a:r>
              <a:rPr lang="de-DE">
                <a:latin typeface="Arial" pitchFamily="-65" charset="0"/>
                <a:ea typeface="ＭＳ Ｐゴシック" pitchFamily="-65" charset="-128"/>
                <a:cs typeface="ＭＳ Ｐゴシック" pitchFamily="-65" charset="-128"/>
              </a:rPr>
              <a:t> - </a:t>
            </a:r>
          </a:p>
          <a:p>
            <a:pPr>
              <a:lnSpc>
                <a:spcPct val="90000"/>
              </a:lnSpc>
            </a:pPr>
            <a:r>
              <a:rPr lang="de-DE">
                <a:latin typeface="Arial" pitchFamily="-65" charset="0"/>
                <a:ea typeface="ＭＳ Ｐゴシック" pitchFamily="-65" charset="-128"/>
                <a:cs typeface="ＭＳ Ｐゴシック" pitchFamily="-65" charset="-128"/>
              </a:rPr>
              <a:t>The “vulnerable employment” indicator, defined as the sum of own-account workers and unpaid family workers, provides valuable insights into trends in overall employment quality, as a high share of workers in vulnerable employment indicates widespread informal work arrangements, whereby workers typically lack adequate social protection and social dialogue mechanisms. Vulnerable employment is also often characterized by low pay and difficult working conditions in which workers’ fundamental rights may be undermined. (ILO, </a:t>
            </a:r>
            <a:r>
              <a:rPr lang="de-DE" i="1">
                <a:latin typeface="Arial" pitchFamily="-65" charset="0"/>
                <a:ea typeface="ＭＳ Ｐゴシック" pitchFamily="-65" charset="-128"/>
                <a:cs typeface="ＭＳ Ｐゴシック" pitchFamily="-65" charset="-128"/>
              </a:rPr>
              <a:t>Global Employment Trends 2011. The challenge for a jobs recovery, </a:t>
            </a:r>
            <a:r>
              <a:rPr lang="de-DE">
                <a:latin typeface="Arial" pitchFamily="-65" charset="0"/>
                <a:ea typeface="ＭＳ Ｐゴシック" pitchFamily="-65" charset="-128"/>
                <a:cs typeface="ＭＳ Ｐゴシック" pitchFamily="-65" charset="-128"/>
              </a:rPr>
              <a:t>2011: 21 f) The vulnerable employment indicator is one of the official Millennium Development Goals (MDG) employment indicators, under “Goal 1: Eradicate extreme poverty and hunger”, together with the employment-to-population ratio, labour productivity growth rate and the share of the working poor in total employment. For a full list of indicators, see: http://unstats.un.org/unsd/mdg/Host.aspx?Content=Indicators/OfficialList.htm. The MDG employment indicators are described in detail in ILO: </a:t>
            </a:r>
            <a:r>
              <a:rPr lang="de-DE" i="1">
                <a:latin typeface="Arial" pitchFamily="-65" charset="0"/>
                <a:ea typeface="ＭＳ Ｐゴシック" pitchFamily="-65" charset="-128"/>
                <a:cs typeface="ＭＳ Ｐゴシック" pitchFamily="-65" charset="-128"/>
              </a:rPr>
              <a:t>Guide to the new Millennium Development Goals Employment Indicators </a:t>
            </a:r>
            <a:r>
              <a:rPr lang="de-DE">
                <a:latin typeface="Arial" pitchFamily="-65" charset="0"/>
                <a:ea typeface="ＭＳ Ｐゴシック" pitchFamily="-65" charset="-128"/>
                <a:cs typeface="ＭＳ Ｐゴシック" pitchFamily="-65" charset="-128"/>
              </a:rPr>
              <a:t>(Geneva, 2009); http://www.ilo.org/wcmsp5/groups/public/---ed_emp/documents/publication/wcms_110511.pdf. 23).  </a:t>
            </a:r>
          </a:p>
          <a:p>
            <a:pPr>
              <a:lnSpc>
                <a:spcPct val="90000"/>
              </a:lnSpc>
            </a:pPr>
            <a:endParaRPr lang="de-DE">
              <a:latin typeface="Arial" pitchFamily="-65" charset="0"/>
              <a:ea typeface="ＭＳ Ｐゴシック" pitchFamily="-65" charset="-128"/>
              <a:cs typeface="ＭＳ Ｐゴシック" pitchFamily="-65" charset="-128"/>
            </a:endParaRPr>
          </a:p>
          <a:p>
            <a:pPr>
              <a:lnSpc>
                <a:spcPct val="90000"/>
              </a:lnSpc>
            </a:pPr>
            <a:r>
              <a:rPr lang="de-DE">
                <a:latin typeface="Arial" pitchFamily="-65" charset="0"/>
                <a:ea typeface="ＭＳ Ｐゴシック" pitchFamily="-65" charset="-128"/>
                <a:cs typeface="ＭＳ Ｐゴシック" pitchFamily="-65" charset="-128"/>
              </a:rPr>
              <a:t>As noted in the </a:t>
            </a:r>
            <a:r>
              <a:rPr lang="de-DE" i="1">
                <a:latin typeface="Arial" pitchFamily="-65" charset="0"/>
                <a:ea typeface="ＭＳ Ｐゴシック" pitchFamily="-65" charset="-128"/>
                <a:cs typeface="ＭＳ Ｐゴシック" pitchFamily="-65" charset="-128"/>
              </a:rPr>
              <a:t>Global Employment Trends 2010 </a:t>
            </a:r>
            <a:r>
              <a:rPr lang="de-DE">
                <a:latin typeface="Arial" pitchFamily="-65" charset="0"/>
                <a:ea typeface="ＭＳ Ｐゴシック" pitchFamily="-65" charset="-128"/>
                <a:cs typeface="ＭＳ Ｐゴシック" pitchFamily="-65" charset="-128"/>
              </a:rPr>
              <a:t>report, the vulnerable employment indicator has some limitations: (1)wage and salary employment is not synonymous with decent work, as workers may carry a high economic risk despite the fact that they are in wage employment; (2) the unemployed are not included in the indicator, though they are vulnerable; (3) a worker may be classified in one of the two vulnerable status groups but still not carry a high economic risk, especially in the developed economies.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spcBef>
                <a:spcPct val="0"/>
              </a:spcBef>
            </a:pPr>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One in 5 people working are estimated to be living in extreme poverty., defined as less than $1.25 per person per day  (ILO 2012: 41). </a:t>
            </a:r>
          </a:p>
          <a:p>
            <a:pPr eaLnBrk="1" hangingPunct="1"/>
            <a:endParaRPr lang="en-US">
              <a:latin typeface="Arial" pitchFamily="-65" charset="0"/>
              <a:ea typeface="ＭＳ Ｐゴシック" pitchFamily="-65" charset="-128"/>
              <a:cs typeface="ＭＳ Ｐゴシック" pitchFamily="-65" charset="-128"/>
            </a:endParaRP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The working poor are defined by the ILO as those who work </a:t>
            </a:r>
            <a:r>
              <a:rPr lang="en-US" i="1">
                <a:latin typeface="Arial" pitchFamily="-65" charset="0"/>
                <a:ea typeface="ＭＳ Ｐゴシック" pitchFamily="-65" charset="-128"/>
                <a:cs typeface="ＭＳ Ｐゴシック" pitchFamily="-65" charset="-128"/>
              </a:rPr>
              <a:t>and </a:t>
            </a:r>
            <a:r>
              <a:rPr lang="en-US">
                <a:latin typeface="Arial" pitchFamily="-65" charset="0"/>
                <a:ea typeface="ＭＳ Ｐゴシック" pitchFamily="-65" charset="-128"/>
                <a:cs typeface="ＭＳ Ｐゴシック" pitchFamily="-65" charset="-128"/>
              </a:rPr>
              <a:t>belong to poor households (Majid, Nomaan. 2001.“The size of the working poor population in developing countries”. Employment Paper 2001/16. (Geneva, ILO).</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The first ILO estimates of working poverty were published in 2000 by Nomaan Majid as background work for the 2001 World Employment Report and included the aggregate numbers of working poor in the world and by region for 1986 and 1997. In 2002, Stefan Berger and Claire Harasty produced new estimates of working poverty for the years 1990 and 2000 and also estimated the GDP growth needed to reduce by half the share of working poor in total employment between 2000 and 2010. (</a:t>
            </a:r>
            <a:r>
              <a:rPr lang="en-US" b="1">
                <a:latin typeface="Arial" pitchFamily="-65" charset="0"/>
                <a:ea typeface="ＭＳ Ｐゴシック" pitchFamily="-65" charset="-128"/>
                <a:cs typeface="ＭＳ Ｐゴシック" pitchFamily="-65" charset="-128"/>
              </a:rPr>
              <a:t>Kapsos,</a:t>
            </a:r>
            <a:r>
              <a:rPr lang="en-US">
                <a:latin typeface="Arial" pitchFamily="-65" charset="0"/>
                <a:ea typeface="ＭＳ Ｐゴシック" pitchFamily="-65" charset="-128"/>
                <a:cs typeface="ＭＳ Ｐゴシック" pitchFamily="-65" charset="-128"/>
              </a:rPr>
              <a:t> </a:t>
            </a:r>
            <a:r>
              <a:rPr lang="en-US" b="1">
                <a:latin typeface="Arial" pitchFamily="-65" charset="0"/>
                <a:ea typeface="ＭＳ Ｐゴシック" pitchFamily="-65" charset="-128"/>
                <a:cs typeface="ＭＳ Ｐゴシック" pitchFamily="-65" charset="-128"/>
              </a:rPr>
              <a:t>Steven. 2004.</a:t>
            </a:r>
            <a:r>
              <a:rPr lang="en-US">
                <a:latin typeface="Arial" pitchFamily="-65" charset="0"/>
                <a:ea typeface="ＭＳ Ｐゴシック" pitchFamily="-65" charset="-128"/>
                <a:cs typeface="ＭＳ Ｐゴシック" pitchFamily="-65" charset="-128"/>
              </a:rPr>
              <a:t> “Employment Strategy Papers Estimating growth requirements for reducing working poverty: Can the world halve working poverty by 2015?”. Employment Paper 2004/14. (Geneva ILO).)</a:t>
            </a:r>
          </a:p>
        </p:txBody>
      </p:sp>
      <p:sp>
        <p:nvSpPr>
          <p:cNvPr id="38916" name="Slide Number Placeholder 3"/>
          <p:cNvSpPr>
            <a:spLocks noGrp="1"/>
          </p:cNvSpPr>
          <p:nvPr>
            <p:ph type="sldNum" sz="quarter" idx="5"/>
          </p:nvPr>
        </p:nvSpPr>
        <p:spPr>
          <a:noFill/>
        </p:spPr>
        <p:txBody>
          <a:bodyPr/>
          <a:lstStyle/>
          <a:p>
            <a:fld id="{1437A80F-D6F0-824D-BA23-CFD0368480DA}" type="slidenum">
              <a:rPr lang="en-US">
                <a:latin typeface="Arial" pitchFamily="-65" charset="0"/>
                <a:ea typeface="ＭＳ Ｐゴシック" pitchFamily="-65" charset="-128"/>
                <a:cs typeface="ＭＳ Ｐゴシック" pitchFamily="-65" charset="-128"/>
              </a:rPr>
              <a:pPr/>
              <a:t>52</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spcBef>
                <a:spcPct val="0"/>
              </a:spcBef>
            </a:pPr>
            <a:endParaRPr lang="en-US">
              <a:latin typeface="Arial" pitchFamily="-65" charset="0"/>
              <a:ea typeface="ＭＳ Ｐゴシック" pitchFamily="-65" charset="-128"/>
              <a:cs typeface="ＭＳ Ｐゴシック" pitchFamily="-65" charset="-128"/>
            </a:endParaRPr>
          </a:p>
          <a:p>
            <a:pPr eaLnBrk="1" hangingPunct="1">
              <a:spcBef>
                <a:spcPct val="0"/>
              </a:spcBef>
            </a:pPr>
            <a:r>
              <a:rPr lang="en-US">
                <a:latin typeface="Arial" pitchFamily="-65" charset="0"/>
                <a:ea typeface="ＭＳ Ｐゴシック" pitchFamily="-65" charset="-128"/>
                <a:cs typeface="ＭＳ Ｐゴシック" pitchFamily="-65" charset="-128"/>
              </a:rPr>
              <a:t> </a:t>
            </a:r>
          </a:p>
          <a:p>
            <a:pPr eaLnBrk="1" hangingPunct="1">
              <a:spcBef>
                <a:spcPct val="0"/>
              </a:spcBef>
            </a:pPr>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The working poor are defined by the ILO as those who work </a:t>
            </a:r>
            <a:r>
              <a:rPr lang="en-US" i="1">
                <a:latin typeface="Arial" pitchFamily="-65" charset="0"/>
                <a:ea typeface="ＭＳ Ｐゴシック" pitchFamily="-65" charset="-128"/>
                <a:cs typeface="ＭＳ Ｐゴシック" pitchFamily="-65" charset="-128"/>
              </a:rPr>
              <a:t>and </a:t>
            </a:r>
            <a:r>
              <a:rPr lang="en-US">
                <a:latin typeface="Arial" pitchFamily="-65" charset="0"/>
                <a:ea typeface="ＭＳ Ｐゴシック" pitchFamily="-65" charset="-128"/>
                <a:cs typeface="ＭＳ Ｐゴシック" pitchFamily="-65" charset="-128"/>
              </a:rPr>
              <a:t>belong to poor</a:t>
            </a:r>
          </a:p>
          <a:p>
            <a:pPr eaLnBrk="1" hangingPunct="1"/>
            <a:r>
              <a:rPr lang="en-US">
                <a:latin typeface="Arial" pitchFamily="-65" charset="0"/>
                <a:ea typeface="ＭＳ Ｐゴシック" pitchFamily="-65" charset="-128"/>
                <a:cs typeface="ＭＳ Ｐゴシック" pitchFamily="-65" charset="-128"/>
              </a:rPr>
              <a:t>households (Majid, Nomaan. 2001.“The size of the working poor population in developing countries”. Employment Paper 2001/16. (Geneva, ILO).</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The first ILO estimates of working poverty were published in 2000 by Nomaan Majid as background work for the 2001 World Employment Report and included the aggregate numbers of working poor in the world and by region for 1986 and 1997. In 2002, Stefan Berger and Claire Harasty produced new estimates of working poverty for the years 1990 and 2000 and also estimated the GDP growth needed to reduce by half the share of working poor in total employment between 2000 and 2010. (</a:t>
            </a:r>
            <a:r>
              <a:rPr lang="en-US" b="1">
                <a:latin typeface="Arial" pitchFamily="-65" charset="0"/>
                <a:ea typeface="ＭＳ Ｐゴシック" pitchFamily="-65" charset="-128"/>
                <a:cs typeface="ＭＳ Ｐゴシック" pitchFamily="-65" charset="-128"/>
              </a:rPr>
              <a:t>Kapsos,</a:t>
            </a:r>
            <a:r>
              <a:rPr lang="en-US">
                <a:latin typeface="Arial" pitchFamily="-65" charset="0"/>
                <a:ea typeface="ＭＳ Ｐゴシック" pitchFamily="-65" charset="-128"/>
                <a:cs typeface="ＭＳ Ｐゴシック" pitchFamily="-65" charset="-128"/>
              </a:rPr>
              <a:t> </a:t>
            </a:r>
            <a:r>
              <a:rPr lang="en-US" b="1">
                <a:latin typeface="Arial" pitchFamily="-65" charset="0"/>
                <a:ea typeface="ＭＳ Ｐゴシック" pitchFamily="-65" charset="-128"/>
                <a:cs typeface="ＭＳ Ｐゴシック" pitchFamily="-65" charset="-128"/>
              </a:rPr>
              <a:t>Steven. 2004.</a:t>
            </a:r>
            <a:r>
              <a:rPr lang="en-US">
                <a:latin typeface="Arial" pitchFamily="-65" charset="0"/>
                <a:ea typeface="ＭＳ Ｐゴシック" pitchFamily="-65" charset="-128"/>
                <a:cs typeface="ＭＳ Ｐゴシック" pitchFamily="-65" charset="-128"/>
              </a:rPr>
              <a:t> “Employment Strategy Papers. Estimating growth requirements for reducing working poverty: Can the world halve working poverty by 2015?”. Employment Paper 2004/14. (Geneva ILO).)</a:t>
            </a:r>
          </a:p>
        </p:txBody>
      </p:sp>
      <p:sp>
        <p:nvSpPr>
          <p:cNvPr id="40964" name="Slide Number Placeholder 3"/>
          <p:cNvSpPr>
            <a:spLocks noGrp="1"/>
          </p:cNvSpPr>
          <p:nvPr>
            <p:ph type="sldNum" sz="quarter" idx="5"/>
          </p:nvPr>
        </p:nvSpPr>
        <p:spPr>
          <a:noFill/>
        </p:spPr>
        <p:txBody>
          <a:bodyPr/>
          <a:lstStyle/>
          <a:p>
            <a:fld id="{6326FF57-C3FB-9243-82A2-04C2E842C1C8}" type="slidenum">
              <a:rPr lang="en-US">
                <a:latin typeface="Arial" pitchFamily="-65" charset="0"/>
                <a:ea typeface="ＭＳ Ｐゴシック" pitchFamily="-65" charset="-128"/>
                <a:cs typeface="ＭＳ Ｐゴシック" pitchFamily="-65" charset="-128"/>
              </a:rPr>
              <a:pPr/>
              <a:t>53</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smtClean="0">
                <a:latin typeface="Arial" pitchFamily="-65" charset="0"/>
                <a:ea typeface="ＭＳ Ｐゴシック" pitchFamily="-65" charset="-128"/>
                <a:cs typeface="ＭＳ Ｐゴシック" pitchFamily="-65" charset="-128"/>
              </a:rPr>
              <a:t>Source ILO World Social Security Report 2010 p 58</a:t>
            </a:r>
          </a:p>
          <a:p>
            <a:endParaRPr lang="en-US" smtClean="0">
              <a:latin typeface="Arial" pitchFamily="-65" charset="0"/>
              <a:ea typeface="ＭＳ Ｐゴシック" pitchFamily="-65" charset="-128"/>
              <a:cs typeface="ＭＳ Ｐゴシック" pitchFamily="-65" charset="-128"/>
            </a:endParaRPr>
          </a:p>
        </p:txBody>
      </p:sp>
      <p:sp>
        <p:nvSpPr>
          <p:cNvPr id="63492" name="Slide Number Placeholder 3"/>
          <p:cNvSpPr>
            <a:spLocks noGrp="1"/>
          </p:cNvSpPr>
          <p:nvPr>
            <p:ph type="sldNum" sz="quarter" idx="5"/>
          </p:nvPr>
        </p:nvSpPr>
        <p:spPr>
          <a:noFill/>
        </p:spPr>
        <p:txBody>
          <a:bodyPr/>
          <a:lstStyle/>
          <a:p>
            <a:fld id="{32D34831-F08F-A047-BB3B-60DC9568E3D2}" type="slidenum">
              <a:rPr lang="en-US" smtClean="0">
                <a:latin typeface="Arial" pitchFamily="-65" charset="0"/>
                <a:ea typeface="ＭＳ Ｐゴシック" pitchFamily="-65" charset="-128"/>
                <a:cs typeface="ＭＳ Ｐゴシック" pitchFamily="-65" charset="-128"/>
              </a:rPr>
              <a:pPr/>
              <a:t>54</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Arial" pitchFamily="-65" charset="0"/>
                <a:ea typeface="ＭＳ Ｐゴシック" pitchFamily="-65" charset="-128"/>
                <a:cs typeface="ＭＳ Ｐゴシック" pitchFamily="-65" charset="-128"/>
              </a:rPr>
              <a:t>Source ILO World Social Security Report 2010 p 47</a:t>
            </a:r>
          </a:p>
        </p:txBody>
      </p:sp>
      <p:sp>
        <p:nvSpPr>
          <p:cNvPr id="67588" name="Slide Number Placeholder 3"/>
          <p:cNvSpPr>
            <a:spLocks noGrp="1"/>
          </p:cNvSpPr>
          <p:nvPr>
            <p:ph type="sldNum" sz="quarter" idx="5"/>
          </p:nvPr>
        </p:nvSpPr>
        <p:spPr>
          <a:noFill/>
        </p:spPr>
        <p:txBody>
          <a:bodyPr/>
          <a:lstStyle/>
          <a:p>
            <a:fld id="{AC90F088-510F-8445-BE30-816675E58DDB}" type="slidenum">
              <a:rPr lang="en-US" smtClean="0">
                <a:latin typeface="Arial" pitchFamily="-65" charset="0"/>
                <a:ea typeface="ＭＳ Ｐゴシック" pitchFamily="-65" charset="-128"/>
                <a:cs typeface="ＭＳ Ｐゴシック" pitchFamily="-65" charset="-128"/>
              </a:rPr>
              <a:pPr/>
              <a:t>55</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Arial" pitchFamily="-65" charset="0"/>
                <a:ea typeface="ＭＳ Ｐゴシック" pitchFamily="-65" charset="-128"/>
                <a:cs typeface="ＭＳ Ｐゴシック" pitchFamily="-65" charset="-128"/>
              </a:rPr>
              <a:t>Source ILO World Social Security Report 2010 p 41</a:t>
            </a:r>
          </a:p>
        </p:txBody>
      </p:sp>
      <p:sp>
        <p:nvSpPr>
          <p:cNvPr id="61444" name="Slide Number Placeholder 3"/>
          <p:cNvSpPr>
            <a:spLocks noGrp="1"/>
          </p:cNvSpPr>
          <p:nvPr>
            <p:ph type="sldNum" sz="quarter" idx="5"/>
          </p:nvPr>
        </p:nvSpPr>
        <p:spPr>
          <a:noFill/>
        </p:spPr>
        <p:txBody>
          <a:bodyPr/>
          <a:lstStyle/>
          <a:p>
            <a:fld id="{E193CAF2-69B3-B14C-B685-F70D51EFCC15}" type="slidenum">
              <a:rPr lang="en-US" smtClean="0">
                <a:latin typeface="Arial" pitchFamily="-65" charset="0"/>
                <a:ea typeface="ＭＳ Ｐゴシック" pitchFamily="-65" charset="-128"/>
                <a:cs typeface="ＭＳ Ｐゴシック" pitchFamily="-65" charset="-128"/>
              </a:rPr>
              <a:pPr/>
              <a:t>56</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r>
              <a:rPr lang="en-US" dirty="0" smtClean="0">
                <a:latin typeface="Arial" pitchFamily="-65" charset="0"/>
                <a:ea typeface="ＭＳ Ｐゴシック" pitchFamily="-65" charset="-128"/>
                <a:cs typeface="ＭＳ Ｐゴシック" pitchFamily="-65" charset="-128"/>
              </a:rPr>
              <a:t>Source:</a:t>
            </a:r>
            <a:r>
              <a:rPr lang="en-US" baseline="0" dirty="0" smtClean="0">
                <a:latin typeface="Arial" pitchFamily="-65" charset="0"/>
                <a:ea typeface="ＭＳ Ｐゴシック" pitchFamily="-65" charset="-128"/>
                <a:cs typeface="ＭＳ Ｐゴシック" pitchFamily="-65" charset="-128"/>
              </a:rPr>
              <a:t> </a:t>
            </a:r>
            <a:r>
              <a:rPr lang="en-US" dirty="0" smtClean="0">
                <a:latin typeface="Arial" pitchFamily="-65" charset="0"/>
                <a:ea typeface="ＭＳ Ｐゴシック" pitchFamily="-65" charset="-128"/>
                <a:cs typeface="ＭＳ Ｐゴシック" pitchFamily="-65" charset="-128"/>
              </a:rPr>
              <a:t>Sabine </a:t>
            </a:r>
            <a:r>
              <a:rPr lang="en-US" dirty="0" err="1" smtClean="0">
                <a:latin typeface="Arial" pitchFamily="-65" charset="0"/>
                <a:ea typeface="ＭＳ Ｐゴシック" pitchFamily="-65" charset="-128"/>
                <a:cs typeface="ＭＳ Ｐゴシック" pitchFamily="-65" charset="-128"/>
              </a:rPr>
              <a:t>Alkire</a:t>
            </a:r>
            <a:r>
              <a:rPr lang="en-US" dirty="0" smtClean="0">
                <a:latin typeface="Arial" pitchFamily="-65" charset="0"/>
                <a:ea typeface="ＭＳ Ｐゴシック" pitchFamily="-65" charset="-128"/>
                <a:cs typeface="ＭＳ Ｐゴシック" pitchFamily="-65" charset="-128"/>
              </a:rPr>
              <a:t>. Multidimensional poverty index. OPHI. Oxford University</a:t>
            </a:r>
          </a:p>
        </p:txBody>
      </p:sp>
      <p:sp>
        <p:nvSpPr>
          <p:cNvPr id="52228" name="Slide Number Placeholder 3"/>
          <p:cNvSpPr>
            <a:spLocks noGrp="1"/>
          </p:cNvSpPr>
          <p:nvPr>
            <p:ph type="sldNum" sz="quarter" idx="5"/>
          </p:nvPr>
        </p:nvSpPr>
        <p:spPr>
          <a:noFill/>
        </p:spPr>
        <p:txBody>
          <a:bodyPr/>
          <a:lstStyle/>
          <a:p>
            <a:fld id="{D777B8DB-3686-5545-B380-85799D7BA0BF}" type="slidenum">
              <a:rPr lang="en-US" smtClean="0">
                <a:latin typeface="Arial" pitchFamily="-65" charset="0"/>
                <a:ea typeface="ＭＳ Ｐゴシック" pitchFamily="-65" charset="-128"/>
                <a:cs typeface="ＭＳ Ｐゴシック" pitchFamily="-65" charset="-128"/>
              </a:rPr>
              <a:pPr/>
              <a:t>8</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p:spPr>
        <p:txBody>
          <a:bodyPr/>
          <a:lstStyle/>
          <a:p>
            <a:r>
              <a:rPr lang="en-US" smtClean="0">
                <a:latin typeface="Arial" pitchFamily="-65" charset="0"/>
                <a:ea typeface="ＭＳ Ｐゴシック" pitchFamily="-65" charset="-128"/>
                <a:cs typeface="ＭＳ Ｐゴシック" pitchFamily="-65" charset="-128"/>
              </a:rPr>
              <a:t>Source ILO World Social Security Report 2010 p 70</a:t>
            </a:r>
          </a:p>
        </p:txBody>
      </p:sp>
      <p:sp>
        <p:nvSpPr>
          <p:cNvPr id="65540" name="Slide Number Placeholder 3"/>
          <p:cNvSpPr>
            <a:spLocks noGrp="1"/>
          </p:cNvSpPr>
          <p:nvPr>
            <p:ph type="sldNum" sz="quarter" idx="5"/>
          </p:nvPr>
        </p:nvSpPr>
        <p:spPr>
          <a:noFill/>
        </p:spPr>
        <p:txBody>
          <a:bodyPr/>
          <a:lstStyle/>
          <a:p>
            <a:fld id="{654CDB80-0172-C849-A4A5-778A030FD036}" type="slidenum">
              <a:rPr lang="en-US" smtClean="0">
                <a:latin typeface="Arial" pitchFamily="-65" charset="0"/>
                <a:ea typeface="ＭＳ Ｐゴシック" pitchFamily="-65" charset="-128"/>
                <a:cs typeface="ＭＳ Ｐゴシック" pitchFamily="-65" charset="-128"/>
              </a:rPr>
              <a:pPr/>
              <a:t>57</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a:latin typeface="Arial" pitchFamily="-65" charset="0"/>
                <a:ea typeface="ＭＳ Ｐゴシック" pitchFamily="-65" charset="-128"/>
                <a:cs typeface="ＭＳ Ｐゴシック" pitchFamily="-65" charset="-128"/>
              </a:rPr>
              <a:t>Source ILO World Social Security Report 2010 p 31 </a:t>
            </a:r>
          </a:p>
        </p:txBody>
      </p:sp>
      <p:sp>
        <p:nvSpPr>
          <p:cNvPr id="23556" name="Slide Number Placeholder 3"/>
          <p:cNvSpPr>
            <a:spLocks noGrp="1"/>
          </p:cNvSpPr>
          <p:nvPr>
            <p:ph type="sldNum" sz="quarter" idx="5"/>
          </p:nvPr>
        </p:nvSpPr>
        <p:spPr>
          <a:noFill/>
        </p:spPr>
        <p:txBody>
          <a:bodyPr/>
          <a:lstStyle/>
          <a:p>
            <a:fld id="{3AF95BC0-146D-8D44-8F51-2EEE58BD831C}" type="slidenum">
              <a:rPr lang="en-US">
                <a:latin typeface="Arial" pitchFamily="-65" charset="0"/>
                <a:ea typeface="ＭＳ Ｐゴシック" pitchFamily="-65" charset="-128"/>
                <a:cs typeface="ＭＳ Ｐゴシック" pitchFamily="-65" charset="-128"/>
              </a:rPr>
              <a:pPr/>
              <a:t>58</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This figure shows the direct</a:t>
            </a:r>
            <a:r>
              <a:rPr lang="en-US" sz="1200" b="0" kern="1200" baseline="0" dirty="0" smtClean="0">
                <a:solidFill>
                  <a:schemeClr val="tx1"/>
                </a:solidFill>
                <a:latin typeface="+mn-lt"/>
                <a:ea typeface="+mn-ea"/>
                <a:cs typeface="+mn-cs"/>
              </a:rPr>
              <a:t> connection between income poverty and malnutrition and underweight conditions of young children. </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Note: Analysis is based on a subset of 61 countries with household wealth quintile information, covering 53 per cent of the under-five population in the developing world. Prevalence estimates are calculated according to WHO Child Growth Standards, 2006–2010. CEE/CIS, East Asia and the Pacific, Latin America and the Caribbean and the Middle East and North Africa are not included due to lack of data coverage.</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Source: UNICEF global databases, from MICS, DHS and other national surveys, 2006–2010. http://</a:t>
            </a:r>
            <a:r>
              <a:rPr lang="en-US" sz="1200" b="1" kern="1200" dirty="0" err="1" smtClean="0">
                <a:solidFill>
                  <a:schemeClr val="tx1"/>
                </a:solidFill>
                <a:latin typeface="+mn-lt"/>
                <a:ea typeface="+mn-ea"/>
                <a:cs typeface="+mn-cs"/>
              </a:rPr>
              <a:t>www.childinfo.org/malnutrition_status.html</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59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a:latin typeface="Arial" pitchFamily="-65" charset="0"/>
              <a:ea typeface="ＭＳ Ｐゴシック" pitchFamily="-65" charset="-128"/>
              <a:cs typeface="ＭＳ Ｐゴシック" pitchFamily="-65" charset="-128"/>
            </a:endParaRPr>
          </a:p>
        </p:txBody>
      </p:sp>
      <p:sp>
        <p:nvSpPr>
          <p:cNvPr id="70660" name="Slide Number Placeholder 3"/>
          <p:cNvSpPr>
            <a:spLocks noGrp="1"/>
          </p:cNvSpPr>
          <p:nvPr>
            <p:ph type="sldNum" sz="quarter" idx="5"/>
          </p:nvPr>
        </p:nvSpPr>
        <p:spPr>
          <a:noFill/>
        </p:spPr>
        <p:txBody>
          <a:bodyPr/>
          <a:lstStyle/>
          <a:p>
            <a:fld id="{53E2226E-80A5-9E49-9C93-A14E7B3F7E37}" type="slidenum">
              <a:rPr lang="en-US">
                <a:latin typeface="Arial" pitchFamily="-65" charset="0"/>
                <a:ea typeface="ＭＳ Ｐゴシック" pitchFamily="-65" charset="-128"/>
                <a:cs typeface="ＭＳ Ｐゴシック" pitchFamily="-65" charset="-128"/>
              </a:rPr>
              <a:pPr/>
              <a:t>60</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Universal Declaration</a:t>
            </a:r>
            <a:r>
              <a:rPr lang="en-US" baseline="0" dirty="0" smtClean="0"/>
              <a:t> of Human Rights was adopted at the UN General Assembly in 1948, as discussed above. It posits the universality of rights, and </a:t>
            </a:r>
            <a:r>
              <a:rPr lang="en-US" baseline="0" dirty="0" err="1" smtClean="0"/>
              <a:t>emphasises</a:t>
            </a:r>
            <a:r>
              <a:rPr lang="en-US" baseline="0" dirty="0" smtClean="0"/>
              <a:t> dignity as well as economic and social wellbeing. A key notion was the freedom from fear and freedom from want. See Gabriele Koehler 2012.</a:t>
            </a:r>
          </a:p>
          <a:p>
            <a:endParaRPr lang="en-US" baseline="0" dirty="0" smtClean="0"/>
          </a:p>
          <a:p>
            <a:r>
              <a:rPr lang="en-US" dirty="0" smtClean="0"/>
              <a:t>Full UDHR can be found</a:t>
            </a:r>
            <a:r>
              <a:rPr lang="en-US" baseline="0" dirty="0" smtClean="0"/>
              <a:t> at http://www.un.org/en/documents/udhr/</a:t>
            </a:r>
          </a:p>
          <a:p>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62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7652298"/>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smtClean="0">
                <a:latin typeface="Arial" pitchFamily="-65" charset="0"/>
                <a:ea typeface="ＭＳ Ｐゴシック" pitchFamily="-65" charset="-128"/>
                <a:cs typeface="ＭＳ Ｐゴシック" pitchFamily="-65" charset="-128"/>
              </a:rPr>
              <a:t>Eleanor Roosevelt, one of the drafters of the UDHR, holding up a first copy.</a:t>
            </a:r>
          </a:p>
          <a:p>
            <a:r>
              <a:rPr lang="en-US" dirty="0" smtClean="0">
                <a:latin typeface="Arial" pitchFamily="-65" charset="0"/>
                <a:ea typeface="ＭＳ Ｐゴシック" pitchFamily="-65" charset="-128"/>
                <a:cs typeface="ＭＳ Ｐゴシック" pitchFamily="-65" charset="-128"/>
              </a:rPr>
              <a:t>http://upload.wikimedia.org/wikipedia/commons/d/d4/EleanorRooseveltHumanRights.png</a:t>
            </a: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drafting committee had 9 members, and was chaired</a:t>
            </a:r>
            <a:r>
              <a:rPr lang="en-US" sz="1200" b="1" kern="1200" baseline="0" dirty="0" smtClean="0">
                <a:solidFill>
                  <a:schemeClr val="tx1"/>
                </a:solidFill>
                <a:latin typeface="+mn-lt"/>
                <a:ea typeface="+mn-ea"/>
                <a:cs typeface="+mn-cs"/>
              </a:rPr>
              <a:t> by Eleanor Roosevelt (</a:t>
            </a:r>
            <a:r>
              <a:rPr lang="en-US" sz="1200" b="1" kern="1200" baseline="0" dirty="0" err="1" smtClean="0">
                <a:solidFill>
                  <a:schemeClr val="tx1"/>
                </a:solidFill>
                <a:latin typeface="+mn-lt"/>
                <a:ea typeface="+mn-ea"/>
                <a:cs typeface="+mn-cs"/>
              </a:rPr>
              <a:t>US):</a:t>
            </a:r>
            <a:r>
              <a:rPr lang="en-US" sz="1200" b="1" kern="1200" dirty="0" err="1" smtClean="0">
                <a:solidFill>
                  <a:schemeClr val="tx1"/>
                </a:solidFill>
                <a:latin typeface="+mn-lt"/>
                <a:ea typeface="+mn-ea"/>
                <a:cs typeface="+mn-cs"/>
              </a:rPr>
              <a:t> </a:t>
            </a:r>
            <a:r>
              <a:rPr lang="en-US" sz="1200" b="0" kern="1200" dirty="0" err="1" smtClean="0">
                <a:solidFill>
                  <a:schemeClr val="tx1"/>
                </a:solidFill>
                <a:latin typeface="+mn-lt"/>
                <a:ea typeface="+mn-ea"/>
                <a:cs typeface="+mn-cs"/>
              </a:rPr>
              <a:t> Dr</a:t>
            </a:r>
            <a:r>
              <a:rPr lang="en-US" sz="1200" b="0" kern="1200" dirty="0" smtClean="0">
                <a:solidFill>
                  <a:schemeClr val="tx1"/>
                </a:solidFill>
                <a:latin typeface="+mn-lt"/>
                <a:ea typeface="+mn-ea"/>
                <a:cs typeface="+mn-cs"/>
              </a:rPr>
              <a:t>. Charles </a:t>
            </a:r>
            <a:r>
              <a:rPr lang="en-US" sz="1200" b="0" kern="1200" dirty="0" err="1" smtClean="0">
                <a:solidFill>
                  <a:schemeClr val="tx1"/>
                </a:solidFill>
                <a:latin typeface="+mn-lt"/>
                <a:ea typeface="+mn-ea"/>
                <a:cs typeface="+mn-cs"/>
              </a:rPr>
              <a:t>Malik</a:t>
            </a:r>
            <a:r>
              <a:rPr lang="en-US" sz="1200" b="0" kern="1200" dirty="0" smtClean="0">
                <a:solidFill>
                  <a:schemeClr val="tx1"/>
                </a:solidFill>
                <a:latin typeface="+mn-lt"/>
                <a:ea typeface="+mn-ea"/>
                <a:cs typeface="+mn-cs"/>
              </a:rPr>
              <a:t> (Lebanon);</a:t>
            </a:r>
            <a:r>
              <a:rPr lang="en-US" sz="1200" b="0" kern="1200" baseline="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Alexandre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Bogomolov</a:t>
            </a:r>
            <a:r>
              <a:rPr lang="en-US" sz="1200" b="0" kern="1200" dirty="0" smtClean="0">
                <a:solidFill>
                  <a:schemeClr val="tx1"/>
                </a:solidFill>
                <a:latin typeface="+mn-lt"/>
                <a:ea typeface="+mn-ea"/>
                <a:cs typeface="+mn-cs"/>
              </a:rPr>
              <a:t> (USSR);</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Dr. </a:t>
            </a:r>
            <a:r>
              <a:rPr lang="en-US" sz="1200" b="0" kern="1200" dirty="0" err="1" smtClean="0">
                <a:solidFill>
                  <a:schemeClr val="tx1"/>
                </a:solidFill>
                <a:latin typeface="+mn-lt"/>
                <a:ea typeface="+mn-ea"/>
                <a:cs typeface="+mn-cs"/>
              </a:rPr>
              <a:t>Peng-chun</a:t>
            </a:r>
            <a:r>
              <a:rPr lang="en-US" sz="1200" b="0" kern="1200" dirty="0" smtClean="0">
                <a:solidFill>
                  <a:schemeClr val="tx1"/>
                </a:solidFill>
                <a:latin typeface="+mn-lt"/>
                <a:ea typeface="+mn-ea"/>
                <a:cs typeface="+mn-cs"/>
              </a:rPr>
              <a:t> Chang (</a:t>
            </a:r>
            <a:r>
              <a:rPr lang="en-US" sz="1200" b="0" kern="1200" dirty="0" err="1" smtClean="0">
                <a:solidFill>
                  <a:schemeClr val="tx1"/>
                </a:solidFill>
                <a:latin typeface="+mn-lt"/>
                <a:ea typeface="+mn-ea"/>
                <a:cs typeface="+mn-cs"/>
              </a:rPr>
              <a:t>China):René</a:t>
            </a:r>
            <a:r>
              <a:rPr lang="en-US" sz="1200" b="0" kern="1200" dirty="0" smtClean="0">
                <a:solidFill>
                  <a:schemeClr val="tx1"/>
                </a:solidFill>
                <a:latin typeface="+mn-lt"/>
                <a:ea typeface="+mn-ea"/>
                <a:cs typeface="+mn-cs"/>
              </a:rPr>
              <a:t> Cassin;  Charles Dukes (United Kingdom);</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William Hodgson (Australia); </a:t>
            </a:r>
            <a:r>
              <a:rPr lang="en-US" sz="1200" b="0" kern="1200" dirty="0" err="1" smtClean="0">
                <a:solidFill>
                  <a:schemeClr val="tx1"/>
                </a:solidFill>
                <a:latin typeface="+mn-lt"/>
                <a:ea typeface="+mn-ea"/>
                <a:cs typeface="+mn-cs"/>
              </a:rPr>
              <a:t>Hernan</a:t>
            </a:r>
            <a:r>
              <a:rPr lang="en-US" sz="1200" b="0" kern="1200" dirty="0" smtClean="0">
                <a:solidFill>
                  <a:schemeClr val="tx1"/>
                </a:solidFill>
                <a:latin typeface="+mn-lt"/>
                <a:ea typeface="+mn-ea"/>
                <a:cs typeface="+mn-cs"/>
              </a:rPr>
              <a:t> Santa Cruz (Chile); John P. Humphrey (Canada)</a:t>
            </a: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her memoirs, Eleanor Roosevelt recalled: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“Dr. Chang was a pluralist and held forth in charming fashion on the proposition that there is more than one kind of ultimate reality.  The Declaration, he said, should reflect more than simply </a:t>
            </a:r>
            <a:r>
              <a:rPr lang="en-US" sz="1200" kern="1200" dirty="0" err="1" smtClean="0">
                <a:solidFill>
                  <a:schemeClr val="tx1"/>
                </a:solidFill>
                <a:latin typeface="+mn-lt"/>
                <a:ea typeface="+mn-ea"/>
                <a:cs typeface="+mn-cs"/>
              </a:rPr>
              <a:t>Werstern</a:t>
            </a:r>
            <a:r>
              <a:rPr lang="en-US" sz="1200" kern="1200" dirty="0" smtClean="0">
                <a:solidFill>
                  <a:schemeClr val="tx1"/>
                </a:solidFill>
                <a:latin typeface="+mn-lt"/>
                <a:ea typeface="+mn-ea"/>
                <a:cs typeface="+mn-cs"/>
              </a:rPr>
              <a:t> ideas and Dr. Humphrey would have to be eclectic in his approach.  His remark, though addressed to Dr. </a:t>
            </a:r>
            <a:r>
              <a:rPr lang="en-US" sz="1200" kern="1200" dirty="0" err="1" smtClean="0">
                <a:solidFill>
                  <a:schemeClr val="tx1"/>
                </a:solidFill>
                <a:latin typeface="+mn-lt"/>
                <a:ea typeface="+mn-ea"/>
                <a:cs typeface="+mn-cs"/>
              </a:rPr>
              <a:t>Humprhey</a:t>
            </a:r>
            <a:r>
              <a:rPr lang="en-US" sz="1200" kern="1200" dirty="0" smtClean="0">
                <a:solidFill>
                  <a:schemeClr val="tx1"/>
                </a:solidFill>
                <a:latin typeface="+mn-lt"/>
                <a:ea typeface="+mn-ea"/>
                <a:cs typeface="+mn-cs"/>
              </a:rPr>
              <a:t>, was really directed at Dr. </a:t>
            </a:r>
            <a:r>
              <a:rPr lang="en-US" sz="1200" kern="1200" dirty="0" err="1" smtClean="0">
                <a:solidFill>
                  <a:schemeClr val="tx1"/>
                </a:solidFill>
                <a:latin typeface="+mn-lt"/>
                <a:ea typeface="+mn-ea"/>
                <a:cs typeface="+mn-cs"/>
              </a:rPr>
              <a:t>Malik</a:t>
            </a:r>
            <a:r>
              <a:rPr lang="en-US" sz="1200" kern="1200" dirty="0" smtClean="0">
                <a:solidFill>
                  <a:schemeClr val="tx1"/>
                </a:solidFill>
                <a:latin typeface="+mn-lt"/>
                <a:ea typeface="+mn-ea"/>
                <a:cs typeface="+mn-cs"/>
              </a:rPr>
              <a:t>, from whom it drew a prompt retort as he expounded at some length the philosophy of Thomas Aquinas.  Dr. Humphrey joined enthusiastically in the discussion, and I remember that at one point Dr. Chang suggested that the Secretariat might well spend a few months studying the fundamentals of Confucianism!” http://</a:t>
            </a:r>
            <a:r>
              <a:rPr lang="en-US" sz="1200" kern="1200" dirty="0" err="1" smtClean="0">
                <a:solidFill>
                  <a:schemeClr val="tx1"/>
                </a:solidFill>
                <a:latin typeface="+mn-lt"/>
                <a:ea typeface="+mn-ea"/>
                <a:cs typeface="+mn-cs"/>
              </a:rPr>
              <a:t>www.un.org/en/documents/udhr/history.shtml</a:t>
            </a:r>
            <a:endParaRPr lang="en-US" b="0" dirty="0" smtClean="0">
              <a:latin typeface="Arial" pitchFamily="-65" charset="0"/>
              <a:ea typeface="ＭＳ Ｐゴシック" pitchFamily="-65" charset="-128"/>
              <a:cs typeface="ＭＳ Ｐゴシック" pitchFamily="-65" charset="-128"/>
            </a:endParaRPr>
          </a:p>
          <a:p>
            <a:endParaRPr lang="en-US" dirty="0" smtClean="0">
              <a:latin typeface="Arial" pitchFamily="-65" charset="0"/>
              <a:ea typeface="ＭＳ Ｐゴシック" pitchFamily="-65" charset="-128"/>
              <a:cs typeface="ＭＳ Ｐゴシック" pitchFamily="-65" charset="-128"/>
            </a:endParaRPr>
          </a:p>
        </p:txBody>
      </p:sp>
      <p:sp>
        <p:nvSpPr>
          <p:cNvPr id="71684" name="Slide Number Placeholder 3"/>
          <p:cNvSpPr>
            <a:spLocks noGrp="1"/>
          </p:cNvSpPr>
          <p:nvPr>
            <p:ph type="sldNum" sz="quarter" idx="5"/>
          </p:nvPr>
        </p:nvSpPr>
        <p:spPr>
          <a:noFill/>
        </p:spPr>
        <p:txBody>
          <a:bodyPr/>
          <a:lstStyle/>
          <a:p>
            <a:fld id="{4439C6D7-7CD8-564E-91ED-30BC02B30F0D}" type="slidenum">
              <a:rPr lang="en-US">
                <a:latin typeface="Arial" pitchFamily="-65" charset="0"/>
                <a:ea typeface="ＭＳ Ｐゴシック" pitchFamily="-65" charset="-128"/>
                <a:cs typeface="ＭＳ Ｐゴシック" pitchFamily="-65" charset="-128"/>
              </a:rPr>
              <a:pPr/>
              <a:t>63</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Almost 20 years after</a:t>
            </a:r>
            <a:r>
              <a:rPr lang="en-US" baseline="0" dirty="0" smtClean="0"/>
              <a:t> the UDHR finally 2 Covenants spelling out in more detail the human rights agenda were adopted. They were marked by the East West conflict. The Eastern bloc put emphasis on economic and social conditions while the Western bloc </a:t>
            </a:r>
            <a:r>
              <a:rPr lang="en-US" baseline="0" dirty="0" err="1" smtClean="0"/>
              <a:t>emphasised</a:t>
            </a:r>
            <a:r>
              <a:rPr lang="en-US" baseline="0" dirty="0" smtClean="0"/>
              <a:t> human rights. But the 2 domains belong together, and one cannot establish a hierarchy.</a:t>
            </a:r>
            <a:endParaRPr lang="en-US" dirty="0" smtClean="0"/>
          </a:p>
          <a:p>
            <a:endParaRPr lang="en-US" dirty="0" smtClean="0"/>
          </a:p>
          <a:p>
            <a:endParaRPr lang="en-US" dirty="0" smtClean="0"/>
          </a:p>
          <a:p>
            <a:r>
              <a:rPr lang="en-US" dirty="0" smtClean="0"/>
              <a:t>Full ICESCR can be found here: http://www2.ohchr.org/english/law/cescr.htm</a:t>
            </a:r>
          </a:p>
          <a:p>
            <a:r>
              <a:rPr lang="en-US" dirty="0" smtClean="0"/>
              <a:t>Full ICCPCR can be found here: http://www2.ohchr.org/english/law/ccpr.htm</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64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36662457"/>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same period, the UN succeeded in adopting</a:t>
            </a:r>
            <a:r>
              <a:rPr lang="en-US" baseline="0" dirty="0" smtClean="0"/>
              <a:t> the CERD. It is the least cited of all UN Conventions – although discrimination is at the heart of social exclusion,  poverty, and the violation of child rights.</a:t>
            </a:r>
            <a:endParaRPr lang="en-US" dirty="0" smtClean="0"/>
          </a:p>
          <a:p>
            <a:endParaRPr lang="en-US" dirty="0" smtClean="0"/>
          </a:p>
          <a:p>
            <a:endParaRPr lang="en-US" dirty="0" smtClean="0"/>
          </a:p>
          <a:p>
            <a:r>
              <a:rPr lang="en-US" dirty="0" smtClean="0"/>
              <a:t>Full text can be found here: http://www2.ohchr.org/english/law/cerd.htm</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65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4756571"/>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after another decade was the CEDAW adopted.</a:t>
            </a:r>
            <a:r>
              <a:rPr lang="en-US" baseline="0" dirty="0" smtClean="0"/>
              <a:t> It is interesting to note that gender equality as a concept received consensus over a convention so much later than racial equality. </a:t>
            </a:r>
            <a:endParaRPr lang="en-US" dirty="0" smtClean="0"/>
          </a:p>
          <a:p>
            <a:endParaRPr lang="en-US" dirty="0" smtClean="0"/>
          </a:p>
          <a:p>
            <a:r>
              <a:rPr lang="en-US" dirty="0" smtClean="0"/>
              <a:t>Full text can be found here: http://www.un.org/womenwatch/daw/cedaw/text/econvention.htm</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66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2798156"/>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yet another decade passed before children see their rights adopted in a Convention. The CRC came 40 years after the UDHR.</a:t>
            </a:r>
            <a:endParaRPr lang="en-US" dirty="0" smtClean="0"/>
          </a:p>
          <a:p>
            <a:endParaRPr lang="en-US" dirty="0" smtClean="0"/>
          </a:p>
          <a:p>
            <a:endParaRPr lang="en-US" dirty="0" smtClean="0"/>
          </a:p>
          <a:p>
            <a:r>
              <a:rPr lang="en-US" dirty="0" smtClean="0"/>
              <a:t>Full text can be found here: http://www2.ohchr.org/english/law/crc.htm</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67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5798299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charset="-128"/>
                <a:cs typeface="ＭＳ Ｐゴシック" charset="-128"/>
              </a:rPr>
              <a:t>Source: Global footprint network.</a:t>
            </a:r>
          </a:p>
          <a:p>
            <a:r>
              <a:rPr lang="en-US" sz="1200" kern="1200" dirty="0" smtClean="0">
                <a:solidFill>
                  <a:schemeClr val="tx1"/>
                </a:solidFill>
                <a:latin typeface="Arial" charset="0"/>
                <a:ea typeface="ＭＳ Ｐゴシック" charset="-128"/>
                <a:cs typeface="ＭＳ Ｐゴシック" charset="-128"/>
              </a:rPr>
              <a:t> </a:t>
            </a:r>
          </a:p>
          <a:p>
            <a:r>
              <a:rPr lang="en-US" sz="1200" kern="1200" dirty="0" smtClean="0">
                <a:solidFill>
                  <a:schemeClr val="tx1"/>
                </a:solidFill>
                <a:latin typeface="Arial" charset="0"/>
                <a:ea typeface="ＭＳ Ｐゴシック" charset="-128"/>
                <a:cs typeface="ＭＳ Ｐゴシック" charset="-128"/>
              </a:rPr>
              <a:t>In 2003, Global Footprint Network, a nonprofit organization, introduced the notion of an “</a:t>
            </a:r>
            <a:r>
              <a:rPr lang="en-US" sz="1200" u="none" strike="noStrike" kern="1200" dirty="0" smtClean="0">
                <a:solidFill>
                  <a:schemeClr val="tx1"/>
                </a:solidFill>
                <a:latin typeface="Arial" charset="0"/>
                <a:ea typeface="ＭＳ Ｐゴシック" charset="-128"/>
                <a:cs typeface="ＭＳ Ｐゴシック" charset="-128"/>
                <a:hlinkClick r:id="rId3"/>
              </a:rPr>
              <a:t>Ecological Footprint” — a resource accounting tool. It is a data-driven metric that shows how close we are to the goal of sustainable living. </a:t>
            </a:r>
            <a:r>
              <a:rPr lang="en-US" sz="1200" u="none" strike="noStrike" kern="1200" dirty="0" smtClean="0">
                <a:solidFill>
                  <a:schemeClr val="tx1"/>
                </a:solidFill>
                <a:latin typeface="Arial" charset="0"/>
                <a:ea typeface="ＭＳ Ｐゴシック" charset="-128"/>
                <a:cs typeface="ＭＳ Ｐゴシック" charset="-128"/>
                <a:hlinkClick r:id="rId4"/>
              </a:rPr>
              <a:t>Footprint accounts work like bank statements, documenting whether we are living within our ecological budget or consuming nature’s resources faster than the planet can renew them.</a:t>
            </a:r>
            <a:r>
              <a:rPr lang="en-GB" sz="1200" kern="1200" dirty="0" smtClean="0">
                <a:solidFill>
                  <a:schemeClr val="tx1"/>
                </a:solidFill>
                <a:latin typeface="Arial" charset="0"/>
                <a:ea typeface="ＭＳ Ｐゴシック" charset="-128"/>
                <a:cs typeface="ＭＳ Ｐゴシック" charset="-128"/>
              </a:rPr>
              <a:t> </a:t>
            </a:r>
            <a:r>
              <a:rPr lang="en-US" sz="1200" u="none" strike="noStrike" kern="1200" dirty="0" smtClean="0">
                <a:solidFill>
                  <a:schemeClr val="tx1"/>
                </a:solidFill>
                <a:latin typeface="Arial" charset="0"/>
                <a:ea typeface="ＭＳ Ｐゴシック" charset="-128"/>
                <a:cs typeface="ＭＳ Ｐゴシック" charset="-128"/>
                <a:hlinkClick r:id="rId5"/>
              </a:rPr>
              <a:t>http://www.footprintnetwork.org/en/index.php/GFN/page/at_a_glance/</a:t>
            </a:r>
            <a:endParaRPr lang="en-US" sz="1200" kern="1200" dirty="0" smtClean="0">
              <a:solidFill>
                <a:schemeClr val="tx1"/>
              </a:solidFill>
              <a:latin typeface="Arial" charset="0"/>
              <a:ea typeface="ＭＳ Ｐゴシック" charset="-128"/>
              <a:cs typeface="ＭＳ Ｐゴシック" charset="-128"/>
            </a:endParaRPr>
          </a:p>
          <a:p>
            <a:r>
              <a:rPr lang="en-GB" sz="1200" u="none" strike="noStrike" kern="1200" dirty="0" smtClean="0">
                <a:solidFill>
                  <a:schemeClr val="tx1"/>
                </a:solidFill>
                <a:latin typeface="Arial" charset="0"/>
                <a:ea typeface="ＭＳ Ｐゴシック" charset="-128"/>
                <a:cs typeface="ＭＳ Ｐゴシック" charset="-128"/>
                <a:hlinkClick r:id="rId5"/>
              </a:rPr>
              <a:t>http://www.wbcsd.org/web/eeb/HDI-index.jpg</a:t>
            </a:r>
            <a:endParaRPr lang="en-US" sz="1200" kern="1200" dirty="0" smtClean="0">
              <a:solidFill>
                <a:schemeClr val="tx1"/>
              </a:solidFill>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C3A50E13-D71D-EE49-B05D-6DB74DFBB27A}" type="slidenum">
              <a:rPr lang="en-US" smtClean="0"/>
              <a:pPr>
                <a:defRPr/>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128"/>
                <a:cs typeface="ＭＳ Ｐゴシック" charset="-128"/>
              </a:rPr>
              <a:t>CONVENTION on the RIGHTS of PERSONS with DISABILITIES</a:t>
            </a:r>
          </a:p>
          <a:p>
            <a:endParaRPr lang="en-US" sz="1200" b="0" kern="1200" dirty="0" smtClean="0">
              <a:solidFill>
                <a:schemeClr val="tx1"/>
              </a:solidFill>
              <a:latin typeface="Arial" charset="0"/>
              <a:ea typeface="ＭＳ Ｐゴシック" charset="-128"/>
              <a:cs typeface="ＭＳ Ｐゴシック" charset="-128"/>
            </a:endParaRPr>
          </a:p>
          <a:p>
            <a:r>
              <a:rPr lang="en-US" b="0" dirty="0" smtClean="0"/>
              <a:t>Persons with disabilities include those who have long-term physical, mental, intellectual or sensory impairments which in interaction with various barriers may hinder their full and effective participation in society on an equal basis with others.</a:t>
            </a:r>
            <a:endParaRPr lang="en-US" sz="1200" b="0" kern="1200" dirty="0" smtClean="0">
              <a:solidFill>
                <a:schemeClr val="tx1"/>
              </a:solidFill>
              <a:latin typeface="Arial" charset="0"/>
              <a:ea typeface="ＭＳ Ｐゴシック" charset="-128"/>
              <a:cs typeface="ＭＳ Ｐゴシック" charset="-128"/>
            </a:endParaRPr>
          </a:p>
          <a:p>
            <a:endParaRPr lang="en-US" sz="1200" kern="1200" dirty="0" smtClean="0">
              <a:solidFill>
                <a:schemeClr val="tx1"/>
              </a:solidFill>
              <a:latin typeface="Arial" charset="0"/>
              <a:ea typeface="ＭＳ Ｐゴシック" charset="-128"/>
              <a:cs typeface="ＭＳ Ｐゴシック" charset="-128"/>
            </a:endParaRPr>
          </a:p>
          <a:p>
            <a:r>
              <a:rPr lang="en-US" dirty="0" smtClean="0"/>
              <a:t>http://</a:t>
            </a:r>
            <a:r>
              <a:rPr lang="en-US" dirty="0" err="1" smtClean="0"/>
              <a:t>www.un.org/disabilities/convention/conventionfull.shtml</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68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57982992"/>
      </p:ext>
    </p:extLst>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128"/>
                <a:cs typeface="ＭＳ Ｐゴシック" charset="-128"/>
              </a:rPr>
              <a:t>United Nations Declaration</a:t>
            </a:r>
            <a:r>
              <a:rPr lang="en-US" sz="1200" kern="1200" baseline="0" dirty="0" smtClean="0">
                <a:solidFill>
                  <a:schemeClr val="tx1"/>
                </a:solidFill>
                <a:latin typeface="Arial" charset="0"/>
                <a:ea typeface="ＭＳ Ｐゴシック" charset="-128"/>
                <a:cs typeface="ＭＳ Ｐゴシック" charset="-128"/>
              </a:rPr>
              <a:t> </a:t>
            </a:r>
            <a:r>
              <a:rPr lang="en-US" sz="1200" kern="1200" dirty="0" smtClean="0">
                <a:solidFill>
                  <a:schemeClr val="tx1"/>
                </a:solidFill>
                <a:latin typeface="Arial" charset="0"/>
                <a:ea typeface="ＭＳ Ｐゴシック" charset="-128"/>
                <a:cs typeface="ＭＳ Ｐゴシック" charset="-128"/>
              </a:rPr>
              <a:t>on the Rights </a:t>
            </a:r>
            <a:r>
              <a:rPr lang="en-US" sz="1200" b="0" kern="1200" dirty="0" smtClean="0">
                <a:solidFill>
                  <a:schemeClr val="tx1"/>
                </a:solidFill>
                <a:latin typeface="Arial" charset="0"/>
                <a:ea typeface="ＭＳ Ｐゴシック" charset="-128"/>
                <a:cs typeface="ＭＳ Ｐゴシック" charset="-128"/>
              </a:rPr>
              <a:t>of Indigenous Peoples. Resolution adopted by the General Assembly </a:t>
            </a:r>
            <a:r>
              <a:rPr lang="en-US" sz="1200" b="0" i="1" kern="120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61/295. </a:t>
            </a:r>
            <a:endParaRPr lang="en-US" b="0" dirty="0" smtClean="0"/>
          </a:p>
          <a:p>
            <a:r>
              <a:rPr lang="en-US" dirty="0" smtClean="0"/>
              <a:t>http://</a:t>
            </a:r>
            <a:r>
              <a:rPr lang="en-US" dirty="0" err="1" smtClean="0"/>
              <a:t>www.un.org/esa/socdev/unpfii/documents/DRIPS_en.pdf</a:t>
            </a:r>
            <a:endParaRPr lang="en-US" dirty="0"/>
          </a:p>
        </p:txBody>
      </p:sp>
      <p:sp>
        <p:nvSpPr>
          <p:cNvPr id="4" name="Slide Number Placeholder 3"/>
          <p:cNvSpPr>
            <a:spLocks noGrp="1"/>
          </p:cNvSpPr>
          <p:nvPr>
            <p:ph type="sldNum" sz="quarter" idx="10"/>
          </p:nvPr>
        </p:nvSpPr>
        <p:spPr/>
        <p:txBody>
          <a:bodyPr/>
          <a:lstStyle/>
          <a:p>
            <a:fld id="{0584BF75-2136-A047-A9D2-A9EF7B1A8E2B}" type="slidenum">
              <a:rPr lang="en-US" smtClean="0"/>
              <a:pPr/>
              <a:t>69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57982992"/>
      </p:ext>
    </p:extLst>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a:lnSpc>
                <a:spcPct val="90000"/>
              </a:lnSpc>
            </a:pPr>
            <a:r>
              <a:rPr lang="en-US" smtClean="0">
                <a:latin typeface="Arial" pitchFamily="-65" charset="0"/>
                <a:ea typeface="ＭＳ Ｐゴシック" pitchFamily="-65" charset="-128"/>
                <a:cs typeface="ＭＳ Ｐゴシック" pitchFamily="-65" charset="-128"/>
              </a:rPr>
              <a:t>There are also encouraging developments internationally in UN fora in terms of a rights-based agenda – examples include decisions of the governing bodies of the FAO and WHO, and the movement for an international recommendation at the ILO  on social protection for all.</a:t>
            </a:r>
          </a:p>
          <a:p>
            <a:pPr>
              <a:lnSpc>
                <a:spcPct val="90000"/>
              </a:lnSpc>
            </a:pPr>
            <a:endParaRPr lang="en-US" smtClean="0">
              <a:latin typeface="Arial" pitchFamily="-65" charset="0"/>
              <a:ea typeface="ＭＳ Ｐゴシック" pitchFamily="-65" charset="-128"/>
              <a:cs typeface="ＭＳ Ｐゴシック" pitchFamily="-65" charset="-128"/>
            </a:endParaRPr>
          </a:p>
          <a:p>
            <a:pPr>
              <a:lnSpc>
                <a:spcPct val="90000"/>
              </a:lnSpc>
            </a:pPr>
            <a:r>
              <a:rPr lang="en-US" smtClean="0">
                <a:latin typeface="Arial" pitchFamily="-65" charset="0"/>
                <a:ea typeface="ＭＳ Ｐゴシック" pitchFamily="-65" charset="-128"/>
                <a:cs typeface="ＭＳ Ｐゴシック" pitchFamily="-65" charset="-128"/>
              </a:rPr>
              <a:t>In May 2012, Voluntary Guidelines seek to improve governance of tenure of land*, fisheries and forests adopted. “They seek to do so for the benefit of all, with an emphasis on vulnerable and marginalized people, with the goals of food security and progressive realization of the right to adequate food, poverty eradication, sustainable livelihoods, social stability, housing security, rural development, environmental protection and sustainable social and economic development. All programmes, policies and technical assistance to improve governance of tenure through the implementation of these Guidelines should be consistent with States’ existing obligations under international law, including the Universal Declaration of Human Rights and other international human rights instruments. “http://www.fao.org/nr/tenure/voluntary-guidelines/en/</a:t>
            </a:r>
          </a:p>
          <a:p>
            <a:pPr>
              <a:lnSpc>
                <a:spcPct val="90000"/>
              </a:lnSpc>
            </a:pPr>
            <a:endParaRPr lang="en-US" smtClean="0">
              <a:latin typeface="Arial" pitchFamily="-65" charset="0"/>
              <a:ea typeface="ＭＳ Ｐゴシック" pitchFamily="-65" charset="-128"/>
              <a:cs typeface="ＭＳ Ｐゴシック" pitchFamily="-65" charset="-128"/>
            </a:endParaRPr>
          </a:p>
          <a:p>
            <a:pPr>
              <a:lnSpc>
                <a:spcPct val="90000"/>
              </a:lnSpc>
            </a:pPr>
            <a:r>
              <a:rPr lang="en-US" smtClean="0">
                <a:latin typeface="Arial" pitchFamily="-65" charset="0"/>
                <a:ea typeface="ＭＳ Ｐゴシック" pitchFamily="-65" charset="-128"/>
                <a:cs typeface="ＭＳ Ｐゴシック" pitchFamily="-65" charset="-128"/>
              </a:rPr>
              <a:t>A more rights-based understanding of the MDGs is also emerging, and the role of the OHCHR deserves special mention as the reports of the special rapporteurs/experts are well researched, independent but engaged and critical analyses, and becoming increasingly influential.</a:t>
            </a:r>
          </a:p>
          <a:p>
            <a:pPr>
              <a:lnSpc>
                <a:spcPct val="70000"/>
              </a:lnSpc>
            </a:pPr>
            <a:endParaRPr lang="en-US" sz="800" smtClean="0">
              <a:latin typeface="Arial" pitchFamily="-65" charset="0"/>
              <a:ea typeface="ＭＳ Ｐゴシック" pitchFamily="-65" charset="-128"/>
              <a:cs typeface="ＭＳ Ｐゴシック" pitchFamily="-65" charset="-128"/>
            </a:endParaRPr>
          </a:p>
        </p:txBody>
      </p:sp>
      <p:sp>
        <p:nvSpPr>
          <p:cNvPr id="78852" name="Slide Number Placeholder 3"/>
          <p:cNvSpPr>
            <a:spLocks noGrp="1"/>
          </p:cNvSpPr>
          <p:nvPr>
            <p:ph type="sldNum" sz="quarter" idx="5"/>
          </p:nvPr>
        </p:nvSpPr>
        <p:spPr>
          <a:noFill/>
        </p:spPr>
        <p:txBody>
          <a:bodyPr/>
          <a:lstStyle/>
          <a:p>
            <a:fld id="{526F8E6B-066C-D044-AB46-196C633457BB}" type="slidenum">
              <a:rPr lang="en-US">
                <a:latin typeface="Arial" pitchFamily="-65" charset="0"/>
                <a:ea typeface="ＭＳ Ｐゴシック" pitchFamily="-65" charset="-128"/>
                <a:cs typeface="ＭＳ Ｐゴシック" pitchFamily="-65" charset="-128"/>
              </a:rPr>
              <a:pPr/>
              <a:t>70</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a:lnSpc>
                <a:spcPct val="90000"/>
              </a:lnSpc>
            </a:pPr>
            <a:r>
              <a:rPr lang="en-US" smtClean="0">
                <a:latin typeface="Arial" pitchFamily="-65" charset="0"/>
                <a:ea typeface="ＭＳ Ｐゴシック" pitchFamily="-65" charset="-128"/>
                <a:cs typeface="ＭＳ Ｐゴシック" pitchFamily="-65" charset="-128"/>
              </a:rPr>
              <a:t>There are also encouraging developments internationally in UN fora in terms of a rights-based agenda – examples include decisions of the governing bodies of the FAO and WHO, and the movement for an international recommendation at the ILO  on social protection for all.</a:t>
            </a:r>
          </a:p>
          <a:p>
            <a:pPr>
              <a:lnSpc>
                <a:spcPct val="90000"/>
              </a:lnSpc>
            </a:pPr>
            <a:endParaRPr lang="en-US" smtClean="0">
              <a:latin typeface="Arial" pitchFamily="-65" charset="0"/>
              <a:ea typeface="ＭＳ Ｐゴシック" pitchFamily="-65" charset="-128"/>
              <a:cs typeface="ＭＳ Ｐゴシック" pitchFamily="-65" charset="-128"/>
            </a:endParaRPr>
          </a:p>
          <a:p>
            <a:pPr>
              <a:lnSpc>
                <a:spcPct val="90000"/>
              </a:lnSpc>
            </a:pPr>
            <a:r>
              <a:rPr lang="en-US" smtClean="0">
                <a:latin typeface="Arial" pitchFamily="-65" charset="0"/>
                <a:ea typeface="ＭＳ Ｐゴシック" pitchFamily="-65" charset="-128"/>
                <a:cs typeface="ＭＳ Ｐゴシック" pitchFamily="-65" charset="-128"/>
              </a:rPr>
              <a:t>In May 2012, Voluntary Guidelines seek to improve governance of tenure of land*, fisheries and forests adopted. “They seek to do so for the benefit of all, with an emphasis on vulnerable and marginalized people, with the goals of food security and progressive realization of the right to adequate food, poverty eradication, sustainable livelihoods, social stability, housing security, rural development, environmental protection and sustainable social and economic development. All programmes, policies and technical assistance to improve governance of tenure through the implementation of these Guidelines should be consistent with States’ existing obligations under international law, including the Universal Declaration of Human Rights and other international human rights instruments. “http://www.fao.org/nr/tenure/voluntary-guidelines/en/</a:t>
            </a:r>
          </a:p>
          <a:p>
            <a:pPr>
              <a:lnSpc>
                <a:spcPct val="90000"/>
              </a:lnSpc>
            </a:pPr>
            <a:endParaRPr lang="en-US" smtClean="0">
              <a:latin typeface="Arial" pitchFamily="-65" charset="0"/>
              <a:ea typeface="ＭＳ Ｐゴシック" pitchFamily="-65" charset="-128"/>
              <a:cs typeface="ＭＳ Ｐゴシック" pitchFamily="-65" charset="-128"/>
            </a:endParaRPr>
          </a:p>
          <a:p>
            <a:pPr>
              <a:lnSpc>
                <a:spcPct val="90000"/>
              </a:lnSpc>
            </a:pPr>
            <a:r>
              <a:rPr lang="en-US" smtClean="0">
                <a:latin typeface="Arial" pitchFamily="-65" charset="0"/>
                <a:ea typeface="ＭＳ Ｐゴシック" pitchFamily="-65" charset="-128"/>
                <a:cs typeface="ＭＳ Ｐゴシック" pitchFamily="-65" charset="-128"/>
              </a:rPr>
              <a:t>A more rights-based understanding of the MDGs is also emerging, and the role of the OHCHR deserves special mention as the reports of the special rapporteurs/experts are well researched, independent but engaged and critical analyses, and becoming increasingly influential.</a:t>
            </a:r>
          </a:p>
          <a:p>
            <a:pPr>
              <a:lnSpc>
                <a:spcPct val="70000"/>
              </a:lnSpc>
            </a:pPr>
            <a:endParaRPr lang="en-US" sz="800" smtClean="0">
              <a:latin typeface="Arial" pitchFamily="-65" charset="0"/>
              <a:ea typeface="ＭＳ Ｐゴシック" pitchFamily="-65" charset="-128"/>
              <a:cs typeface="ＭＳ Ｐゴシック" pitchFamily="-65" charset="-128"/>
            </a:endParaRPr>
          </a:p>
        </p:txBody>
      </p:sp>
      <p:sp>
        <p:nvSpPr>
          <p:cNvPr id="80900" name="Slide Number Placeholder 3"/>
          <p:cNvSpPr>
            <a:spLocks noGrp="1"/>
          </p:cNvSpPr>
          <p:nvPr>
            <p:ph type="sldNum" sz="quarter" idx="5"/>
          </p:nvPr>
        </p:nvSpPr>
        <p:spPr>
          <a:noFill/>
        </p:spPr>
        <p:txBody>
          <a:bodyPr/>
          <a:lstStyle/>
          <a:p>
            <a:fld id="{2A8967CA-C4F5-3149-90BE-E465786CBFA4}" type="slidenum">
              <a:rPr lang="en-US">
                <a:latin typeface="Arial" pitchFamily="-65" charset="0"/>
                <a:ea typeface="ＭＳ Ｐゴシック" pitchFamily="-65" charset="-128"/>
                <a:cs typeface="ＭＳ Ｐゴシック" pitchFamily="-65" charset="-128"/>
              </a:rPr>
              <a:pPr/>
              <a:t>71</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a:lnSpc>
                <a:spcPct val="60000"/>
              </a:lnSpc>
            </a:pPr>
            <a:r>
              <a:rPr lang="en-US" sz="900" smtClean="0">
                <a:latin typeface="Arial" pitchFamily="-65" charset="0"/>
                <a:ea typeface="ＭＳ Ｐゴシック" pitchFamily="-65" charset="-128"/>
                <a:cs typeface="ＭＳ Ｐゴシック" pitchFamily="-65" charset="-128"/>
              </a:rPr>
              <a:t>What is especially relevant here: the 2011 report of the special rapporteur on HR and extreme poverty made a very strong case </a:t>
            </a:r>
            <a:r>
              <a:rPr lang="en-US" sz="900" b="1" smtClean="0">
                <a:latin typeface="Arial" pitchFamily="-65" charset="0"/>
                <a:ea typeface="ＭＳ Ｐゴシック" pitchFamily="-65" charset="-128"/>
                <a:cs typeface="ＭＳ Ｐゴシック" pitchFamily="-65" charset="-128"/>
              </a:rPr>
              <a:t>for social protection.</a:t>
            </a:r>
          </a:p>
          <a:p>
            <a:pPr>
              <a:lnSpc>
                <a:spcPct val="60000"/>
              </a:lnSpc>
            </a:pPr>
            <a:endParaRPr lang="en-US" sz="900" smtClean="0">
              <a:latin typeface="Arial" pitchFamily="-65" charset="0"/>
              <a:ea typeface="ＭＳ Ｐゴシック" pitchFamily="-65" charset="-128"/>
              <a:cs typeface="ＭＳ Ｐゴシック" pitchFamily="-65" charset="-128"/>
            </a:endParaRPr>
          </a:p>
          <a:p>
            <a:pPr>
              <a:lnSpc>
                <a:spcPct val="60000"/>
              </a:lnSpc>
            </a:pPr>
            <a:endParaRPr lang="en-US" sz="900" smtClean="0">
              <a:latin typeface="Arial" pitchFamily="-65" charset="0"/>
              <a:ea typeface="ＭＳ Ｐゴシック" pitchFamily="-65" charset="-128"/>
              <a:cs typeface="ＭＳ Ｐゴシック" pitchFamily="-65" charset="-128"/>
            </a:endParaRPr>
          </a:p>
          <a:p>
            <a:pPr>
              <a:lnSpc>
                <a:spcPct val="60000"/>
              </a:lnSpc>
            </a:pPr>
            <a:r>
              <a:rPr lang="en-US" sz="900" smtClean="0">
                <a:latin typeface="Arial" pitchFamily="-65" charset="0"/>
                <a:ea typeface="ＭＳ Ｐゴシック" pitchFamily="-65" charset="-128"/>
                <a:cs typeface="ＭＳ Ｐゴシック" pitchFamily="-65" charset="-128"/>
              </a:rPr>
              <a:t> “The mission of the Office of the High Commissioner for Human Rights is to protect and promote human rights for all. OHCHR aims to ensure implementation of universally recognized human rights norms, strengthen the United Nations human rights programme, and provide the United Nations treaty monitoring bodies and special mechanisms established by the Commission on Human Rights with the highest support.” Office of the High Commissioner for Human Rights: http://www.un-ngls.org/spip.php?page=article_s&amp;id_article=827</a:t>
            </a:r>
          </a:p>
          <a:p>
            <a:pPr>
              <a:lnSpc>
                <a:spcPct val="60000"/>
              </a:lnSpc>
            </a:pPr>
            <a:endParaRPr lang="en-US" sz="900" smtClean="0">
              <a:latin typeface="Arial" pitchFamily="-65" charset="0"/>
              <a:ea typeface="ＭＳ Ｐゴシック" pitchFamily="-65" charset="-128"/>
              <a:cs typeface="ＭＳ Ｐゴシック" pitchFamily="-65" charset="-128"/>
            </a:endParaRPr>
          </a:p>
          <a:p>
            <a:pPr>
              <a:lnSpc>
                <a:spcPct val="60000"/>
              </a:lnSpc>
            </a:pPr>
            <a:r>
              <a:rPr lang="de-DE" sz="900" smtClean="0">
                <a:latin typeface="Arial" pitchFamily="-65" charset="0"/>
                <a:ea typeface="ＭＳ Ｐゴシック" pitchFamily="-65" charset="-128"/>
                <a:cs typeface="ＭＳ Ｐゴシック" pitchFamily="-65" charset="-128"/>
              </a:rPr>
              <a:t>Special Rapporteurs and independent experts are a „special procedures“ mechanism of the OHCHR. They are playing an increasingly prominent role and are moving from more legally-oriented themes to economic and social development. The list includes: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extrajudicial, summary or arbitrary executions (1982)</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freedom of religion or belief (1986-)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sale of children, child prostitution and child pornography (1990-)</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contemporary forms of racism, racial discrimination, xenophobia and related intolerance (1993-)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promotion and protection of the right to freedom of opinion and expression (1993-)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violence against women, its causes and consequences (1994-)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independence of judges and lawyers (1994-)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torture and other cruel, inhuman or degrading treatment or punishment (1995-)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adverse effects of the illicit movement and dumping of toxic and dangerous products and wastes on the enjoyment of human rights (1995-)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right to education (1998-)</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question of human rights and extreme poverty (1998-)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adequate housing as a component of the right to an adequate standard of living (2000-)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right to food (2000-)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right of everyone to the enjoyment of the highest attainable standard of physical and mental health (2002-)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of the Secretary-General on the situation of human rights defenders (2000-)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situation of human rights and fundamental freedoms of indigenous people (2001-)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of the Secretary-General on the human rights of internally displaced persons (2004-)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human rights of migrants (1999-)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minority issues (2005-)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human rights and international solidarity (2005-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effects of economic reform policies and foreign debt on the full enjoyment of human rights, particularly economic, social and cultural rights (2000-)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the promotion and protection of human rights while countering terrorism (2005-)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trafficking in persons, especially in women and children (2004-)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on human rights and transnational corporations and other business enterprises (2005-) </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 international solidarity or minority issues in (2005)</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water and sanitation (2008)</a:t>
            </a:r>
          </a:p>
          <a:p>
            <a:pPr>
              <a:lnSpc>
                <a:spcPct val="60000"/>
              </a:lnSpc>
              <a:buFont typeface="Wingdings" pitchFamily="-65" charset="2"/>
              <a:buChar char="§"/>
            </a:pPr>
            <a:r>
              <a:rPr lang="en-US" sz="900" smtClean="0">
                <a:latin typeface="Arial" pitchFamily="-65" charset="0"/>
                <a:ea typeface="ＭＳ Ｐゴシック" pitchFamily="-65" charset="-128"/>
                <a:cs typeface="ＭＳ Ｐゴシック" pitchFamily="-65" charset="-128"/>
              </a:rPr>
              <a:t> TNCs  (2009).</a:t>
            </a:r>
          </a:p>
          <a:p>
            <a:pPr>
              <a:lnSpc>
                <a:spcPct val="80000"/>
              </a:lnSpc>
            </a:pPr>
            <a:endParaRPr lang="en-US" sz="900" smtClean="0">
              <a:latin typeface="Arial" pitchFamily="-65" charset="0"/>
              <a:ea typeface="ＭＳ Ｐゴシック" pitchFamily="-65" charset="-128"/>
              <a:cs typeface="ＭＳ Ｐゴシック" pitchFamily="-65" charset="-128"/>
            </a:endParaRPr>
          </a:p>
          <a:p>
            <a:pPr>
              <a:lnSpc>
                <a:spcPct val="80000"/>
              </a:lnSpc>
            </a:pPr>
            <a:r>
              <a:rPr lang="en-US" sz="900" smtClean="0">
                <a:latin typeface="Arial" pitchFamily="-65" charset="0"/>
                <a:ea typeface="ＭＳ Ｐゴシック" pitchFamily="-65" charset="-128"/>
                <a:cs typeface="ＭＳ Ｐゴシック" pitchFamily="-65" charset="-128"/>
              </a:rPr>
              <a:t>In 2010, there were 41 Special Procedures (33 thematic mandates and eight mandates relating to countries or territories) with currently 55 mandate holders. See OHCHR Facts and Figures 2010.</a:t>
            </a:r>
          </a:p>
        </p:txBody>
      </p:sp>
      <p:sp>
        <p:nvSpPr>
          <p:cNvPr id="82948" name="Slide Number Placeholder 3"/>
          <p:cNvSpPr>
            <a:spLocks noGrp="1"/>
          </p:cNvSpPr>
          <p:nvPr>
            <p:ph type="sldNum" sz="quarter" idx="5"/>
          </p:nvPr>
        </p:nvSpPr>
        <p:spPr>
          <a:noFill/>
        </p:spPr>
        <p:txBody>
          <a:bodyPr/>
          <a:lstStyle/>
          <a:p>
            <a:fld id="{0D65B7FE-3B23-D24F-ABE3-5F413DDFCCC0}" type="slidenum">
              <a:rPr lang="en-US">
                <a:latin typeface="Arial" pitchFamily="-65" charset="0"/>
                <a:ea typeface="ＭＳ Ｐゴシック" pitchFamily="-65" charset="-128"/>
                <a:cs typeface="ＭＳ Ｐゴシック" pitchFamily="-65" charset="-128"/>
              </a:rPr>
              <a:pPr/>
              <a:t>72</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a:latin typeface="Arial" pitchFamily="-65" charset="0"/>
                <a:ea typeface="ＭＳ Ｐゴシック" pitchFamily="-65" charset="-128"/>
                <a:cs typeface="ＭＳ Ｐゴシック" pitchFamily="-65" charset="-128"/>
              </a:rPr>
              <a:t>Source: ILO, A Global Jobs Pact. Recovering from the crisis. Adopted by the International Labour Conference at its 98</a:t>
            </a:r>
            <a:r>
              <a:rPr lang="en-US" baseline="30000">
                <a:latin typeface="Arial" pitchFamily="-65" charset="0"/>
                <a:ea typeface="ＭＳ Ｐゴシック" pitchFamily="-65" charset="-128"/>
                <a:cs typeface="ＭＳ Ｐゴシック" pitchFamily="-65" charset="-128"/>
              </a:rPr>
              <a:t>th</a:t>
            </a:r>
            <a:r>
              <a:rPr lang="en-US">
                <a:latin typeface="Arial" pitchFamily="-65" charset="0"/>
                <a:ea typeface="ＭＳ Ｐゴシック" pitchFamily="-65" charset="-128"/>
                <a:cs typeface="ＭＳ Ｐゴシック" pitchFamily="-65" charset="-128"/>
              </a:rPr>
              <a:t> session, Geneva, 19 June 2009.ILO Geneva. See page  V</a:t>
            </a: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Fundamental conventions: freedom of association, right to organise, collective bargaining, social security minimum wage, </a:t>
            </a:r>
          </a:p>
        </p:txBody>
      </p:sp>
      <p:sp>
        <p:nvSpPr>
          <p:cNvPr id="103428" name="Slide Number Placeholder 3"/>
          <p:cNvSpPr>
            <a:spLocks noGrp="1"/>
          </p:cNvSpPr>
          <p:nvPr>
            <p:ph type="sldNum" sz="quarter" idx="5"/>
          </p:nvPr>
        </p:nvSpPr>
        <p:spPr>
          <a:noFill/>
        </p:spPr>
        <p:txBody>
          <a:bodyPr/>
          <a:lstStyle/>
          <a:p>
            <a:fld id="{8BACAD02-35E6-D34A-825D-E6CEA2779132}" type="slidenum">
              <a:rPr lang="en-US">
                <a:latin typeface="Arial" pitchFamily="-65" charset="0"/>
                <a:ea typeface="ＭＳ Ｐゴシック" pitchFamily="-65" charset="-128"/>
                <a:cs typeface="ＭＳ Ｐゴシック" pitchFamily="-65" charset="-128"/>
              </a:rPr>
              <a:pPr/>
              <a:t>73</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a:latin typeface="Arial" pitchFamily="-65" charset="0"/>
                <a:ea typeface="ＭＳ Ｐゴシック" pitchFamily="-65" charset="-128"/>
                <a:cs typeface="ＭＳ Ｐゴシック" pitchFamily="-65" charset="-128"/>
              </a:rPr>
              <a:t>Source Seoul consensus 2010. G20 Seoul Summit. http://media.seoulsummit.kr/contents/dlobo/E3._ANNEX1.pdf</a:t>
            </a:r>
          </a:p>
          <a:p>
            <a:endParaRPr lang="en-US">
              <a:latin typeface="Arial" pitchFamily="-65" charset="0"/>
              <a:ea typeface="ＭＳ Ｐゴシック" pitchFamily="-65" charset="-128"/>
              <a:cs typeface="ＭＳ Ｐゴシック" pitchFamily="-65" charset="-128"/>
            </a:endParaRPr>
          </a:p>
          <a:p>
            <a:endParaRPr lang="en-US">
              <a:latin typeface="Arial" pitchFamily="-65" charset="0"/>
              <a:ea typeface="ＭＳ Ｐゴシック" pitchFamily="-65" charset="-128"/>
              <a:cs typeface="ＭＳ Ｐゴシック" pitchFamily="-65" charset="-128"/>
            </a:endParaRPr>
          </a:p>
          <a:p>
            <a:r>
              <a:rPr lang="en-US">
                <a:latin typeface="Arial" pitchFamily="-65" charset="0"/>
                <a:ea typeface="ＭＳ Ｐゴシック" pitchFamily="-65" charset="-128"/>
                <a:cs typeface="ＭＳ Ｐゴシック" pitchFamily="-65" charset="-128"/>
              </a:rPr>
              <a:t>In 2010, the G20, meeting in the Republic of Korea, adopted a development strategy. Interesting here the prominent role accorded to economic infrastructure, seen by many to have been neglected in the MDGs agenda. The points on job creation, human resource development and growth with reslilience  - which is largely about social protection –can be seen as a deepening of the MDGs on employment, youth employment, and education.</a:t>
            </a:r>
          </a:p>
          <a:p>
            <a:r>
              <a:rPr lang="en-US">
                <a:latin typeface="Arial" pitchFamily="-65" charset="0"/>
                <a:ea typeface="ＭＳ Ｐゴシック" pitchFamily="-65" charset="-128"/>
                <a:cs typeface="ＭＳ Ｐゴシック" pitchFamily="-65" charset="-128"/>
              </a:rPr>
              <a:t>Finally food security has gained the prominence it deserves. </a:t>
            </a:r>
          </a:p>
          <a:p>
            <a:r>
              <a:rPr lang="en-US">
                <a:latin typeface="Arial" pitchFamily="-65" charset="0"/>
                <a:ea typeface="ＭＳ Ｐゴシック" pitchFamily="-65" charset="-128"/>
                <a:cs typeface="ＭＳ Ｐゴシック" pitchFamily="-65" charset="-128"/>
              </a:rPr>
              <a:t>However, the Seoul consensus is built on a ideology of private sector led growth, which surprises since the MICs among the G20 countries had  growth strategies  that relied heavily on the developmental state.</a:t>
            </a:r>
          </a:p>
          <a:p>
            <a:endParaRPr lang="en-US" b="1">
              <a:latin typeface="Arial" pitchFamily="-65" charset="0"/>
              <a:ea typeface="ＭＳ Ｐゴシック" pitchFamily="-65" charset="-128"/>
              <a:cs typeface="ＭＳ Ｐゴシック" pitchFamily="-65" charset="-128"/>
            </a:endParaRPr>
          </a:p>
        </p:txBody>
      </p:sp>
      <p:sp>
        <p:nvSpPr>
          <p:cNvPr id="64516" name="Slide Number Placeholder 3"/>
          <p:cNvSpPr>
            <a:spLocks noGrp="1"/>
          </p:cNvSpPr>
          <p:nvPr>
            <p:ph type="sldNum" sz="quarter" idx="5"/>
          </p:nvPr>
        </p:nvSpPr>
        <p:spPr>
          <a:noFill/>
        </p:spPr>
        <p:txBody>
          <a:bodyPr/>
          <a:lstStyle/>
          <a:p>
            <a:fld id="{93E2E74C-A947-374B-8145-06F56319DC28}" type="slidenum">
              <a:rPr lang="en-US">
                <a:latin typeface="Arial" pitchFamily="-65" charset="0"/>
                <a:ea typeface="ＭＳ Ｐゴシック" pitchFamily="-65" charset="-128"/>
                <a:cs typeface="ＭＳ Ｐゴシック" pitchFamily="-65" charset="-128"/>
              </a:rPr>
              <a:pPr/>
              <a:t>76</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Folienbildplatzhalter 1"/>
          <p:cNvSpPr>
            <a:spLocks noGrp="1" noRot="1" noChangeAspect="1" noTextEdit="1"/>
          </p:cNvSpPr>
          <p:nvPr>
            <p:ph type="sldImg"/>
          </p:nvPr>
        </p:nvSpPr>
        <p:spPr>
          <a:ln/>
        </p:spPr>
      </p:sp>
      <p:sp>
        <p:nvSpPr>
          <p:cNvPr id="106499" name="Notizenplatzhalter 2"/>
          <p:cNvSpPr>
            <a:spLocks noGrp="1"/>
          </p:cNvSpPr>
          <p:nvPr>
            <p:ph type="body" idx="1"/>
          </p:nvPr>
        </p:nvSpPr>
        <p:spPr>
          <a:noFill/>
          <a:ln/>
        </p:spPr>
        <p:txBody>
          <a:bodyPr/>
          <a:lstStyle/>
          <a:p>
            <a:pPr marL="0" lvl="1">
              <a:lnSpc>
                <a:spcPct val="80000"/>
              </a:lnSpc>
            </a:pPr>
            <a:r>
              <a:rPr lang="en-US" sz="800" smtClean="0">
                <a:latin typeface="Arial" pitchFamily="-65" charset="0"/>
              </a:rPr>
              <a:t>G20 Summit closed with a Final Declaration. Cannes. 4 November 2011: </a:t>
            </a:r>
            <a:r>
              <a:rPr lang="de-DE" sz="2000" smtClean="0">
                <a:latin typeface="Arial" pitchFamily="-65" charset="0"/>
              </a:rPr>
              <a:t>„Building our common future: Renewed collective action for the benefit of all“</a:t>
            </a:r>
          </a:p>
          <a:p>
            <a:pPr>
              <a:lnSpc>
                <a:spcPct val="80000"/>
              </a:lnSpc>
            </a:pPr>
            <a:endParaRPr lang="en-US" sz="800" smtClean="0">
              <a:latin typeface="Arial" pitchFamily="-65" charset="0"/>
              <a:ea typeface="ＭＳ Ｐゴシック" pitchFamily="-65" charset="-128"/>
              <a:cs typeface="ＭＳ Ｐゴシック" pitchFamily="-65" charset="-128"/>
            </a:endParaRPr>
          </a:p>
          <a:p>
            <a:pPr>
              <a:lnSpc>
                <a:spcPct val="80000"/>
              </a:lnSpc>
            </a:pPr>
            <a:r>
              <a:rPr lang="en-US" sz="800" smtClean="0">
                <a:latin typeface="Arial" pitchFamily="-65" charset="0"/>
                <a:ea typeface="ＭＳ Ｐゴシック" pitchFamily="-65" charset="-128"/>
                <a:cs typeface="ＭＳ Ｐゴシック" pitchFamily="-65" charset="-128"/>
              </a:rPr>
              <a:t>http://www.g20.org/pub_communiques.aspx</a:t>
            </a:r>
          </a:p>
          <a:p>
            <a:pPr>
              <a:lnSpc>
                <a:spcPct val="80000"/>
              </a:lnSpc>
              <a:buFont typeface="Wingdings" pitchFamily="-65" charset="2"/>
              <a:buChar char="§"/>
            </a:pPr>
            <a:endParaRPr lang="de-DE" sz="800">
              <a:latin typeface="Arial" pitchFamily="-65" charset="0"/>
              <a:ea typeface="ＭＳ Ｐゴシック" pitchFamily="-65" charset="-128"/>
              <a:cs typeface="ＭＳ Ｐゴシック" pitchFamily="-65" charset="-128"/>
            </a:endParaRPr>
          </a:p>
        </p:txBody>
      </p:sp>
      <p:sp>
        <p:nvSpPr>
          <p:cNvPr id="106500" name="Foliennummernplatzhalter 3"/>
          <p:cNvSpPr>
            <a:spLocks noGrp="1"/>
          </p:cNvSpPr>
          <p:nvPr>
            <p:ph type="sldNum" sz="quarter" idx="5"/>
          </p:nvPr>
        </p:nvSpPr>
        <p:spPr>
          <a:noFill/>
        </p:spPr>
        <p:txBody>
          <a:bodyPr/>
          <a:lstStyle/>
          <a:p>
            <a:fld id="{12A98BE7-7043-B14F-9CBD-2800BCD21970}" type="slidenum">
              <a:rPr lang="en-US">
                <a:latin typeface="Arial" pitchFamily="-65" charset="0"/>
                <a:ea typeface="ＭＳ Ｐゴシック" pitchFamily="-65" charset="-128"/>
                <a:cs typeface="ＭＳ Ｐゴシック" pitchFamily="-65" charset="-128"/>
              </a:rPr>
              <a:pPr/>
              <a:t>77</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r>
              <a:rPr lang="de-DE" smtClean="0">
                <a:latin typeface="Arial" pitchFamily="-65" charset="0"/>
                <a:ea typeface="ＭＳ Ｐゴシック" pitchFamily="-65" charset="-128"/>
                <a:cs typeface="ＭＳ Ｐゴシック" pitchFamily="-65" charset="-128"/>
              </a:rPr>
              <a:t>BRICS: Brazil, Russia, India, China, South Africa. Originally conceptualised as a grouping of rapid growth by an investment firm, BRICS now meet at heads of state and technical level to discuss common policy stances.</a:t>
            </a:r>
          </a:p>
          <a:p>
            <a:endParaRPr lang="de-DE" smtClean="0">
              <a:latin typeface="Arial" pitchFamily="-65" charset="0"/>
              <a:ea typeface="ＭＳ Ｐゴシック" pitchFamily="-65" charset="-128"/>
              <a:cs typeface="ＭＳ Ｐゴシック" pitchFamily="-65" charset="-128"/>
            </a:endParaRPr>
          </a:p>
          <a:p>
            <a:r>
              <a:rPr lang="de-DE" smtClean="0">
                <a:latin typeface="Arial" pitchFamily="-65" charset="0"/>
                <a:ea typeface="ＭＳ Ｐゴシック" pitchFamily="-65" charset="-128"/>
                <a:cs typeface="ＭＳ Ｐゴシック" pitchFamily="-65" charset="-128"/>
              </a:rPr>
              <a:t>Delhi Summit 2012 prepared a report with a chapter on major achievements  - one of which the cash transfer programmes of Brazil.</a:t>
            </a:r>
          </a:p>
        </p:txBody>
      </p:sp>
      <p:sp>
        <p:nvSpPr>
          <p:cNvPr id="56324" name="Foliennummernplatzhalter 3"/>
          <p:cNvSpPr>
            <a:spLocks noGrp="1"/>
          </p:cNvSpPr>
          <p:nvPr>
            <p:ph type="sldNum" sz="quarter" idx="5"/>
          </p:nvPr>
        </p:nvSpPr>
        <p:spPr>
          <a:noFill/>
        </p:spPr>
        <p:txBody>
          <a:bodyPr/>
          <a:lstStyle/>
          <a:p>
            <a:fld id="{96BC7D8E-29DD-CB46-8B3A-056B816ED933}" type="slidenum">
              <a:rPr lang="en-US">
                <a:latin typeface="Arial" pitchFamily="-65" charset="0"/>
                <a:ea typeface="ＭＳ Ｐゴシック" pitchFamily="-65" charset="-128"/>
                <a:cs typeface="ＭＳ Ｐゴシック" pitchFamily="-65" charset="-128"/>
              </a:rPr>
              <a:pPr/>
              <a:t>78</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OECD Idea Factory 2011. </a:t>
            </a:r>
            <a:r>
              <a:rPr lang="en-US" b="1" dirty="0" smtClean="0">
                <a:latin typeface="+mn-lt"/>
                <a:ea typeface="+mn-ea"/>
                <a:cs typeface="+mn-cs"/>
              </a:rPr>
              <a:t>New Paradigms for Development snapshots from a co-operation experiment inside the OECD Forum 2011</a:t>
            </a:r>
          </a:p>
          <a:p>
            <a:pPr>
              <a:defRPr/>
            </a:pPr>
            <a:r>
              <a:rPr lang="en-US" dirty="0" smtClean="0"/>
              <a:t>http://www.oecd.org/dataoecd/56/17/48785383.pdf</a:t>
            </a:r>
            <a:endParaRPr lang="en-US" dirty="0"/>
          </a:p>
        </p:txBody>
      </p:sp>
      <p:sp>
        <p:nvSpPr>
          <p:cNvPr id="80900" name="Slide Number Placeholder 3"/>
          <p:cNvSpPr>
            <a:spLocks noGrp="1"/>
          </p:cNvSpPr>
          <p:nvPr>
            <p:ph type="sldNum" sz="quarter" idx="5"/>
          </p:nvPr>
        </p:nvSpPr>
        <p:spPr>
          <a:noFill/>
        </p:spPr>
        <p:txBody>
          <a:bodyPr/>
          <a:lstStyle/>
          <a:p>
            <a:fld id="{57C75031-8321-0E45-AF4C-B8C185633840}" type="slidenum">
              <a:rPr lang="en-US" smtClean="0">
                <a:latin typeface="Arial" pitchFamily="-65" charset="0"/>
                <a:ea typeface="ＭＳ Ｐゴシック" pitchFamily="-65" charset="-128"/>
                <a:cs typeface="ＭＳ Ｐゴシック" pitchFamily="-65" charset="-128"/>
              </a:rPr>
              <a:pPr/>
              <a:t>80</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latin typeface="Arial" pitchFamily="-65" charset="0"/>
              <a:ea typeface="ＭＳ Ｐゴシック" pitchFamily="-65" charset="-128"/>
              <a:cs typeface="ＭＳ Ｐゴシック" pitchFamily="-65" charset="-128"/>
            </a:endParaRPr>
          </a:p>
        </p:txBody>
      </p:sp>
      <p:sp>
        <p:nvSpPr>
          <p:cNvPr id="70660" name="Slide Number Placeholder 3"/>
          <p:cNvSpPr>
            <a:spLocks noGrp="1"/>
          </p:cNvSpPr>
          <p:nvPr>
            <p:ph type="sldNum" sz="quarter" idx="5"/>
          </p:nvPr>
        </p:nvSpPr>
        <p:spPr>
          <a:noFill/>
        </p:spPr>
        <p:txBody>
          <a:bodyPr/>
          <a:lstStyle/>
          <a:p>
            <a:fld id="{3D3EE49C-FFCB-154E-8920-472BEC4F3356}" type="slidenum">
              <a:rPr lang="en-US">
                <a:latin typeface="Arial" pitchFamily="-65" charset="0"/>
                <a:ea typeface="ＭＳ Ｐゴシック" pitchFamily="-65" charset="-128"/>
                <a:cs typeface="ＭＳ Ｐゴシック" pitchFamily="-65" charset="-128"/>
              </a:rPr>
              <a:pPr/>
              <a:t>11</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OECD Idea Factory 2011. </a:t>
            </a:r>
            <a:r>
              <a:rPr lang="en-US" b="1" dirty="0" smtClean="0">
                <a:latin typeface="+mn-lt"/>
                <a:ea typeface="+mn-ea"/>
                <a:cs typeface="+mn-cs"/>
              </a:rPr>
              <a:t>New Paradigms for Development snapshots from a co-operation experiment inside the OECD Forum 2011</a:t>
            </a:r>
          </a:p>
          <a:p>
            <a:pPr>
              <a:defRPr/>
            </a:pPr>
            <a:r>
              <a:rPr lang="en-US" dirty="0" smtClean="0"/>
              <a:t>http://www.oecd.org/dataoecd/56/17/48785383.pdf</a:t>
            </a:r>
            <a:endParaRPr lang="en-US" dirty="0"/>
          </a:p>
        </p:txBody>
      </p:sp>
      <p:sp>
        <p:nvSpPr>
          <p:cNvPr id="82948" name="Slide Number Placeholder 3"/>
          <p:cNvSpPr>
            <a:spLocks noGrp="1"/>
          </p:cNvSpPr>
          <p:nvPr>
            <p:ph type="sldNum" sz="quarter" idx="5"/>
          </p:nvPr>
        </p:nvSpPr>
        <p:spPr>
          <a:noFill/>
        </p:spPr>
        <p:txBody>
          <a:bodyPr/>
          <a:lstStyle/>
          <a:p>
            <a:fld id="{3DB63582-4470-544D-A6B1-38339DA8CDA0}" type="slidenum">
              <a:rPr lang="en-US" smtClean="0">
                <a:latin typeface="Arial" pitchFamily="-65" charset="0"/>
                <a:ea typeface="ＭＳ Ｐゴシック" pitchFamily="-65" charset="-128"/>
                <a:cs typeface="ＭＳ Ｐゴシック" pitchFamily="-65" charset="-128"/>
              </a:rPr>
              <a:pPr/>
              <a:t>81</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p:spPr>
        <p:txBody>
          <a:bodyPr/>
          <a:lstStyle/>
          <a:p>
            <a:r>
              <a:rPr lang="en-US" smtClean="0">
                <a:latin typeface="Arial" pitchFamily="-65" charset="0"/>
                <a:ea typeface="ＭＳ Ｐゴシック" pitchFamily="-65" charset="-128"/>
                <a:cs typeface="ＭＳ Ｐゴシック" pitchFamily="-65" charset="-128"/>
              </a:rPr>
              <a:t>Source: building on Melamed 2011; Koehler, Gasper, Jolly, Simane 2011</a:t>
            </a:r>
          </a:p>
        </p:txBody>
      </p:sp>
      <p:sp>
        <p:nvSpPr>
          <p:cNvPr id="88068" name="Slide Number Placeholder 3"/>
          <p:cNvSpPr>
            <a:spLocks noGrp="1"/>
          </p:cNvSpPr>
          <p:nvPr>
            <p:ph type="sldNum" sz="quarter" idx="5"/>
          </p:nvPr>
        </p:nvSpPr>
        <p:spPr>
          <a:noFill/>
        </p:spPr>
        <p:txBody>
          <a:bodyPr/>
          <a:lstStyle/>
          <a:p>
            <a:fld id="{ACEADD1E-3147-804F-AFCB-D608B8FA156B}" type="slidenum">
              <a:rPr lang="en-US" smtClean="0">
                <a:latin typeface="Arial" pitchFamily="-65" charset="0"/>
                <a:ea typeface="ＭＳ Ｐゴシック" pitchFamily="-65" charset="-128"/>
                <a:cs typeface="ＭＳ Ｐゴシック" pitchFamily="-65" charset="-128"/>
              </a:rPr>
              <a:pPr/>
              <a:t>82</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2015, the MDG agenda will be reviewed and either extended, deepened or replaced. The innovations need to come from the South and build on the progressive, rights based policy orientation of many “developing countries”, to create a genuinely rights based agenda for global development in South and North.</a:t>
            </a:r>
          </a:p>
          <a:p>
            <a:r>
              <a:rPr lang="en-US" dirty="0" smtClean="0"/>
              <a:t>So  there is</a:t>
            </a:r>
            <a:r>
              <a:rPr lang="en-US" baseline="0" dirty="0" smtClean="0"/>
              <a:t> a new discourse emerging – in connection with the Rio + 20 conference of the UN system:</a:t>
            </a:r>
          </a:p>
          <a:p>
            <a:pPr>
              <a:buFont typeface="Arial"/>
              <a:buChar char="•"/>
            </a:pPr>
            <a:r>
              <a:rPr lang="en-US" baseline="0" dirty="0" smtClean="0"/>
              <a:t> there is a proposal to introduce Sustainable or Global Development Goals to either complement or replace the </a:t>
            </a:r>
            <a:r>
              <a:rPr lang="en-US" baseline="0" dirty="0" err="1" smtClean="0"/>
              <a:t>MDGs</a:t>
            </a:r>
            <a:r>
              <a:rPr lang="en-US" baseline="0" dirty="0" smtClean="0"/>
              <a:t>. </a:t>
            </a:r>
          </a:p>
          <a:p>
            <a:pPr>
              <a:buFont typeface="Arial"/>
              <a:buChar char="•"/>
            </a:pPr>
            <a:r>
              <a:rPr lang="en-US" baseline="0" dirty="0" smtClean="0"/>
              <a:t> Some advocates speak of “occupying Rio + 20” in the sense of setting the agenda and outcomes.</a:t>
            </a:r>
          </a:p>
          <a:p>
            <a:endParaRPr lang="en-US" dirty="0" smtClean="0"/>
          </a:p>
          <a:p>
            <a:r>
              <a:rPr lang="en-US" dirty="0" smtClean="0"/>
              <a:t>One will need to find a good multidimensional concept. Ideas to inject into the discussions – </a:t>
            </a:r>
            <a:r>
              <a:rPr lang="en-US" b="1" dirty="0" smtClean="0"/>
              <a:t>which need to  be led by the South </a:t>
            </a:r>
            <a:r>
              <a:rPr lang="en-US" dirty="0" smtClean="0"/>
              <a:t>- include, inter alia:</a:t>
            </a:r>
          </a:p>
          <a:p>
            <a:pPr>
              <a:buFontTx/>
              <a:buChar char="•"/>
            </a:pPr>
            <a:r>
              <a:rPr lang="en-US" dirty="0" smtClean="0"/>
              <a:t>the notion of human security, building on the ideas of promoting freedom from fear and freedom from want, which evolved into key domains of human security – food and nutrition, income and employment, health, education, access to water and sanitation, political security, social inclusion – and a combination of objective factors of human security and subjective plane of perceptions; or </a:t>
            </a:r>
          </a:p>
          <a:p>
            <a:pPr>
              <a:buFontTx/>
              <a:buChar char="•"/>
            </a:pPr>
            <a:r>
              <a:rPr lang="en-US" dirty="0" smtClean="0"/>
              <a:t>the notion of  “3-dimensional wellbeing” </a:t>
            </a:r>
            <a:r>
              <a:rPr lang="en-US" dirty="0" err="1" smtClean="0"/>
              <a:t>conceptualised</a:t>
            </a:r>
            <a:r>
              <a:rPr lang="en-US" dirty="0" smtClean="0"/>
              <a:t> by Sumner and McGregor; or</a:t>
            </a:r>
          </a:p>
          <a:p>
            <a:pPr>
              <a:buFontTx/>
              <a:buChar char="•"/>
            </a:pPr>
            <a:r>
              <a:rPr lang="en-US" dirty="0" smtClean="0"/>
              <a:t>“</a:t>
            </a:r>
            <a:r>
              <a:rPr lang="en-US" dirty="0" err="1" smtClean="0"/>
              <a:t>MDGs</a:t>
            </a:r>
            <a:r>
              <a:rPr lang="en-US" dirty="0" smtClean="0"/>
              <a:t> plus”; and</a:t>
            </a:r>
          </a:p>
          <a:p>
            <a:pPr>
              <a:buFontTx/>
              <a:buChar char="•"/>
            </a:pPr>
            <a:r>
              <a:rPr lang="en-US" dirty="0" err="1" smtClean="0"/>
              <a:t>SDGs</a:t>
            </a:r>
            <a:endParaRPr lang="en-US" dirty="0" smtClean="0"/>
          </a:p>
          <a:p>
            <a:pPr>
              <a:buFontTx/>
              <a:buChar char="•"/>
            </a:pPr>
            <a:r>
              <a:rPr lang="en-US" dirty="0" err="1" smtClean="0"/>
              <a:t>GDGs</a:t>
            </a:r>
            <a:endParaRPr lang="en-US" dirty="0" smtClean="0"/>
          </a:p>
          <a:p>
            <a:pPr>
              <a:buFontTx/>
              <a:buChar char="•"/>
            </a:pPr>
            <a:r>
              <a:rPr lang="en-US" dirty="0" smtClean="0"/>
              <a:t>Other ideas.</a:t>
            </a:r>
          </a:p>
          <a:p>
            <a:pPr>
              <a:buFont typeface="Arial"/>
              <a:buChar char="•"/>
            </a:pPr>
            <a:endParaRPr lang="en-US" dirty="0"/>
          </a:p>
        </p:txBody>
      </p:sp>
      <p:sp>
        <p:nvSpPr>
          <p:cNvPr id="4" name="Slide Number Placeholder 3"/>
          <p:cNvSpPr>
            <a:spLocks noGrp="1"/>
          </p:cNvSpPr>
          <p:nvPr>
            <p:ph type="sldNum" sz="quarter" idx="10"/>
          </p:nvPr>
        </p:nvSpPr>
        <p:spPr/>
        <p:txBody>
          <a:bodyPr/>
          <a:lstStyle/>
          <a:p>
            <a:fld id="{EA4FC675-BC82-E74E-8659-5F0E9612A617}" type="slidenum">
              <a:rPr lang="en-US" smtClean="0"/>
              <a:pPr/>
              <a:t>83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special session was devoted to progress on the </a:t>
            </a:r>
            <a:r>
              <a:rPr lang="en-US" dirty="0" err="1" smtClean="0"/>
              <a:t>MDGs</a:t>
            </a:r>
            <a:r>
              <a:rPr lang="en-US" dirty="0" smtClean="0"/>
              <a:t>,</a:t>
            </a:r>
            <a:r>
              <a:rPr lang="en-US" baseline="0" dirty="0" smtClean="0"/>
              <a:t> effort needed to attain them and designing a road map towards a new agenda that is sustainable – as demanded by the RIO plus 20 process, and stays in the spirit of the </a:t>
            </a:r>
            <a:r>
              <a:rPr lang="en-US" baseline="0" dirty="0" err="1" smtClean="0"/>
              <a:t>MDGs</a:t>
            </a:r>
            <a:r>
              <a:rPr lang="en-US" baseline="0" dirty="0" smtClean="0"/>
              <a:t>, but fills their gaps.</a:t>
            </a:r>
          </a:p>
          <a:p>
            <a:endParaRPr lang="en-US" baseline="0" dirty="0" smtClean="0"/>
          </a:p>
          <a:p>
            <a:r>
              <a:rPr lang="en-US" dirty="0" smtClean="0"/>
              <a:t>http://fnnewyork.um.dk/en/~/media/fnnewyork/English/Images/Front-page-slider/General%20Assembly%20Opens%2068th%20Session_588px.jpg</a:t>
            </a:r>
            <a:endParaRPr lang="en-US" dirty="0"/>
          </a:p>
        </p:txBody>
      </p:sp>
      <p:sp>
        <p:nvSpPr>
          <p:cNvPr id="4" name="Slide Number Placeholder 3"/>
          <p:cNvSpPr>
            <a:spLocks noGrp="1"/>
          </p:cNvSpPr>
          <p:nvPr>
            <p:ph type="sldNum" sz="quarter" idx="10"/>
          </p:nvPr>
        </p:nvSpPr>
        <p:spPr/>
        <p:txBody>
          <a:bodyPr/>
          <a:lstStyle/>
          <a:p>
            <a:pPr>
              <a:defRPr/>
            </a:pPr>
            <a:fld id="{C3A50E13-D71D-EE49-B05D-6DB74DFBB27A}" type="slidenum">
              <a:rPr lang="en-US" smtClean="0"/>
              <a:pPr>
                <a:defRPr/>
              </a:pPr>
              <a:t>84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Source </a:t>
            </a:r>
            <a:r>
              <a:rPr lang="en-US" sz="1200" b="0" kern="1200" dirty="0" smtClean="0">
                <a:solidFill>
                  <a:schemeClr val="tx1"/>
                </a:solidFill>
                <a:latin typeface="+mn-lt"/>
                <a:ea typeface="+mn-ea"/>
                <a:cs typeface="+mn-cs"/>
              </a:rPr>
              <a:t>A NEW GLOBAL PARTNERSHIP: ERADICATE POVERTY AND TRANSFORM ECONOMIES THROUGH SUSTAINABLE DEVELOPMENT </a:t>
            </a:r>
            <a:endParaRPr lang="en-US" b="0" dirty="0" smtClean="0"/>
          </a:p>
          <a:p>
            <a:r>
              <a:rPr lang="en-US" sz="1200" b="0" kern="1200" dirty="0" smtClean="0">
                <a:solidFill>
                  <a:schemeClr val="tx1"/>
                </a:solidFill>
                <a:latin typeface="+mn-lt"/>
                <a:ea typeface="+mn-ea"/>
                <a:cs typeface="+mn-cs"/>
              </a:rPr>
              <a:t>The Report of the High-Level Panel of Eminent Persons on the Post-2015 Development Agenda. </a:t>
            </a:r>
            <a:endParaRPr lang="en-US" b="0" dirty="0" smtClean="0"/>
          </a:p>
          <a:p>
            <a:endParaRPr lang="en-US" dirty="0"/>
          </a:p>
        </p:txBody>
      </p:sp>
      <p:sp>
        <p:nvSpPr>
          <p:cNvPr id="4" name="Slide Number Placeholder 3"/>
          <p:cNvSpPr>
            <a:spLocks noGrp="1"/>
          </p:cNvSpPr>
          <p:nvPr>
            <p:ph type="sldNum" sz="quarter" idx="10"/>
          </p:nvPr>
        </p:nvSpPr>
        <p:spPr/>
        <p:txBody>
          <a:bodyPr/>
          <a:lstStyle/>
          <a:p>
            <a:fld id="{2843D6A4-5A43-7A4B-A981-AE65AF9046AA}" type="slidenum">
              <a:rPr lang="en-US" smtClean="0"/>
              <a:pPr/>
              <a:t>85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a:ln/>
        </p:spPr>
      </p:sp>
      <p:sp>
        <p:nvSpPr>
          <p:cNvPr id="108547" name="Notes Placehold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108548" name="Slide Number Placeholder 3"/>
          <p:cNvSpPr>
            <a:spLocks noGrp="1"/>
          </p:cNvSpPr>
          <p:nvPr>
            <p:ph type="sldNum" sz="quarter" idx="5"/>
          </p:nvPr>
        </p:nvSpPr>
        <p:spPr>
          <a:noFill/>
        </p:spPr>
        <p:txBody>
          <a:bodyPr/>
          <a:lstStyle/>
          <a:p>
            <a:fld id="{758E1A55-486D-3A4A-ACF7-E523CA622564}" type="slidenum">
              <a:rPr lang="en-US" smtClean="0">
                <a:latin typeface="Arial" pitchFamily="-65" charset="0"/>
                <a:ea typeface="ＭＳ Ｐゴシック" pitchFamily="-65" charset="-128"/>
                <a:cs typeface="ＭＳ Ｐゴシック" pitchFamily="-65" charset="-128"/>
              </a:rPr>
              <a:pPr/>
              <a:t>88</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a:ln/>
        </p:spPr>
      </p:sp>
      <p:sp>
        <p:nvSpPr>
          <p:cNvPr id="110595" name="Notizenplatzhalter 2"/>
          <p:cNvSpPr>
            <a:spLocks noGrp="1"/>
          </p:cNvSpPr>
          <p:nvPr>
            <p:ph type="body" idx="1"/>
          </p:nvPr>
        </p:nvSpPr>
        <p:spPr>
          <a:noFill/>
          <a:ln/>
        </p:spPr>
        <p:txBody>
          <a:bodyPr/>
          <a:lstStyle/>
          <a:p>
            <a:endParaRPr lang="de-DE">
              <a:latin typeface="Arial" pitchFamily="-65" charset="0"/>
              <a:ea typeface="ＭＳ Ｐゴシック" pitchFamily="-65" charset="-128"/>
              <a:cs typeface="ＭＳ Ｐゴシック" pitchFamily="-65" charset="-128"/>
            </a:endParaRPr>
          </a:p>
        </p:txBody>
      </p:sp>
      <p:sp>
        <p:nvSpPr>
          <p:cNvPr id="110596" name="Foliennummernplatzhalter 3"/>
          <p:cNvSpPr>
            <a:spLocks noGrp="1"/>
          </p:cNvSpPr>
          <p:nvPr>
            <p:ph type="sldNum" sz="quarter" idx="5"/>
          </p:nvPr>
        </p:nvSpPr>
        <p:spPr>
          <a:noFill/>
        </p:spPr>
        <p:txBody>
          <a:bodyPr/>
          <a:lstStyle/>
          <a:p>
            <a:fld id="{FAEFDB8B-F9C6-2A40-BFA2-5E100DDA2F8F}" type="slidenum">
              <a:rPr lang="en-US">
                <a:latin typeface="Arial" pitchFamily="-65" charset="0"/>
                <a:ea typeface="ＭＳ Ｐゴシック" pitchFamily="-65" charset="-128"/>
                <a:cs typeface="ＭＳ Ｐゴシック" pitchFamily="-65" charset="-128"/>
              </a:rPr>
              <a:pPr/>
              <a:t>89</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a:ln/>
        </p:spPr>
      </p:sp>
      <p:sp>
        <p:nvSpPr>
          <p:cNvPr id="94211" name="Notizenplatzhalter 2"/>
          <p:cNvSpPr>
            <a:spLocks noGrp="1"/>
          </p:cNvSpPr>
          <p:nvPr>
            <p:ph type="body" idx="1"/>
          </p:nvPr>
        </p:nvSpPr>
        <p:spPr>
          <a:noFill/>
          <a:ln/>
        </p:spPr>
        <p:txBody>
          <a:bodyPr/>
          <a:lstStyle/>
          <a:p>
            <a:endParaRPr lang="de-DE">
              <a:latin typeface="Arial" pitchFamily="-65" charset="0"/>
              <a:ea typeface="ＭＳ Ｐゴシック" pitchFamily="-65" charset="-128"/>
              <a:cs typeface="ＭＳ Ｐゴシック" pitchFamily="-65" charset="-128"/>
            </a:endParaRPr>
          </a:p>
        </p:txBody>
      </p:sp>
      <p:sp>
        <p:nvSpPr>
          <p:cNvPr id="94212" name="Foliennummernplatzhalter 3"/>
          <p:cNvSpPr>
            <a:spLocks noGrp="1"/>
          </p:cNvSpPr>
          <p:nvPr>
            <p:ph type="sldNum" sz="quarter" idx="5"/>
          </p:nvPr>
        </p:nvSpPr>
        <p:spPr>
          <a:noFill/>
        </p:spPr>
        <p:txBody>
          <a:bodyPr/>
          <a:lstStyle/>
          <a:p>
            <a:fld id="{D89D861E-D0FD-2F4B-8506-9D8E5A76C7EC}" type="slidenum">
              <a:rPr lang="en-US">
                <a:latin typeface="Arial" pitchFamily="-65" charset="0"/>
                <a:ea typeface="ＭＳ Ｐゴシック" pitchFamily="-65" charset="-128"/>
                <a:cs typeface="ＭＳ Ｐゴシック" pitchFamily="-65" charset="-128"/>
              </a:rPr>
              <a:pPr/>
              <a:t>90</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a:ln/>
        </p:spPr>
        <p:txBody>
          <a:bodyPr/>
          <a:lstStyle/>
          <a:p>
            <a:endParaRPr lang="de-DE" dirty="0">
              <a:latin typeface="Arial" pitchFamily="-65" charset="0"/>
              <a:ea typeface="ＭＳ Ｐゴシック" pitchFamily="-65" charset="-128"/>
              <a:cs typeface="ＭＳ Ｐゴシック" pitchFamily="-65" charset="-128"/>
            </a:endParaRPr>
          </a:p>
        </p:txBody>
      </p:sp>
      <p:sp>
        <p:nvSpPr>
          <p:cNvPr id="96260" name="Foliennummernplatzhalter 3"/>
          <p:cNvSpPr>
            <a:spLocks noGrp="1"/>
          </p:cNvSpPr>
          <p:nvPr>
            <p:ph type="sldNum" sz="quarter" idx="5"/>
          </p:nvPr>
        </p:nvSpPr>
        <p:spPr>
          <a:noFill/>
        </p:spPr>
        <p:txBody>
          <a:bodyPr/>
          <a:lstStyle/>
          <a:p>
            <a:fld id="{32675229-444C-664C-BD8E-E617B0E65DF7}" type="slidenum">
              <a:rPr lang="en-US">
                <a:latin typeface="Arial" pitchFamily="-65" charset="0"/>
                <a:ea typeface="ＭＳ Ｐゴシック" pitchFamily="-65" charset="-128"/>
                <a:cs typeface="ＭＳ Ｐゴシック" pitchFamily="-65" charset="-128"/>
              </a:rPr>
              <a:pPr/>
              <a:t>91</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GB" dirty="0">
              <a:latin typeface="Arial" pitchFamily="-65" charset="0"/>
              <a:ea typeface="ＭＳ Ｐゴシック" pitchFamily="-65" charset="-128"/>
              <a:cs typeface="ＭＳ Ｐゴシック" pitchFamily="-65" charset="-128"/>
            </a:endParaRPr>
          </a:p>
          <a:p>
            <a:r>
              <a:rPr lang="en-US" dirty="0">
                <a:latin typeface="Arial" pitchFamily="-65" charset="0"/>
                <a:ea typeface="ＭＳ Ｐゴシック" pitchFamily="-65" charset="-128"/>
                <a:cs typeface="ＭＳ Ｐゴシック" pitchFamily="-65" charset="-128"/>
              </a:rPr>
              <a:t>“G </a:t>
            </a:r>
            <a:r>
              <a:rPr lang="en-US" dirty="0" smtClean="0">
                <a:latin typeface="Arial" pitchFamily="-65" charset="0"/>
                <a:ea typeface="ＭＳ Ｐゴシック" pitchFamily="-65" charset="-128"/>
                <a:cs typeface="ＭＳ Ｐゴシック" pitchFamily="-65" charset="-128"/>
              </a:rPr>
              <a:t>193” </a:t>
            </a:r>
            <a:r>
              <a:rPr lang="en-US" dirty="0">
                <a:latin typeface="Arial" pitchFamily="-65" charset="0"/>
                <a:ea typeface="ＭＳ Ｐゴシック" pitchFamily="-65" charset="-128"/>
                <a:cs typeface="ＭＳ Ｐゴシック" pitchFamily="-65" charset="-128"/>
              </a:rPr>
              <a:t>– the </a:t>
            </a:r>
            <a:r>
              <a:rPr lang="en-US" dirty="0" smtClean="0">
                <a:latin typeface="Arial" pitchFamily="-65" charset="0"/>
                <a:ea typeface="ＭＳ Ｐゴシック" pitchFamily="-65" charset="-128"/>
                <a:cs typeface="ＭＳ Ｐゴシック" pitchFamily="-65" charset="-128"/>
              </a:rPr>
              <a:t>193  </a:t>
            </a:r>
            <a:r>
              <a:rPr lang="en-US" dirty="0">
                <a:latin typeface="Arial" pitchFamily="-65" charset="0"/>
                <a:ea typeface="ＭＳ Ｐゴシック" pitchFamily="-65" charset="-128"/>
                <a:cs typeface="ＭＳ Ｐゴシック" pitchFamily="-65" charset="-128"/>
              </a:rPr>
              <a:t>member states of the UN – taken as a metaphor for the global community – which, in theory, is the more legitimate group to discuss and decide on global economic, social and political development policies. The UN General Assembly would be the venue for this. It can be remarked however, that governments do not necessarily represent peoples, and some analysts have proposed</a:t>
            </a:r>
            <a:r>
              <a:rPr lang="en-US" dirty="0" smtClean="0">
                <a:latin typeface="Arial" pitchFamily="-65" charset="0"/>
                <a:ea typeface="ＭＳ Ｐゴシック" pitchFamily="-65" charset="-128"/>
                <a:cs typeface="ＭＳ Ｐゴシック" pitchFamily="-65" charset="-128"/>
              </a:rPr>
              <a:t> a global </a:t>
            </a:r>
            <a:r>
              <a:rPr lang="en-US" dirty="0">
                <a:latin typeface="Arial" pitchFamily="-65" charset="0"/>
                <a:ea typeface="ＭＳ Ｐゴシック" pitchFamily="-65" charset="-128"/>
                <a:cs typeface="ＭＳ Ｐゴシック" pitchFamily="-65" charset="-128"/>
              </a:rPr>
              <a:t>senate of </a:t>
            </a:r>
            <a:r>
              <a:rPr lang="en-US" dirty="0" smtClean="0">
                <a:latin typeface="Arial" pitchFamily="-65" charset="0"/>
                <a:ea typeface="ＭＳ Ｐゴシック" pitchFamily="-65" charset="-128"/>
                <a:cs typeface="ＭＳ Ｐゴシック" pitchFamily="-65" charset="-128"/>
              </a:rPr>
              <a:t>parliamentarians to complement the UN GA.</a:t>
            </a:r>
          </a:p>
          <a:p>
            <a:endParaRPr lang="en-US" dirty="0">
              <a:latin typeface="Arial" pitchFamily="-65" charset="0"/>
              <a:ea typeface="ＭＳ Ｐゴシック" pitchFamily="-65" charset="-128"/>
              <a:cs typeface="ＭＳ Ｐゴシック" pitchFamily="-65" charset="-128"/>
            </a:endParaRPr>
          </a:p>
        </p:txBody>
      </p:sp>
      <p:sp>
        <p:nvSpPr>
          <p:cNvPr id="74756" name="Slide Number Placeholder 3"/>
          <p:cNvSpPr>
            <a:spLocks noGrp="1"/>
          </p:cNvSpPr>
          <p:nvPr>
            <p:ph type="sldNum" sz="quarter" idx="5"/>
          </p:nvPr>
        </p:nvSpPr>
        <p:spPr>
          <a:noFill/>
        </p:spPr>
        <p:txBody>
          <a:bodyPr/>
          <a:lstStyle/>
          <a:p>
            <a:fld id="{F9DC35B6-B462-BC48-8EDD-06D0F3B16536}" type="slidenum">
              <a:rPr lang="en-US">
                <a:latin typeface="Arial" pitchFamily="-65" charset="0"/>
                <a:ea typeface="ＭＳ Ｐゴシック" pitchFamily="-65" charset="-128"/>
                <a:cs typeface="ＭＳ Ｐゴシック" pitchFamily="-65" charset="-128"/>
              </a:rPr>
              <a:pPr/>
              <a:t>12</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ln/>
        </p:spPr>
        <p:txBody>
          <a:bodyPr/>
          <a:lstStyle/>
          <a:p>
            <a:r>
              <a:rPr lang="de-DE">
                <a:latin typeface="Arial" pitchFamily="-65" charset="0"/>
                <a:ea typeface="ＭＳ Ｐゴシック" pitchFamily="-65" charset="-128"/>
                <a:cs typeface="ＭＳ Ｐゴシック" pitchFamily="-65" charset="-128"/>
              </a:rPr>
              <a:t>The world re-sized by economic power, measured in GDP PPP ...</a:t>
            </a:r>
          </a:p>
        </p:txBody>
      </p:sp>
      <p:sp>
        <p:nvSpPr>
          <p:cNvPr id="60420" name="Foliennummernplatzhalter 3"/>
          <p:cNvSpPr>
            <a:spLocks noGrp="1"/>
          </p:cNvSpPr>
          <p:nvPr>
            <p:ph type="sldNum" sz="quarter" idx="5"/>
          </p:nvPr>
        </p:nvSpPr>
        <p:spPr>
          <a:noFill/>
        </p:spPr>
        <p:txBody>
          <a:bodyPr/>
          <a:lstStyle/>
          <a:p>
            <a:fld id="{3EFF5F64-A5CC-404A-B1A2-81CCD420E65E}" type="slidenum">
              <a:rPr lang="en-US">
                <a:latin typeface="Arial" pitchFamily="-65" charset="0"/>
                <a:ea typeface="ＭＳ Ｐゴシック" pitchFamily="-65" charset="-128"/>
                <a:cs typeface="ＭＳ Ｐゴシック" pitchFamily="-65" charset="-128"/>
              </a:rPr>
              <a:pPr/>
              <a:t>13</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eaLnBrk="0" hangingPunct="0">
                <a:defRPr/>
              </a:pPr>
              <a:endParaRPr lang="en-US">
                <a:latin typeface="Verdana" charset="0"/>
                <a:ea typeface="+mn-ea"/>
                <a:cs typeface="+mn-cs"/>
              </a:endParaRP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en-US" sz="2400">
                <a:latin typeface="Times New Roman" charset="0"/>
                <a:ea typeface="+mn-ea"/>
                <a:cs typeface="+mn-cs"/>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en-US">
                <a:latin typeface="Arial" charset="0"/>
                <a:ea typeface="+mn-ea"/>
                <a:cs typeface="+mn-cs"/>
              </a:endParaRPr>
            </a:p>
          </p:txBody>
        </p:sp>
      </p:grpSp>
      <p:sp>
        <p:nvSpPr>
          <p:cNvPr id="32774"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32775" name="Rectangle 7"/>
          <p:cNvSpPr>
            <a:spLocks noGrp="1" noChangeArrowheads="1"/>
          </p:cNvSpPr>
          <p:nvPr>
            <p:ph type="subTitle" idx="1"/>
          </p:nvPr>
        </p:nvSpPr>
        <p:spPr>
          <a:xfrm>
            <a:off x="1443038" y="3427413"/>
            <a:ext cx="7239000" cy="1752600"/>
          </a:xfrm>
        </p:spPr>
        <p:txBody>
          <a:bodyPr/>
          <a:lstStyle>
            <a:lvl1pPr marL="0" indent="0">
              <a:buFont typeface="Wingdings"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en-US"/>
          </a:p>
        </p:txBody>
      </p:sp>
      <p:sp>
        <p:nvSpPr>
          <p:cNvPr id="9" name="Rectangle 9"/>
          <p:cNvSpPr>
            <a:spLocks noGrp="1" noChangeArrowheads="1"/>
          </p:cNvSpPr>
          <p:nvPr>
            <p:ph type="ftr" sz="quarter" idx="11"/>
          </p:nvPr>
        </p:nvSpPr>
        <p:spPr/>
        <p:txBody>
          <a:bodyPr/>
          <a:lstStyle>
            <a:lvl1pPr>
              <a:defRPr/>
            </a:lvl1pPr>
          </a:lstStyle>
          <a:p>
            <a:pPr>
              <a:defRPr/>
            </a:pPr>
            <a:endParaRPr lang="en-US"/>
          </a:p>
        </p:txBody>
      </p:sp>
      <p:sp>
        <p:nvSpPr>
          <p:cNvPr id="10" name="Rectangle 10"/>
          <p:cNvSpPr>
            <a:spLocks noGrp="1" noChangeArrowheads="1"/>
          </p:cNvSpPr>
          <p:nvPr>
            <p:ph type="sldNum" sz="quarter" idx="12"/>
          </p:nvPr>
        </p:nvSpPr>
        <p:spPr/>
        <p:txBody>
          <a:bodyPr/>
          <a:lstStyle>
            <a:lvl1pPr>
              <a:defRPr/>
            </a:lvl1pPr>
          </a:lstStyle>
          <a:p>
            <a:pPr>
              <a:defRPr/>
            </a:pPr>
            <a:fld id="{8AFDCBD3-5D5F-9048-8945-2D20FF6B5FA7}"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2E41A5F-422E-2B4E-8CDB-89D3C2F05630}"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3EF2BB8-DB10-F343-A850-7465C2A2ADA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152082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US"/>
          </a:p>
        </p:txBody>
      </p:sp>
      <p:pic>
        <p:nvPicPr>
          <p:cNvPr id="5" name="Picture 11"/>
          <p:cNvPicPr>
            <a:picLocks noChangeAspect="1" noChangeArrowheads="1"/>
          </p:cNvPicPr>
          <p:nvPr userDrawn="1"/>
        </p:nvPicPr>
        <p:blipFill>
          <a:blip r:embed="rId2"/>
          <a:srcRect/>
          <a:stretch>
            <a:fillRect/>
          </a:stretch>
        </p:blipFill>
        <p:spPr bwMode="auto">
          <a:xfrm>
            <a:off x="7993063" y="274638"/>
            <a:ext cx="857250" cy="725487"/>
          </a:xfrm>
          <a:prstGeom prst="rect">
            <a:avLst/>
          </a:prstGeom>
          <a:noFill/>
          <a:ln w="9525">
            <a:noFill/>
            <a:miter lim="800000"/>
            <a:headEnd/>
            <a:tailEnd/>
          </a:ln>
        </p:spPr>
      </p:pic>
      <p:sp>
        <p:nvSpPr>
          <p:cNvPr id="2" name="Title 1"/>
          <p:cNvSpPr>
            <a:spLocks noGrp="1"/>
          </p:cNvSpPr>
          <p:nvPr>
            <p:ph type="title"/>
          </p:nvPr>
        </p:nvSpPr>
        <p:spPr>
          <a:xfrm>
            <a:off x="395536" y="274638"/>
            <a:ext cx="6791325" cy="1143000"/>
          </a:xfrm>
        </p:spPr>
        <p:txBody>
          <a:bodyPr/>
          <a:lstStyle>
            <a:lvl1pPr>
              <a:defRPr sz="2800"/>
            </a:lvl1pPr>
          </a:lstStyle>
          <a:p>
            <a:r>
              <a:rPr lang="en-US" dirty="0" smtClean="0"/>
              <a:t>Click to edit Master title style</a:t>
            </a:r>
            <a:endParaRPr lang="en-US" dirty="0"/>
          </a:p>
        </p:txBody>
      </p:sp>
      <p:sp>
        <p:nvSpPr>
          <p:cNvPr id="6" name="Content Placeholder 2"/>
          <p:cNvSpPr>
            <a:spLocks noGrp="1"/>
          </p:cNvSpPr>
          <p:nvPr>
            <p:ph idx="1"/>
          </p:nvPr>
        </p:nvSpPr>
        <p:spPr>
          <a:xfrm>
            <a:off x="519057" y="2060575"/>
            <a:ext cx="6926301" cy="4065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0"/>
          </p:nvPr>
        </p:nvSpPr>
        <p:spPr>
          <a:xfrm>
            <a:off x="6705600" y="6381750"/>
            <a:ext cx="1981200" cy="339725"/>
          </a:xfrm>
        </p:spPr>
        <p:txBody>
          <a:bodyPr/>
          <a:lstStyle>
            <a:lvl1pPr algn="r">
              <a:defRPr sz="1200" b="0">
                <a:latin typeface="+mn-lt"/>
              </a:defRPr>
            </a:lvl1pPr>
          </a:lstStyle>
          <a:p>
            <a:pPr>
              <a:defRPr/>
            </a:pPr>
            <a:fld id="{E8949E42-EF59-D64D-8B8A-AE4024AA1260}" type="slidenum">
              <a:rPr lang="en-GB"/>
              <a:pPr>
                <a:defRPr/>
              </a:pPr>
              <a:t>‹#›</a:t>
            </a:fld>
            <a:r>
              <a:rPr lang="en-GB"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E8A515E-E252-0E43-8835-9D18662EBD6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B0DA1C0-A7B6-FA40-AB66-6C693285A9C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B904D43-5FFF-5341-B93F-F87E3ABBA995}"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17D1609D-0211-3043-AA40-6751F69061A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9ADC67C6-0EDE-2940-8665-661EB8DAE22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F056494A-F875-314E-B2E8-3A511C98F9CA}"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E9B63C6-B7A9-2448-B3DD-A202E3146B8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9FAD31D-BC4A-194B-8F86-CB73F648504F}"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3174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en-US" sz="2400">
                <a:latin typeface="Times New Roman" charset="0"/>
                <a:ea typeface="+mn-ea"/>
                <a:cs typeface="+mn-cs"/>
              </a:endParaRPr>
            </a:p>
          </p:txBody>
        </p:sp>
        <p:sp>
          <p:nvSpPr>
            <p:cNvPr id="3174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en-US">
                <a:latin typeface="Arial" charset="0"/>
                <a:ea typeface="+mn-ea"/>
                <a:cs typeface="+mn-cs"/>
              </a:endParaRPr>
            </a:p>
          </p:txBody>
        </p:sp>
        <p:sp>
          <p:nvSpPr>
            <p:cNvPr id="3174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eaLnBrk="0" hangingPunct="0">
                <a:defRPr/>
              </a:pPr>
              <a:endParaRPr lang="en-US">
                <a:latin typeface="Verdana" charset="0"/>
                <a:ea typeface="+mn-ea"/>
                <a:cs typeface="+mn-cs"/>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5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charset="0"/>
                <a:ea typeface="+mn-ea"/>
                <a:cs typeface="+mn-cs"/>
              </a:defRPr>
            </a:lvl1pPr>
          </a:lstStyle>
          <a:p>
            <a:pPr>
              <a:defRPr/>
            </a:pPr>
            <a:endParaRPr lang="en-US"/>
          </a:p>
        </p:txBody>
      </p:sp>
      <p:sp>
        <p:nvSpPr>
          <p:cNvPr id="3175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Verdana" charset="0"/>
                <a:ea typeface="+mn-ea"/>
                <a:cs typeface="+mn-cs"/>
              </a:defRPr>
            </a:lvl1pPr>
          </a:lstStyle>
          <a:p>
            <a:pPr>
              <a:defRPr/>
            </a:pPr>
            <a:endParaRPr lang="en-US"/>
          </a:p>
        </p:txBody>
      </p:sp>
      <p:sp>
        <p:nvSpPr>
          <p:cNvPr id="3175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charset="0"/>
                <a:ea typeface="ＭＳ Ｐゴシック" charset="-128"/>
                <a:cs typeface="ＭＳ Ｐゴシック" charset="-128"/>
              </a:defRPr>
            </a:lvl1pPr>
          </a:lstStyle>
          <a:p>
            <a:pPr>
              <a:defRPr/>
            </a:pPr>
            <a:fld id="{CD73B932-0145-874C-A291-A7818C401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1" r:id="rId12"/>
  </p:sldLayoutIdLst>
  <p:transition/>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65" charset="2"/>
        <a:buChar char="¡"/>
        <a:defRPr sz="29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pitchFamily="-65" charset="2"/>
        <a:buChar char="l"/>
        <a:defRPr sz="25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SzPct val="65000"/>
        <a:buFont typeface="Wingdings" pitchFamily="-65" charset="2"/>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pitchFamily="-65" charset="2"/>
        <a:buChar char="l"/>
        <a:defRPr sz="19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60000"/>
        <a:buFont typeface="Wingdings" pitchFamily="-65" charset="2"/>
        <a:buChar char="¡"/>
        <a:defRPr sz="19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SzPct val="60000"/>
        <a:buFont typeface="Wingdings" charset="2"/>
        <a:buChar char="¡"/>
        <a:defRPr sz="1900">
          <a:solidFill>
            <a:schemeClr val="tx1"/>
          </a:solidFill>
          <a:latin typeface="+mn-lt"/>
          <a:ea typeface="ＭＳ Ｐゴシック" charset="-128"/>
        </a:defRPr>
      </a:lvl6pPr>
      <a:lvl7pPr marL="2971800" indent="-228600" algn="l" rtl="0" fontAlgn="base">
        <a:spcBef>
          <a:spcPct val="20000"/>
        </a:spcBef>
        <a:spcAft>
          <a:spcPct val="0"/>
        </a:spcAft>
        <a:buClr>
          <a:schemeClr val="tx2"/>
        </a:buClr>
        <a:buSzPct val="60000"/>
        <a:buFont typeface="Wingdings" charset="2"/>
        <a:buChar char="¡"/>
        <a:defRPr sz="1900">
          <a:solidFill>
            <a:schemeClr val="tx1"/>
          </a:solidFill>
          <a:latin typeface="+mn-lt"/>
          <a:ea typeface="ＭＳ Ｐゴシック" charset="-128"/>
        </a:defRPr>
      </a:lvl7pPr>
      <a:lvl8pPr marL="3429000" indent="-228600" algn="l" rtl="0" fontAlgn="base">
        <a:spcBef>
          <a:spcPct val="20000"/>
        </a:spcBef>
        <a:spcAft>
          <a:spcPct val="0"/>
        </a:spcAft>
        <a:buClr>
          <a:schemeClr val="tx2"/>
        </a:buClr>
        <a:buSzPct val="60000"/>
        <a:buFont typeface="Wingdings" charset="2"/>
        <a:buChar char="¡"/>
        <a:defRPr sz="1900">
          <a:solidFill>
            <a:schemeClr val="tx1"/>
          </a:solidFill>
          <a:latin typeface="+mn-lt"/>
          <a:ea typeface="ＭＳ Ｐゴシック" charset="-128"/>
        </a:defRPr>
      </a:lvl8pPr>
      <a:lvl9pPr marL="3886200" indent="-228600" algn="l" rtl="0" fontAlgn="base">
        <a:spcBef>
          <a:spcPct val="20000"/>
        </a:spcBef>
        <a:spcAft>
          <a:spcPct val="0"/>
        </a:spcAft>
        <a:buClr>
          <a:schemeClr val="tx2"/>
        </a:buClr>
        <a:buSzPct val="60000"/>
        <a:buFont typeface="Wingdings" charset="2"/>
        <a:buChar char="¡"/>
        <a:defRPr sz="19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 Id="rId25" Type="http://schemas.openxmlformats.org/officeDocument/2006/relationships/image" Target="../media/image47.png"/><Relationship Id="rId26" Type="http://schemas.openxmlformats.org/officeDocument/2006/relationships/image" Target="../media/image48.png"/><Relationship Id="rId27" Type="http://schemas.openxmlformats.org/officeDocument/2006/relationships/image" Target="../media/image49.png"/><Relationship Id="rId28" Type="http://schemas.openxmlformats.org/officeDocument/2006/relationships/image" Target="../media/image50.png"/><Relationship Id="rId29"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30" Type="http://schemas.openxmlformats.org/officeDocument/2006/relationships/image" Target="../media/image52.png"/><Relationship Id="rId31" Type="http://schemas.openxmlformats.org/officeDocument/2006/relationships/image" Target="../media/image53.png"/><Relationship Id="rId32" Type="http://schemas.openxmlformats.org/officeDocument/2006/relationships/image" Target="../media/image54.png"/><Relationship Id="rId9"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33" Type="http://schemas.openxmlformats.org/officeDocument/2006/relationships/image" Target="../media/image55.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39.png"/><Relationship Id="rId18" Type="http://schemas.openxmlformats.org/officeDocument/2006/relationships/image" Target="../media/image40.png"/><Relationship Id="rId19"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6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6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65.emf"/><Relationship Id="rId5" Type="http://schemas.openxmlformats.org/officeDocument/2006/relationships/image" Target="../media/image66.emf"/><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7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7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8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8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8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9.xml.rels><?xml version="1.0" encoding="UTF-8" standalone="yes"?>
<Relationships xmlns="http://schemas.openxmlformats.org/package/2006/relationships"><Relationship Id="rId3" Type="http://schemas.openxmlformats.org/officeDocument/2006/relationships/hyperlink" Target="http://www.ophi.org.uk/teaching/short-courses/2011-summerschool/" TargetMode="External"/><Relationship Id="rId4" Type="http://schemas.openxmlformats.org/officeDocument/2006/relationships/hyperlink" Target="http://www.ilo.org" TargetMode="External"/><Relationship Id="rId5" Type="http://schemas.openxmlformats.org/officeDocument/2006/relationships/hyperlink" Target="http://www.ids.ac.uk" TargetMode="External"/><Relationship Id="rId6" Type="http://schemas.openxmlformats.org/officeDocument/2006/relationships/hyperlink" Target="http://www.taylorandfrancis.com/books/search/author/gabriele_koehler/" TargetMode="External"/><Relationship Id="rId7" Type="http://schemas.openxmlformats.org/officeDocument/2006/relationships/hyperlink" Target="http://www.taylorandfrancis.com/books/search/author/deepta_chopra/" TargetMode="External"/><Relationship Id="rId8" Type="http://schemas.openxmlformats.org/officeDocument/2006/relationships/hyperlink" Target="http://www.taylorandfrancis.com/catalogs/environment_and_sustainability/1/2/" TargetMode="External"/><Relationship Id="rId9" Type="http://schemas.openxmlformats.org/officeDocument/2006/relationships/hyperlink" Target="http://www.recoveryhumanface.org/" TargetMode="External"/><Relationship Id="rId10" Type="http://schemas.openxmlformats.org/officeDocument/2006/relationships/hyperlink" Target="http://networkideas.org/news/sep2013/news25_Post_2015.htm" TargetMode="External"/><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hyperlink" Target="http://www.gppi.net" TargetMode="External"/><Relationship Id="rId4" Type="http://schemas.openxmlformats.org/officeDocument/2006/relationships/hyperlink" Target="http://www.idrc.ca/uploads/user-S/12447280141Synthesis_Report.pdf" TargetMode="External"/><Relationship Id="rId5" Type="http://schemas.openxmlformats.org/officeDocument/2006/relationships/hyperlink" Target="http://www.un.org/MDGs" TargetMode="External"/><Relationship Id="rId6" Type="http://schemas.openxmlformats.org/officeDocument/2006/relationships/hyperlink" Target="http://www.undp.org" TargetMode="External"/><Relationship Id="rId7" Type="http://schemas.openxmlformats.org/officeDocument/2006/relationships/hyperlink" Target="http://www.unrisd.org/80256B3C005BCCF9/(httpPublications)/BBA20D83E347DBAFC125778200440AA7?OpenDocument" TargetMode="External"/><Relationship Id="rId8" Type="http://schemas.openxmlformats.org/officeDocument/2006/relationships/hyperlink" Target="http://www.un.org/en/documents/udhr/" TargetMode="External"/><Relationship Id="rId9" Type="http://schemas.openxmlformats.org/officeDocument/2006/relationships/hyperlink" Target="http://www.un.org/womenwatch/daw/cedaw/text/econvention.htm" TargetMode="External"/><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91.xml.rels><?xml version="1.0" encoding="UTF-8" standalone="yes"?>
<Relationships xmlns="http://schemas.openxmlformats.org/package/2006/relationships"><Relationship Id="rId3" Type="http://schemas.openxmlformats.org/officeDocument/2006/relationships/hyperlink" Target="http://www.unicef.org/nutrition/index_55927.html" TargetMode="External"/><Relationship Id="rId4" Type="http://schemas.openxmlformats.org/officeDocument/2006/relationships/hyperlink" Target="http://www.un.org/documents/ga/res/41/a41r128.htm" TargetMode="External"/><Relationship Id="rId5" Type="http://schemas.openxmlformats.org/officeDocument/2006/relationships/hyperlink" Target="http://www.who.int/whr/en" TargetMode="External"/><Relationship Id="rId6" Type="http://schemas.openxmlformats.org/officeDocument/2006/relationships/hyperlink" Target="http://geography.about.com/od/lists/a/independenceday.htm" TargetMode="External"/><Relationship Id="rId7" Type="http://schemas.openxmlformats.org/officeDocument/2006/relationships/hyperlink" Target="http://www.worldmapper.org/posters/worldmapper_map213_ver5.pd" TargetMode="External"/><Relationship Id="rId8" Type="http://schemas.openxmlformats.org/officeDocument/2006/relationships/hyperlink" Target="http://www.g20.org/about_what_is_g20.aspx" TargetMode="External"/><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92.xml.rels><?xml version="1.0" encoding="UTF-8" standalone="yes"?>
<Relationships xmlns="http://schemas.openxmlformats.org/package/2006/relationships"><Relationship Id="rId3" Type="http://schemas.openxmlformats.org/officeDocument/2006/relationships/hyperlink" Target="mailto:office@gabrielekoehler.net" TargetMode="External"/><Relationship Id="rId4" Type="http://schemas.openxmlformats.org/officeDocument/2006/relationships/hyperlink" Target="http://www.taylorandfrancis.com/books/search/author/gabriele_koehler/" TargetMode="External"/><Relationship Id="rId5" Type="http://schemas.openxmlformats.org/officeDocument/2006/relationships/hyperlink" Target="http://www.taylorandfrancis.com/books/search/author/deepta_chopra/" TargetMode="External"/><Relationship Id="rId6" Type="http://schemas.openxmlformats.org/officeDocument/2006/relationships/hyperlink" Target="http://www.taylorandfrancis.com/catalogs/environment_and_sustainability/1/2/" TargetMode="External"/><Relationship Id="rId1" Type="http://schemas.openxmlformats.org/officeDocument/2006/relationships/slideLayout" Target="../slideLayouts/slideLayout2.xml"/><Relationship Id="rId2" Type="http://schemas.openxmlformats.org/officeDocument/2006/relationships/hyperlink" Target="http://www.gabrielekoehler.ne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914400" y="0"/>
            <a:ext cx="8839200" cy="2209800"/>
          </a:xfrm>
        </p:spPr>
        <p:txBody>
          <a:bodyPr/>
          <a:lstStyle/>
          <a:p>
            <a:r>
              <a:rPr lang="en-US" sz="3600" dirty="0">
                <a:ea typeface="ＭＳ Ｐゴシック" pitchFamily="-65" charset="-128"/>
                <a:cs typeface="ＭＳ Ｐゴシック" pitchFamily="-65" charset="-128"/>
              </a:rPr>
              <a:t> </a:t>
            </a:r>
            <a:r>
              <a:rPr lang="en-US" sz="3600" dirty="0" smtClean="0">
                <a:ea typeface="ＭＳ Ｐゴシック" pitchFamily="-65" charset="-128"/>
                <a:cs typeface="ＭＳ Ｐゴシック" pitchFamily="-65" charset="-128"/>
              </a:rPr>
              <a:t/>
            </a:r>
            <a:br>
              <a:rPr lang="en-US" sz="3600" dirty="0" smtClean="0">
                <a:ea typeface="ＭＳ Ｐゴシック" pitchFamily="-65" charset="-128"/>
                <a:cs typeface="ＭＳ Ｐゴシック" pitchFamily="-65" charset="-128"/>
              </a:rPr>
            </a:br>
            <a:r>
              <a:rPr lang="en-US" sz="3600" b="1" i="1" dirty="0" smtClean="0"/>
              <a:t>Equity &amp; development</a:t>
            </a:r>
            <a:endParaRPr lang="en-US" sz="3600" b="1" dirty="0">
              <a:ea typeface="ＭＳ Ｐゴシック" pitchFamily="-65" charset="-128"/>
              <a:cs typeface="ＭＳ Ｐゴシック" pitchFamily="-65" charset="-128"/>
            </a:endParaRPr>
          </a:p>
        </p:txBody>
      </p:sp>
      <p:sp>
        <p:nvSpPr>
          <p:cNvPr id="15363" name="Rectangle 3"/>
          <p:cNvSpPr>
            <a:spLocks noGrp="1" noChangeArrowheads="1"/>
          </p:cNvSpPr>
          <p:nvPr>
            <p:ph type="subTitle" idx="1"/>
          </p:nvPr>
        </p:nvSpPr>
        <p:spPr>
          <a:xfrm>
            <a:off x="914400" y="2743200"/>
            <a:ext cx="8229600" cy="4114800"/>
          </a:xfrm>
        </p:spPr>
        <p:txBody>
          <a:bodyPr/>
          <a:lstStyle/>
          <a:p>
            <a:pPr>
              <a:defRPr/>
            </a:pPr>
            <a:r>
              <a:rPr lang="en-US" sz="1600" b="1" dirty="0" smtClean="0"/>
              <a:t>Gabriele </a:t>
            </a:r>
            <a:r>
              <a:rPr lang="en-US" sz="1600" b="1" dirty="0" err="1" smtClean="0"/>
              <a:t>Köhler</a:t>
            </a:r>
            <a:endParaRPr lang="en-US" sz="1600" b="1" dirty="0" smtClean="0"/>
          </a:p>
          <a:p>
            <a:pPr>
              <a:defRPr/>
            </a:pPr>
            <a:r>
              <a:rPr lang="en-US" sz="1600" b="1" dirty="0" smtClean="0"/>
              <a:t>Development economist, </a:t>
            </a:r>
            <a:r>
              <a:rPr lang="en-US" sz="1600" b="1" dirty="0" smtClean="0">
                <a:solidFill>
                  <a:srgbClr val="000000"/>
                </a:solidFill>
                <a:ea typeface="Times New Roman" charset="0"/>
                <a:cs typeface="Times New Roman" charset="0"/>
              </a:rPr>
              <a:t>Munich</a:t>
            </a:r>
          </a:p>
          <a:p>
            <a:pPr>
              <a:defRPr/>
            </a:pPr>
            <a:endParaRPr lang="en-US" sz="1600" dirty="0" smtClean="0">
              <a:solidFill>
                <a:srgbClr val="000000"/>
              </a:solidFill>
              <a:ea typeface="Times New Roman" charset="0"/>
              <a:cs typeface="Times New Roman" charset="0"/>
            </a:endParaRPr>
          </a:p>
          <a:p>
            <a:pPr>
              <a:defRPr/>
            </a:pPr>
            <a:r>
              <a:rPr lang="en-US" sz="1600" b="1" dirty="0" smtClean="0">
                <a:solidFill>
                  <a:schemeClr val="accent1"/>
                </a:solidFill>
                <a:ea typeface="Times New Roman" charset="0"/>
                <a:cs typeface="Times New Roman" charset="0"/>
              </a:rPr>
              <a:t>Ludwig Maximilian University (LMU)</a:t>
            </a:r>
          </a:p>
          <a:p>
            <a:pPr>
              <a:defRPr/>
            </a:pPr>
            <a:r>
              <a:rPr lang="en-US" sz="1600" b="1" dirty="0" smtClean="0">
                <a:solidFill>
                  <a:schemeClr val="accent1"/>
                </a:solidFill>
                <a:ea typeface="Times New Roman" charset="0"/>
                <a:cs typeface="Times New Roman" charset="0"/>
              </a:rPr>
              <a:t>Centre of International Health (CIH)</a:t>
            </a:r>
          </a:p>
          <a:p>
            <a:pPr>
              <a:defRPr/>
            </a:pPr>
            <a:r>
              <a:rPr lang="en-US" sz="1600" b="1" dirty="0" smtClean="0">
                <a:ea typeface="Times New Roman" charset="0"/>
                <a:cs typeface="Times New Roman" charset="0"/>
              </a:rPr>
              <a:t>PhD-Program International Health</a:t>
            </a:r>
          </a:p>
          <a:p>
            <a:pPr>
              <a:defRPr/>
            </a:pPr>
            <a:endParaRPr lang="en-US" sz="1600" b="1" dirty="0" smtClean="0">
              <a:ea typeface="Times New Roman" charset="0"/>
              <a:cs typeface="Times New Roman" charset="0"/>
            </a:endParaRPr>
          </a:p>
          <a:p>
            <a:pPr>
              <a:defRPr/>
            </a:pPr>
            <a:r>
              <a:rPr lang="en-US" sz="1600" b="1" dirty="0" smtClean="0">
                <a:ea typeface="Times New Roman" charset="0"/>
                <a:cs typeface="Times New Roman" charset="0"/>
              </a:rPr>
              <a:t>Module I</a:t>
            </a:r>
            <a:endParaRPr lang="en-US" sz="1600" dirty="0" smtClean="0">
              <a:ea typeface="Times New Roman" charset="0"/>
              <a:cs typeface="Times New Roman" charset="0"/>
            </a:endParaRPr>
          </a:p>
          <a:p>
            <a:pPr>
              <a:defRPr/>
            </a:pPr>
            <a:endParaRPr lang="en-US" sz="1600" b="1" dirty="0" smtClean="0">
              <a:solidFill>
                <a:schemeClr val="accent1"/>
              </a:solidFill>
              <a:ea typeface="Times New Roman" charset="0"/>
              <a:cs typeface="Times New Roman" charset="0"/>
            </a:endParaRPr>
          </a:p>
          <a:p>
            <a:pPr>
              <a:defRPr/>
            </a:pPr>
            <a:r>
              <a:rPr lang="en-US" sz="1600" b="1" dirty="0" smtClean="0">
                <a:solidFill>
                  <a:schemeClr val="accent1"/>
                </a:solidFill>
                <a:ea typeface="Times New Roman" charset="0"/>
                <a:cs typeface="Times New Roman" charset="0"/>
              </a:rPr>
              <a:t>Munich, 22 October 2013</a:t>
            </a:r>
          </a:p>
          <a:p>
            <a:pPr>
              <a:defRPr/>
            </a:pPr>
            <a:endParaRPr lang="en-US" sz="1600" dirty="0" smtClean="0">
              <a:solidFill>
                <a:srgbClr val="000000"/>
              </a:solidFill>
              <a:ea typeface="Times New Roman" charset="0"/>
              <a:cs typeface="Times New Roman" charset="0"/>
            </a:endParaRPr>
          </a:p>
          <a:p>
            <a:pPr eaLnBrk="1" hangingPunct="1">
              <a:defRPr/>
            </a:pPr>
            <a:endParaRPr lang="en-US" sz="1800" b="1" dirty="0" smtClean="0">
              <a:solidFill>
                <a:srgbClr val="000000"/>
              </a:solidFill>
              <a:ea typeface="Times New Roman" charset="0"/>
              <a:cs typeface="Times New Roman" charset="0"/>
            </a:endParaRPr>
          </a:p>
        </p:txBody>
      </p:sp>
      <p:pic>
        <p:nvPicPr>
          <p:cNvPr id="4" name="Picture 3"/>
          <p:cNvPicPr>
            <a:picLocks noChangeAspect="1" noChangeArrowheads="1"/>
          </p:cNvPicPr>
          <p:nvPr/>
        </p:nvPicPr>
        <p:blipFill>
          <a:blip r:embed="rId3" cstate="print">
            <a:extLst>
              <a:ext uri="{28A0092B-C50C-407E-A947-70E740481C1C}">
                <a14:useLocalDpi xmlns:lc="http://schemas.openxmlformats.org/drawingml/2006/lockedCanva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0200" y="2743200"/>
            <a:ext cx="3200400" cy="3845378"/>
          </a:xfrm>
          <a:prstGeom prst="rect">
            <a:avLst/>
          </a:prstGeom>
          <a:noFill/>
          <a:ln>
            <a:solidFill>
              <a:srgbClr val="0066CC"/>
            </a:solidFill>
          </a:ln>
          <a:effectLst>
            <a:outerShdw dist="35921" dir="2700000" algn="ctr" rotWithShape="0">
              <a:schemeClr val="bg2"/>
            </a:outerShdw>
          </a:effectLst>
          <a:extLst>
            <a:ext uri="{909E8E84-426E-40DD-AFC4-6F175D3DCCD1}">
              <a14:hiddenFill xmlns:lc="http://schemas.openxmlformats.org/drawingml/2006/lockedCanva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038" y="985838"/>
            <a:ext cx="7239000" cy="1985962"/>
          </a:xfrm>
        </p:spPr>
        <p:txBody>
          <a:bodyPr>
            <a:normAutofit fontScale="90000"/>
          </a:bodyPr>
          <a:lstStyle/>
          <a:p>
            <a:r>
              <a:rPr lang="de-DE" b="1" dirty="0" smtClean="0">
                <a:latin typeface="+mj-lt"/>
              </a:rPr>
              <a:t>II.) </a:t>
            </a:r>
            <a:r>
              <a:rPr lang="de-DE" b="1" dirty="0" err="1" smtClean="0">
                <a:latin typeface="+mj-lt"/>
              </a:rPr>
              <a:t>The</a:t>
            </a:r>
            <a:r>
              <a:rPr lang="de-DE" b="1" dirty="0" smtClean="0">
                <a:latin typeface="+mj-lt"/>
              </a:rPr>
              <a:t> global </a:t>
            </a:r>
            <a:r>
              <a:rPr lang="de-DE" b="1" dirty="0" err="1" smtClean="0">
                <a:latin typeface="+mj-lt"/>
              </a:rPr>
              <a:t>political</a:t>
            </a:r>
            <a:r>
              <a:rPr lang="de-DE" b="1" dirty="0" smtClean="0">
                <a:latin typeface="+mj-lt"/>
              </a:rPr>
              <a:t> </a:t>
            </a:r>
            <a:r>
              <a:rPr lang="de-DE" b="1" dirty="0" err="1" smtClean="0">
                <a:latin typeface="+mj-lt"/>
              </a:rPr>
              <a:t>situation</a:t>
            </a:r>
            <a:r>
              <a:rPr lang="de-DE" b="1" dirty="0" smtClean="0">
                <a:latin typeface="+mj-lt"/>
              </a:rPr>
              <a:t> - a </a:t>
            </a:r>
            <a:r>
              <a:rPr lang="de-DE" b="1" dirty="0" err="1" smtClean="0">
                <a:latin typeface="+mj-lt"/>
              </a:rPr>
              <a:t>result</a:t>
            </a:r>
            <a:r>
              <a:rPr lang="de-DE" b="1" dirty="0" smtClean="0">
                <a:latin typeface="+mj-lt"/>
              </a:rPr>
              <a:t> of </a:t>
            </a:r>
            <a:r>
              <a:rPr lang="de-DE" b="1" dirty="0" err="1" smtClean="0">
                <a:latin typeface="+mj-lt"/>
              </a:rPr>
              <a:t>globalisation</a:t>
            </a:r>
            <a:r>
              <a:rPr lang="de-DE" b="1" dirty="0" smtClean="0">
                <a:latin typeface="+mj-lt"/>
              </a:rPr>
              <a:t/>
            </a:r>
            <a:br>
              <a:rPr lang="de-DE" b="1" dirty="0" smtClean="0">
                <a:latin typeface="+mj-lt"/>
              </a:rPr>
            </a:b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14400" y="0"/>
            <a:ext cx="8382000" cy="3657600"/>
          </a:xfrm>
        </p:spPr>
        <p:txBody>
          <a:bodyPr/>
          <a:lstStyle/>
          <a:p>
            <a:pPr eaLnBrk="1" hangingPunct="1"/>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de-DE" sz="3200" b="1" dirty="0" smtClean="0">
                <a:solidFill>
                  <a:srgbClr val="196666"/>
                </a:solidFill>
                <a:ea typeface="ＭＳ Ｐゴシック" pitchFamily="-65" charset="-128"/>
                <a:cs typeface="ＭＳ Ｐゴシック" pitchFamily="-65" charset="-128"/>
              </a:rPr>
              <a:t/>
            </a:r>
            <a:br>
              <a:rPr lang="de-DE" sz="3200" b="1" dirty="0" smtClean="0">
                <a:solidFill>
                  <a:srgbClr val="196666"/>
                </a:solidFill>
                <a:ea typeface="ＭＳ Ｐゴシック" pitchFamily="-65" charset="-128"/>
                <a:cs typeface="ＭＳ Ｐゴシック" pitchFamily="-65" charset="-128"/>
              </a:rPr>
            </a:br>
            <a:r>
              <a:rPr lang="de-DE" sz="3200" b="1" dirty="0" err="1" smtClean="0">
                <a:solidFill>
                  <a:srgbClr val="196666"/>
                </a:solidFill>
                <a:ea typeface="ＭＳ Ｐゴシック" pitchFamily="-65" charset="-128"/>
                <a:cs typeface="ＭＳ Ｐゴシック" pitchFamily="-65" charset="-128"/>
              </a:rPr>
              <a:t>Globalisation</a:t>
            </a:r>
            <a:r>
              <a:rPr lang="de-DE" sz="3200" b="1" dirty="0" smtClean="0">
                <a:solidFill>
                  <a:srgbClr val="196666"/>
                </a:solidFill>
                <a:ea typeface="ＭＳ Ｐゴシック" pitchFamily="-65" charset="-128"/>
                <a:cs typeface="ＭＳ Ｐゴシック" pitchFamily="-65" charset="-128"/>
              </a:rPr>
              <a:t>: </a:t>
            </a:r>
            <a:r>
              <a:rPr lang="en-GB" sz="3200" b="1" dirty="0" smtClean="0">
                <a:ea typeface="ＭＳ Ｐゴシック" pitchFamily="-65" charset="-128"/>
                <a:cs typeface="ＭＳ Ｐゴシック" pitchFamily="-65" charset="-128"/>
              </a:rPr>
              <a:t>new </a:t>
            </a:r>
            <a:r>
              <a:rPr lang="en-GB" sz="3200" b="1" dirty="0">
                <a:ea typeface="ＭＳ Ｐゴシック" pitchFamily="-65" charset="-128"/>
                <a:cs typeface="ＭＳ Ｐゴシック" pitchFamily="-65" charset="-128"/>
              </a:rPr>
              <a:t>economic </a:t>
            </a:r>
            <a:r>
              <a:rPr lang="en-GB" sz="3200" b="1" dirty="0" smtClean="0">
                <a:ea typeface="ＭＳ Ｐゴシック" pitchFamily="-65" charset="-128"/>
                <a:cs typeface="ＭＳ Ｐゴシック" pitchFamily="-65" charset="-128"/>
              </a:rPr>
              <a:t>realities</a:t>
            </a:r>
            <a:r>
              <a:rPr lang="en-GB" sz="3200" dirty="0" smtClean="0">
                <a:ea typeface="ＭＳ Ｐゴシック" pitchFamily="-65" charset="-128"/>
                <a:cs typeface="ＭＳ Ｐゴシック" pitchFamily="-65" charset="-128"/>
              </a:rPr>
              <a:t/>
            </a:r>
            <a:br>
              <a:rPr lang="en-GB" sz="3200" dirty="0" smtClean="0">
                <a:ea typeface="ＭＳ Ｐゴシック" pitchFamily="-65" charset="-128"/>
                <a:cs typeface="ＭＳ Ｐゴシック" pitchFamily="-65" charset="-128"/>
              </a:rPr>
            </a:br>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en-US" sz="3200" dirty="0">
                <a:ea typeface="ＭＳ Ｐゴシック" pitchFamily="-65" charset="-128"/>
                <a:cs typeface="ＭＳ Ｐゴシック" pitchFamily="-65" charset="-128"/>
              </a:rPr>
              <a:t/>
            </a:r>
            <a:br>
              <a:rPr lang="en-US" sz="3200" dirty="0">
                <a:ea typeface="ＭＳ Ｐゴシック" pitchFamily="-65" charset="-128"/>
                <a:cs typeface="ＭＳ Ｐゴシック" pitchFamily="-65" charset="-128"/>
              </a:rPr>
            </a:br>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en-US" sz="4400" dirty="0">
                <a:solidFill>
                  <a:schemeClr val="tx1"/>
                </a:solidFill>
                <a:ea typeface="ＭＳ Ｐゴシック" pitchFamily="-65" charset="-128"/>
                <a:cs typeface="ＭＳ Ｐゴシック" pitchFamily="-65" charset="-128"/>
              </a:rPr>
              <a:t/>
            </a:r>
            <a:br>
              <a:rPr lang="en-US" sz="4400" dirty="0">
                <a:solidFill>
                  <a:schemeClr val="tx1"/>
                </a:solidFill>
                <a:ea typeface="ＭＳ Ｐゴシック" pitchFamily="-65" charset="-128"/>
                <a:cs typeface="ＭＳ Ｐゴシック" pitchFamily="-65" charset="-128"/>
              </a:rPr>
            </a:br>
            <a:endParaRPr lang="en-US" sz="3200" b="1" dirty="0">
              <a:ea typeface="ＭＳ Ｐゴシック" pitchFamily="-65" charset="-128"/>
              <a:cs typeface="ＭＳ Ｐゴシック" pitchFamily="-65" charset="-128"/>
            </a:endParaRPr>
          </a:p>
        </p:txBody>
      </p:sp>
      <p:sp>
        <p:nvSpPr>
          <p:cNvPr id="69635" name="Rectangle 3"/>
          <p:cNvSpPr>
            <a:spLocks noGrp="1" noChangeArrowheads="1"/>
          </p:cNvSpPr>
          <p:nvPr>
            <p:ph type="body" idx="1"/>
          </p:nvPr>
        </p:nvSpPr>
        <p:spPr>
          <a:xfrm>
            <a:off x="304800" y="1676400"/>
            <a:ext cx="8839200" cy="5181600"/>
          </a:xfrm>
        </p:spPr>
        <p:txBody>
          <a:bodyPr/>
          <a:lstStyle/>
          <a:p>
            <a:pPr lvl="1"/>
            <a:r>
              <a:rPr lang="en-GB" sz="3200" dirty="0" smtClean="0"/>
              <a:t>Winners: </a:t>
            </a:r>
          </a:p>
          <a:p>
            <a:pPr lvl="2"/>
            <a:r>
              <a:rPr lang="en-GB" sz="2400" dirty="0" smtClean="0"/>
              <a:t>high growth economies, upper income and wealth groups, successful private sector, private donors taking on the development agenda</a:t>
            </a:r>
          </a:p>
          <a:p>
            <a:pPr lvl="1"/>
            <a:endParaRPr lang="en-GB" sz="3200" dirty="0" smtClean="0"/>
          </a:p>
          <a:p>
            <a:pPr lvl="1"/>
            <a:r>
              <a:rPr lang="en-GB" sz="3200" dirty="0" smtClean="0"/>
              <a:t>Losers: </a:t>
            </a:r>
          </a:p>
          <a:p>
            <a:pPr lvl="2"/>
            <a:r>
              <a:rPr lang="en-GB" sz="2400" dirty="0" smtClean="0"/>
              <a:t>lowest-income countries without natural resources, fragile states, the informal economy, the poor, migrants, the socially excluded, children, women, people with disabilities </a:t>
            </a:r>
            <a:endParaRPr lang="en-US" sz="2400" dirty="0" smtClean="0"/>
          </a:p>
          <a:p>
            <a:pPr lvl="1"/>
            <a:endParaRPr lang="en-US" sz="2400" dirty="0" smtClean="0"/>
          </a:p>
          <a:p>
            <a:endParaRPr lang="en-GB" sz="2400" dirty="0" smtClean="0">
              <a:ea typeface="ＭＳ Ｐゴシック" pitchFamily="-65" charset="-128"/>
              <a:cs typeface="ＭＳ Ｐゴシック" pitchFamily="-65" charset="-128"/>
            </a:endParaRPr>
          </a:p>
          <a:p>
            <a:endParaRPr lang="en-US" sz="1600" dirty="0" smtClean="0">
              <a:ea typeface="ＭＳ Ｐゴシック" pitchFamily="-65" charset="-128"/>
              <a:cs typeface="ＭＳ Ｐゴシック" pitchFamily="-65" charset="-128"/>
            </a:endParaRPr>
          </a:p>
          <a:p>
            <a:pPr eaLnBrk="1" hangingPunct="1"/>
            <a:endParaRPr lang="en-US" dirty="0" smtClean="0">
              <a:ea typeface="ＭＳ Ｐゴシック" pitchFamily="-65" charset="-128"/>
              <a:cs typeface="ＭＳ Ｐゴシック" pitchFamily="-65" charset="-128"/>
            </a:endParaRPr>
          </a:p>
          <a:p>
            <a:pPr eaLnBrk="1" hangingPunct="1">
              <a:buFont typeface="Wingdings" pitchFamily="-65" charset="2"/>
              <a:buNone/>
            </a:pPr>
            <a:endParaRPr lang="en-US" dirty="0" smtClean="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600200" y="0"/>
            <a:ext cx="7696200" cy="3505200"/>
          </a:xfrm>
        </p:spPr>
        <p:txBody>
          <a:bodyPr/>
          <a:lstStyle/>
          <a:p>
            <a:pPr eaLnBrk="1" hangingPunct="1"/>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de-DE" sz="3200" b="1" dirty="0" smtClean="0">
                <a:solidFill>
                  <a:srgbClr val="196666"/>
                </a:solidFill>
                <a:ea typeface="ＭＳ Ｐゴシック" pitchFamily="-65" charset="-128"/>
                <a:cs typeface="ＭＳ Ｐゴシック" pitchFamily="-65" charset="-128"/>
              </a:rPr>
              <a:t/>
            </a:r>
            <a:br>
              <a:rPr lang="de-DE" sz="3200" b="1" dirty="0" smtClean="0">
                <a:solidFill>
                  <a:srgbClr val="196666"/>
                </a:solidFill>
                <a:ea typeface="ＭＳ Ｐゴシック" pitchFamily="-65" charset="-128"/>
                <a:cs typeface="ＭＳ Ｐゴシック" pitchFamily="-65" charset="-128"/>
              </a:rPr>
            </a:br>
            <a:r>
              <a:rPr lang="de-DE" sz="3200" b="1" dirty="0" smtClean="0">
                <a:solidFill>
                  <a:srgbClr val="196666"/>
                </a:solidFill>
                <a:ea typeface="ＭＳ Ｐゴシック" pitchFamily="-65" charset="-128"/>
                <a:cs typeface="ＭＳ Ｐゴシック" pitchFamily="-65" charset="-128"/>
              </a:rPr>
              <a:t/>
            </a:r>
            <a:br>
              <a:rPr lang="de-DE" sz="3200" b="1" dirty="0" smtClean="0">
                <a:solidFill>
                  <a:srgbClr val="196666"/>
                </a:solidFill>
                <a:ea typeface="ＭＳ Ｐゴシック" pitchFamily="-65" charset="-128"/>
                <a:cs typeface="ＭＳ Ｐゴシック" pitchFamily="-65" charset="-128"/>
              </a:rPr>
            </a:br>
            <a:r>
              <a:rPr lang="de-DE" sz="3200" b="1" dirty="0" smtClean="0">
                <a:solidFill>
                  <a:srgbClr val="196666"/>
                </a:solidFill>
                <a:ea typeface="ＭＳ Ｐゴシック" pitchFamily="-65" charset="-128"/>
                <a:cs typeface="ＭＳ Ｐゴシック" pitchFamily="-65" charset="-128"/>
              </a:rPr>
              <a:t/>
            </a:r>
            <a:br>
              <a:rPr lang="de-DE" sz="3200" b="1" dirty="0" smtClean="0">
                <a:solidFill>
                  <a:srgbClr val="196666"/>
                </a:solidFill>
                <a:ea typeface="ＭＳ Ｐゴシック" pitchFamily="-65" charset="-128"/>
                <a:cs typeface="ＭＳ Ｐゴシック" pitchFamily="-65" charset="-128"/>
              </a:rPr>
            </a:br>
            <a:r>
              <a:rPr lang="de-DE" sz="3200" b="1" dirty="0" smtClean="0">
                <a:solidFill>
                  <a:srgbClr val="196666"/>
                </a:solidFill>
                <a:ea typeface="ＭＳ Ｐゴシック" pitchFamily="-65" charset="-128"/>
                <a:cs typeface="ＭＳ Ｐゴシック" pitchFamily="-65" charset="-128"/>
              </a:rPr>
              <a:t/>
            </a:r>
            <a:br>
              <a:rPr lang="de-DE" sz="3200" b="1" dirty="0" smtClean="0">
                <a:solidFill>
                  <a:srgbClr val="196666"/>
                </a:solidFill>
                <a:ea typeface="ＭＳ Ｐゴシック" pitchFamily="-65" charset="-128"/>
                <a:cs typeface="ＭＳ Ｐゴシック" pitchFamily="-65" charset="-128"/>
              </a:rPr>
            </a:br>
            <a:r>
              <a:rPr lang="en-GB" sz="3200" b="1" dirty="0" smtClean="0">
                <a:ea typeface="ＭＳ Ｐゴシック" pitchFamily="-65" charset="-128"/>
                <a:cs typeface="ＭＳ Ｐゴシック" pitchFamily="-65" charset="-128"/>
              </a:rPr>
              <a:t>Changing global dynamics</a:t>
            </a:r>
            <a:r>
              <a:rPr lang="de-DE" sz="3200" b="1" dirty="0" smtClean="0">
                <a:solidFill>
                  <a:srgbClr val="196666"/>
                </a:solidFill>
                <a:ea typeface="ＭＳ Ｐゴシック" pitchFamily="-65" charset="-128"/>
                <a:cs typeface="ＭＳ Ｐゴシック" pitchFamily="-65" charset="-128"/>
              </a:rPr>
              <a:t/>
            </a:r>
            <a:br>
              <a:rPr lang="de-DE" sz="3200" b="1" dirty="0" smtClean="0">
                <a:solidFill>
                  <a:srgbClr val="196666"/>
                </a:solidFill>
                <a:ea typeface="ＭＳ Ｐゴシック" pitchFamily="-65" charset="-128"/>
                <a:cs typeface="ＭＳ Ｐゴシック" pitchFamily="-65" charset="-128"/>
              </a:rPr>
            </a:br>
            <a:r>
              <a:rPr lang="en-US" sz="3200" dirty="0">
                <a:ea typeface="ＭＳ Ｐゴシック" pitchFamily="-65" charset="-128"/>
                <a:cs typeface="ＭＳ Ｐゴシック" pitchFamily="-65" charset="-128"/>
              </a:rPr>
              <a:t/>
            </a:r>
            <a:br>
              <a:rPr lang="en-US" sz="3200" dirty="0">
                <a:ea typeface="ＭＳ Ｐゴシック" pitchFamily="-65" charset="-128"/>
                <a:cs typeface="ＭＳ Ｐゴシック" pitchFamily="-65" charset="-128"/>
              </a:rPr>
            </a:br>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en-US" sz="4400" dirty="0">
                <a:solidFill>
                  <a:schemeClr val="tx1"/>
                </a:solidFill>
                <a:ea typeface="ＭＳ Ｐゴシック" pitchFamily="-65" charset="-128"/>
                <a:cs typeface="ＭＳ Ｐゴシック" pitchFamily="-65" charset="-128"/>
              </a:rPr>
              <a:t/>
            </a:r>
            <a:br>
              <a:rPr lang="en-US" sz="4400" dirty="0">
                <a:solidFill>
                  <a:schemeClr val="tx1"/>
                </a:solidFill>
                <a:ea typeface="ＭＳ Ｐゴシック" pitchFamily="-65" charset="-128"/>
                <a:cs typeface="ＭＳ Ｐゴシック" pitchFamily="-65" charset="-128"/>
              </a:rPr>
            </a:br>
            <a:endParaRPr lang="en-US" sz="3200" b="1" dirty="0">
              <a:ea typeface="ＭＳ Ｐゴシック" pitchFamily="-65" charset="-128"/>
              <a:cs typeface="ＭＳ Ｐゴシック" pitchFamily="-65" charset="-128"/>
            </a:endParaRPr>
          </a:p>
        </p:txBody>
      </p:sp>
      <p:sp>
        <p:nvSpPr>
          <p:cNvPr id="73731" name="Rectangle 3"/>
          <p:cNvSpPr>
            <a:spLocks noGrp="1" noChangeArrowheads="1"/>
          </p:cNvSpPr>
          <p:nvPr>
            <p:ph type="body" idx="1"/>
          </p:nvPr>
        </p:nvSpPr>
        <p:spPr>
          <a:xfrm>
            <a:off x="1066800" y="762000"/>
            <a:ext cx="8077200" cy="6096000"/>
          </a:xfrm>
        </p:spPr>
        <p:txBody>
          <a:bodyPr/>
          <a:lstStyle/>
          <a:p>
            <a:endParaRPr lang="en-GB" sz="2400" dirty="0" smtClean="0">
              <a:ea typeface="ＭＳ Ｐゴシック" pitchFamily="-65" charset="-128"/>
              <a:cs typeface="ＭＳ Ｐゴシック" pitchFamily="-65" charset="-128"/>
            </a:endParaRPr>
          </a:p>
          <a:p>
            <a:pPr>
              <a:buNone/>
            </a:pPr>
            <a:endParaRPr lang="en-GB" sz="3200" dirty="0" smtClean="0">
              <a:ea typeface="ＭＳ Ｐゴシック" pitchFamily="-65" charset="-128"/>
              <a:cs typeface="ＭＳ Ｐゴシック" pitchFamily="-65" charset="-128"/>
            </a:endParaRPr>
          </a:p>
          <a:p>
            <a:r>
              <a:rPr lang="en-GB" sz="2400" dirty="0" smtClean="0">
                <a:ea typeface="ＭＳ Ｐゴシック" pitchFamily="-65" charset="-128"/>
                <a:cs typeface="ＭＳ Ｐゴシック" pitchFamily="-65" charset="-128"/>
              </a:rPr>
              <a:t>193 countries in the world</a:t>
            </a:r>
          </a:p>
          <a:p>
            <a:r>
              <a:rPr lang="en-GB" sz="2400" dirty="0" smtClean="0">
                <a:ea typeface="ＭＳ Ｐゴシック" pitchFamily="-65" charset="-128"/>
                <a:cs typeface="ＭＳ Ｐゴシック" pitchFamily="-65" charset="-128"/>
              </a:rPr>
              <a:t>Organised in the United Nations</a:t>
            </a:r>
          </a:p>
          <a:p>
            <a:r>
              <a:rPr lang="en-GB" sz="2400" dirty="0" smtClean="0">
                <a:ea typeface="ＭＳ Ｐゴシック" pitchFamily="-65" charset="-128"/>
                <a:cs typeface="ＭＳ Ｐゴシック" pitchFamily="-65" charset="-128"/>
              </a:rPr>
              <a:t>Categorised as “developed” and “developing”</a:t>
            </a:r>
          </a:p>
          <a:p>
            <a:r>
              <a:rPr lang="en-GB" sz="2400" dirty="0" smtClean="0">
                <a:ea typeface="ＭＳ Ｐゴシック" pitchFamily="-65" charset="-128"/>
                <a:cs typeface="ＭＳ Ｐゴシック" pitchFamily="-65" charset="-128"/>
              </a:rPr>
              <a:t>“G20” of OECD and other economically successful countries</a:t>
            </a:r>
          </a:p>
          <a:p>
            <a:r>
              <a:rPr lang="en-GB" sz="2400" dirty="0" smtClean="0">
                <a:ea typeface="ＭＳ Ｐゴシック" pitchFamily="-65" charset="-128"/>
                <a:cs typeface="ＭＳ Ｐゴシック" pitchFamily="-65" charset="-128"/>
              </a:rPr>
              <a:t>“BRICS” – highly successful countries of the South</a:t>
            </a:r>
          </a:p>
          <a:p>
            <a:r>
              <a:rPr lang="en-GB" sz="2400" dirty="0" smtClean="0">
                <a:ea typeface="ＭＳ Ｐゴシック" pitchFamily="-65" charset="-128"/>
                <a:cs typeface="ＭＳ Ｐゴシック" pitchFamily="-65" charset="-128"/>
              </a:rPr>
              <a:t>G20 and BRICS splitting the group of “developing countries”, replacing “G193”, and undermining UN processes  </a:t>
            </a:r>
          </a:p>
          <a:p>
            <a:endParaRPr lang="en-GB" sz="2400" dirty="0" smtClean="0">
              <a:ea typeface="ＭＳ Ｐゴシック" pitchFamily="-65" charset="-128"/>
              <a:cs typeface="ＭＳ Ｐゴシック" pitchFamily="-65" charset="-128"/>
            </a:endParaRPr>
          </a:p>
          <a:p>
            <a:endParaRPr lang="en-US" sz="1600" dirty="0" smtClean="0">
              <a:ea typeface="ＭＳ Ｐゴシック" pitchFamily="-65" charset="-128"/>
              <a:cs typeface="ＭＳ Ｐゴシック" pitchFamily="-65" charset="-128"/>
            </a:endParaRPr>
          </a:p>
          <a:p>
            <a:pPr eaLnBrk="1" hangingPunct="1"/>
            <a:endParaRPr lang="en-US" dirty="0" smtClean="0">
              <a:ea typeface="ＭＳ Ｐゴシック" pitchFamily="-65" charset="-128"/>
              <a:cs typeface="ＭＳ Ｐゴシック" pitchFamily="-65" charset="-128"/>
            </a:endParaRPr>
          </a:p>
          <a:p>
            <a:pPr eaLnBrk="1" hangingPunct="1">
              <a:buFont typeface="Wingdings" pitchFamily="-65" charset="2"/>
              <a:buNone/>
            </a:pPr>
            <a:endParaRPr lang="en-US" dirty="0" smtClean="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http://www.viewsoftheworld.net/wp-content/uploads/2010/11/gdpppp2010.jpg"/>
          <p:cNvPicPr>
            <a:picLocks noChangeAspect="1" noChangeArrowheads="1"/>
          </p:cNvPicPr>
          <p:nvPr/>
        </p:nvPicPr>
        <p:blipFill>
          <a:blip r:embed="rId3"/>
          <a:srcRect/>
          <a:stretch>
            <a:fillRect/>
          </a:stretch>
        </p:blipFill>
        <p:spPr bwMode="auto">
          <a:xfrm>
            <a:off x="0" y="1524000"/>
            <a:ext cx="9144000" cy="5334000"/>
          </a:xfrm>
          <a:prstGeom prst="rect">
            <a:avLst/>
          </a:prstGeom>
          <a:noFill/>
          <a:ln w="9525">
            <a:noFill/>
            <a:miter lim="800000"/>
            <a:headEnd/>
            <a:tailEnd/>
          </a:ln>
        </p:spPr>
      </p:pic>
      <p:sp>
        <p:nvSpPr>
          <p:cNvPr id="59395" name="Rechteck 2"/>
          <p:cNvSpPr>
            <a:spLocks noChangeArrowheads="1"/>
          </p:cNvSpPr>
          <p:nvPr/>
        </p:nvSpPr>
        <p:spPr bwMode="auto">
          <a:xfrm>
            <a:off x="4114800" y="3276600"/>
            <a:ext cx="609600" cy="369888"/>
          </a:xfrm>
          <a:prstGeom prst="rect">
            <a:avLst/>
          </a:prstGeom>
          <a:noFill/>
          <a:ln w="9525">
            <a:noFill/>
            <a:miter lim="800000"/>
            <a:headEnd/>
            <a:tailEnd/>
          </a:ln>
        </p:spPr>
        <p:txBody>
          <a:bodyPr>
            <a:prstTxWarp prst="textNoShape">
              <a:avLst/>
            </a:prstTxWarp>
            <a:spAutoFit/>
          </a:bodyPr>
          <a:lstStyle/>
          <a:p>
            <a:r>
              <a:rPr lang="de-DE"/>
              <a:t>s</a:t>
            </a:r>
          </a:p>
        </p:txBody>
      </p:sp>
      <p:sp>
        <p:nvSpPr>
          <p:cNvPr id="59396" name="Rechteck 3"/>
          <p:cNvSpPr>
            <a:spLocks noChangeArrowheads="1"/>
          </p:cNvSpPr>
          <p:nvPr/>
        </p:nvSpPr>
        <p:spPr bwMode="auto">
          <a:xfrm>
            <a:off x="533400" y="381000"/>
            <a:ext cx="9067800" cy="954088"/>
          </a:xfrm>
          <a:prstGeom prst="rect">
            <a:avLst/>
          </a:prstGeom>
          <a:noFill/>
          <a:ln w="9525">
            <a:noFill/>
            <a:miter lim="800000"/>
            <a:headEnd/>
            <a:tailEnd/>
          </a:ln>
        </p:spPr>
        <p:txBody>
          <a:bodyPr>
            <a:prstTxWarp prst="textNoShape">
              <a:avLst/>
            </a:prstTxWarp>
            <a:spAutoFit/>
          </a:bodyPr>
          <a:lstStyle/>
          <a:p>
            <a:r>
              <a:rPr lang="de-DE" sz="3200" b="1">
                <a:solidFill>
                  <a:srgbClr val="3C7777"/>
                </a:solidFill>
                <a:latin typeface="Arial" pitchFamily="-65" charset="0"/>
              </a:rPr>
              <a:t>Countries of the world</a:t>
            </a:r>
          </a:p>
          <a:p>
            <a:r>
              <a:rPr lang="de-DE" sz="2400" b="1">
                <a:solidFill>
                  <a:srgbClr val="3C7777"/>
                </a:solidFill>
                <a:latin typeface="Arial" pitchFamily="-65" charset="0"/>
              </a:rPr>
              <a:t>estimated GDP in purchasing power parity, 2010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srcRect/>
          <a:stretch>
            <a:fillRect/>
          </a:stretch>
        </p:blipFill>
        <p:spPr bwMode="auto">
          <a:xfrm>
            <a:off x="1239838" y="2971800"/>
            <a:ext cx="7904162" cy="3886200"/>
          </a:xfrm>
          <a:prstGeom prst="rect">
            <a:avLst/>
          </a:prstGeom>
          <a:noFill/>
          <a:ln w="9525">
            <a:noFill/>
            <a:miter lim="800000"/>
            <a:headEnd/>
            <a:tailEnd/>
          </a:ln>
        </p:spPr>
      </p:pic>
      <p:sp>
        <p:nvSpPr>
          <p:cNvPr id="3" name="Rechteck 2"/>
          <p:cNvSpPr/>
          <p:nvPr/>
        </p:nvSpPr>
        <p:spPr>
          <a:xfrm>
            <a:off x="1524000" y="609600"/>
            <a:ext cx="3544888" cy="646113"/>
          </a:xfrm>
          <a:prstGeom prst="rect">
            <a:avLst/>
          </a:prstGeom>
        </p:spPr>
        <p:txBody>
          <a:bodyPr wrap="none">
            <a:spAutoFit/>
          </a:bodyPr>
          <a:lstStyle/>
          <a:p>
            <a:pPr>
              <a:defRPr/>
            </a:pPr>
            <a:r>
              <a:rPr lang="de-DE" sz="3600" b="1" dirty="0">
                <a:solidFill>
                  <a:schemeClr val="accent1">
                    <a:lumMod val="50000"/>
                  </a:schemeClr>
                </a:solidFill>
                <a:latin typeface="Arial" pitchFamily="34" charset="0"/>
                <a:ea typeface="ＭＳ Ｐゴシック" charset="-128"/>
                <a:cs typeface="Arial" pitchFamily="34" charset="0"/>
              </a:rPr>
              <a:t>G 20 countries:</a:t>
            </a:r>
          </a:p>
        </p:txBody>
      </p:sp>
      <p:sp>
        <p:nvSpPr>
          <p:cNvPr id="61444" name="Rechteck 3"/>
          <p:cNvSpPr>
            <a:spLocks noChangeArrowheads="1"/>
          </p:cNvSpPr>
          <p:nvPr/>
        </p:nvSpPr>
        <p:spPr bwMode="auto">
          <a:xfrm>
            <a:off x="762000" y="1676400"/>
            <a:ext cx="8610600" cy="1016000"/>
          </a:xfrm>
          <a:prstGeom prst="rect">
            <a:avLst/>
          </a:prstGeom>
          <a:noFill/>
          <a:ln w="9525">
            <a:noFill/>
            <a:miter lim="800000"/>
            <a:headEnd/>
            <a:tailEnd/>
          </a:ln>
        </p:spPr>
        <p:txBody>
          <a:bodyPr>
            <a:prstTxWarp prst="textNoShape">
              <a:avLst/>
            </a:prstTxWarp>
            <a:spAutoFit/>
          </a:bodyPr>
          <a:lstStyle/>
          <a:p>
            <a:pPr>
              <a:buClr>
                <a:srgbClr val="3C7777"/>
              </a:buClr>
              <a:buFont typeface="Wingdings" pitchFamily="-65" charset="2"/>
              <a:buChar char="Ø"/>
            </a:pPr>
            <a:r>
              <a:rPr lang="en-US" sz="2000"/>
              <a:t>Circa 90 per cent of global GNP </a:t>
            </a:r>
          </a:p>
          <a:p>
            <a:pPr>
              <a:buClr>
                <a:srgbClr val="3C7777"/>
              </a:buClr>
              <a:buFont typeface="Wingdings" pitchFamily="-65" charset="2"/>
              <a:buChar char="Ø"/>
            </a:pPr>
            <a:r>
              <a:rPr lang="en-US" sz="2000"/>
              <a:t> 80 per cent of world trade </a:t>
            </a:r>
          </a:p>
          <a:p>
            <a:pPr>
              <a:buClr>
                <a:srgbClr val="3C7777"/>
              </a:buClr>
              <a:buFont typeface="Wingdings" pitchFamily="-65" charset="2"/>
              <a:buChar char="Ø"/>
            </a:pPr>
            <a:r>
              <a:rPr lang="en-US" sz="2000"/>
              <a:t> Two-thirds of the world's population. </a:t>
            </a:r>
            <a:r>
              <a:rPr lang="en-US" sz="800"/>
              <a:t>( Source: http://www.g20.org/about_what_is_g20.aspx</a:t>
            </a:r>
            <a:endParaRPr lang="de-DE" sz="800"/>
          </a:p>
        </p:txBody>
      </p:sp>
      <p:sp>
        <p:nvSpPr>
          <p:cNvPr id="61445" name="Rechteck 4"/>
          <p:cNvSpPr>
            <a:spLocks noChangeArrowheads="1"/>
          </p:cNvSpPr>
          <p:nvPr/>
        </p:nvSpPr>
        <p:spPr bwMode="auto">
          <a:xfrm>
            <a:off x="0" y="6400800"/>
            <a:ext cx="1717675" cy="246063"/>
          </a:xfrm>
          <a:prstGeom prst="rect">
            <a:avLst/>
          </a:prstGeom>
          <a:noFill/>
          <a:ln w="9525">
            <a:noFill/>
            <a:miter lim="800000"/>
            <a:headEnd/>
            <a:tailEnd/>
          </a:ln>
        </p:spPr>
        <p:txBody>
          <a:bodyPr wrap="none">
            <a:prstTxWarp prst="textNoShape">
              <a:avLst/>
            </a:prstTxWarp>
            <a:spAutoFit/>
          </a:bodyPr>
          <a:lstStyle/>
          <a:p>
            <a:r>
              <a:rPr lang="en-US" sz="1000"/>
              <a:t>Source: www.bbc.co.uk</a:t>
            </a:r>
          </a:p>
        </p:txBody>
      </p:sp>
      <p:pic>
        <p:nvPicPr>
          <p:cNvPr id="61446" name="Picture 1"/>
          <p:cNvPicPr>
            <a:picLocks noChangeAspect="1" noChangeArrowheads="1"/>
          </p:cNvPicPr>
          <p:nvPr/>
        </p:nvPicPr>
        <p:blipFill>
          <a:blip r:embed="rId4"/>
          <a:srcRect/>
          <a:stretch>
            <a:fillRect/>
          </a:stretch>
        </p:blipFill>
        <p:spPr bwMode="auto">
          <a:xfrm>
            <a:off x="0" y="2667000"/>
            <a:ext cx="1752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015999"/>
          </a:xfrm>
        </p:spPr>
        <p:txBody>
          <a:bodyPr/>
          <a:lstStyle/>
          <a:p>
            <a:r>
              <a:rPr lang="en-US" b="1" dirty="0" smtClean="0"/>
              <a:t>BRICS</a:t>
            </a:r>
            <a:endParaRPr lang="en-US" b="1" dirty="0"/>
          </a:p>
        </p:txBody>
      </p:sp>
      <p:pic>
        <p:nvPicPr>
          <p:cNvPr id="5" name="Picture 4"/>
          <p:cNvPicPr>
            <a:picLocks noChangeAspect="1"/>
          </p:cNvPicPr>
          <p:nvPr/>
        </p:nvPicPr>
        <p:blipFill>
          <a:blip r:embed="rId3"/>
          <a:stretch>
            <a:fillRect/>
          </a:stretch>
        </p:blipFill>
        <p:spPr>
          <a:xfrm>
            <a:off x="228600" y="1625600"/>
            <a:ext cx="8699500" cy="523240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14400" y="0"/>
            <a:ext cx="8382000" cy="3352800"/>
          </a:xfrm>
        </p:spPr>
        <p:txBody>
          <a:bodyPr/>
          <a:lstStyle/>
          <a:p>
            <a:pPr eaLnBrk="1" hangingPunct="1"/>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en-GB" sz="3200" b="1" dirty="0">
                <a:ea typeface="ＭＳ Ｐゴシック" pitchFamily="-65" charset="-128"/>
                <a:cs typeface="ＭＳ Ｐゴシック" pitchFamily="-65" charset="-128"/>
              </a:rPr>
              <a:t>New</a:t>
            </a:r>
            <a:r>
              <a:rPr lang="en-GB" sz="3200" b="1" dirty="0" smtClean="0">
                <a:ea typeface="ＭＳ Ｐゴシック" pitchFamily="-65" charset="-128"/>
                <a:cs typeface="ＭＳ Ｐゴシック" pitchFamily="-65" charset="-128"/>
              </a:rPr>
              <a:t> forms of colonialism </a:t>
            </a:r>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en-US" sz="3200" dirty="0">
                <a:ea typeface="ＭＳ Ｐゴシック" pitchFamily="-65" charset="-128"/>
                <a:cs typeface="ＭＳ Ｐゴシック" pitchFamily="-65" charset="-128"/>
              </a:rPr>
              <a:t/>
            </a:r>
            <a:br>
              <a:rPr lang="en-US" sz="3200" dirty="0">
                <a:ea typeface="ＭＳ Ｐゴシック" pitchFamily="-65" charset="-128"/>
                <a:cs typeface="ＭＳ Ｐゴシック" pitchFamily="-65" charset="-128"/>
              </a:rPr>
            </a:br>
            <a:r>
              <a:rPr lang="de-DE" sz="3200" b="1" dirty="0">
                <a:solidFill>
                  <a:srgbClr val="196666"/>
                </a:solidFill>
                <a:ea typeface="ＭＳ Ｐゴシック" pitchFamily="-65" charset="-128"/>
                <a:cs typeface="ＭＳ Ｐゴシック" pitchFamily="-65" charset="-128"/>
              </a:rPr>
              <a:t/>
            </a:r>
            <a:br>
              <a:rPr lang="de-DE" sz="3200" b="1" dirty="0">
                <a:solidFill>
                  <a:srgbClr val="196666"/>
                </a:solidFill>
                <a:ea typeface="ＭＳ Ｐゴシック" pitchFamily="-65" charset="-128"/>
                <a:cs typeface="ＭＳ Ｐゴシック" pitchFamily="-65" charset="-128"/>
              </a:rPr>
            </a:br>
            <a:r>
              <a:rPr lang="en-US" sz="4400" dirty="0">
                <a:solidFill>
                  <a:schemeClr val="tx1"/>
                </a:solidFill>
                <a:ea typeface="ＭＳ Ｐゴシック" pitchFamily="-65" charset="-128"/>
                <a:cs typeface="ＭＳ Ｐゴシック" pitchFamily="-65" charset="-128"/>
              </a:rPr>
              <a:t/>
            </a:r>
            <a:br>
              <a:rPr lang="en-US" sz="4400" dirty="0">
                <a:solidFill>
                  <a:schemeClr val="tx1"/>
                </a:solidFill>
                <a:ea typeface="ＭＳ Ｐゴシック" pitchFamily="-65" charset="-128"/>
                <a:cs typeface="ＭＳ Ｐゴシック" pitchFamily="-65" charset="-128"/>
              </a:rPr>
            </a:br>
            <a:endParaRPr lang="en-US" sz="3200" b="1" dirty="0">
              <a:ea typeface="ＭＳ Ｐゴシック" pitchFamily="-65" charset="-128"/>
              <a:cs typeface="ＭＳ Ｐゴシック" pitchFamily="-65" charset="-128"/>
            </a:endParaRPr>
          </a:p>
        </p:txBody>
      </p:sp>
      <p:sp>
        <p:nvSpPr>
          <p:cNvPr id="73731" name="Rectangle 3"/>
          <p:cNvSpPr>
            <a:spLocks noGrp="1" noChangeArrowheads="1"/>
          </p:cNvSpPr>
          <p:nvPr>
            <p:ph type="body" idx="1"/>
          </p:nvPr>
        </p:nvSpPr>
        <p:spPr>
          <a:xfrm>
            <a:off x="914400" y="1371600"/>
            <a:ext cx="8229600" cy="5486400"/>
          </a:xfrm>
        </p:spPr>
        <p:txBody>
          <a:bodyPr/>
          <a:lstStyle/>
          <a:p>
            <a:endParaRPr lang="en-GB" sz="2000" dirty="0" smtClean="0">
              <a:ea typeface="ＭＳ Ｐゴシック" pitchFamily="-65" charset="-128"/>
              <a:cs typeface="ＭＳ Ｐゴシック" pitchFamily="-65" charset="-128"/>
            </a:endParaRPr>
          </a:p>
          <a:p>
            <a:r>
              <a:rPr lang="en-GB" sz="2800" dirty="0" smtClean="0">
                <a:ea typeface="ＭＳ Ｐゴシック" pitchFamily="-65" charset="-128"/>
                <a:cs typeface="ＭＳ Ｐゴシック" pitchFamily="-65" charset="-128"/>
              </a:rPr>
              <a:t>Shifting hierarchies among countries</a:t>
            </a:r>
          </a:p>
          <a:p>
            <a:r>
              <a:rPr lang="en-GB" sz="2800" dirty="0" err="1" smtClean="0">
                <a:ea typeface="ＭＳ Ｐゴシック" pitchFamily="-65" charset="-128"/>
                <a:cs typeface="ＭＳ Ｐゴシック" pitchFamily="-65" charset="-128"/>
              </a:rPr>
              <a:t>Landgrab</a:t>
            </a:r>
            <a:r>
              <a:rPr lang="en-GB" sz="2800" dirty="0" smtClean="0">
                <a:ea typeface="ＭＳ Ｐゴシック" pitchFamily="-65" charset="-128"/>
                <a:cs typeface="ＭＳ Ｐゴシック" pitchFamily="-65" charset="-128"/>
              </a:rPr>
              <a:t>, social and environmental sell-outs by corrupt governments</a:t>
            </a:r>
          </a:p>
          <a:p>
            <a:r>
              <a:rPr lang="en-GB" sz="2800" dirty="0" smtClean="0">
                <a:ea typeface="ＭＳ Ｐゴシック" pitchFamily="-65" charset="-128"/>
                <a:cs typeface="ＭＳ Ｐゴシック" pitchFamily="-65" charset="-128"/>
              </a:rPr>
              <a:t>Development cooperation/official development assistance (ODA) driven by security or commercial interests </a:t>
            </a:r>
          </a:p>
          <a:p>
            <a:r>
              <a:rPr lang="en-GB" sz="2800" dirty="0" smtClean="0">
                <a:ea typeface="ＭＳ Ｐゴシック" pitchFamily="-65" charset="-128"/>
                <a:cs typeface="ＭＳ Ｐゴシック" pitchFamily="-65" charset="-128"/>
              </a:rPr>
              <a:t>Public-private partnerships and private foundations displacing ODA</a:t>
            </a:r>
          </a:p>
          <a:p>
            <a:endParaRPr lang="en-GB" sz="3200" dirty="0" smtClean="0">
              <a:ea typeface="ＭＳ Ｐゴシック" pitchFamily="-65" charset="-128"/>
              <a:cs typeface="ＭＳ Ｐゴシック" pitchFamily="-65" charset="-128"/>
            </a:endParaRPr>
          </a:p>
          <a:p>
            <a:endParaRPr lang="en-US" sz="1600" dirty="0" smtClean="0">
              <a:ea typeface="ＭＳ Ｐゴシック" pitchFamily="-65" charset="-128"/>
              <a:cs typeface="ＭＳ Ｐゴシック" pitchFamily="-65" charset="-128"/>
            </a:endParaRPr>
          </a:p>
          <a:p>
            <a:pPr eaLnBrk="1" hangingPunct="1"/>
            <a:endParaRPr lang="en-US" dirty="0" smtClean="0">
              <a:ea typeface="ＭＳ Ｐゴシック" pitchFamily="-65" charset="-128"/>
              <a:cs typeface="ＭＳ Ｐゴシック" pitchFamily="-65" charset="-128"/>
            </a:endParaRPr>
          </a:p>
          <a:p>
            <a:pPr eaLnBrk="1" hangingPunct="1">
              <a:buFont typeface="Wingdings" pitchFamily="-65" charset="2"/>
              <a:buNone/>
            </a:pPr>
            <a:endParaRPr lang="en-US" dirty="0" smtClean="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95400" y="0"/>
            <a:ext cx="7389813" cy="1219200"/>
          </a:xfrm>
        </p:spPr>
        <p:txBody>
          <a:bodyPr/>
          <a:lstStyle/>
          <a:p>
            <a:pPr eaLnBrk="1" hangingPunct="1"/>
            <a:r>
              <a:rPr lang="en-US" sz="3200" b="1" dirty="0" smtClean="0">
                <a:ea typeface="ＭＳ Ｐゴシック" pitchFamily="-65" charset="-128"/>
                <a:cs typeface="ＭＳ Ｐゴシック" pitchFamily="-65" charset="-128"/>
              </a:rPr>
              <a:t/>
            </a:r>
            <a:br>
              <a:rPr lang="en-US" sz="3200" b="1" dirty="0" smtClean="0">
                <a:ea typeface="ＭＳ Ｐゴシック" pitchFamily="-65" charset="-128"/>
                <a:cs typeface="ＭＳ Ｐゴシック" pitchFamily="-65" charset="-128"/>
              </a:rPr>
            </a:br>
            <a:r>
              <a:rPr lang="en-US" sz="3200" b="1" dirty="0" smtClean="0">
                <a:ea typeface="ＭＳ Ｐゴシック" pitchFamily="-65" charset="-128"/>
                <a:cs typeface="ＭＳ Ｐゴシック" pitchFamily="-65" charset="-128"/>
              </a:rPr>
              <a:t>Converging concerns </a:t>
            </a:r>
            <a:br>
              <a:rPr lang="en-US" sz="3200" b="1" dirty="0" smtClean="0">
                <a:ea typeface="ＭＳ Ｐゴシック" pitchFamily="-65" charset="-128"/>
                <a:cs typeface="ＭＳ Ｐゴシック" pitchFamily="-65" charset="-128"/>
              </a:rPr>
            </a:br>
            <a:r>
              <a:rPr lang="en-US" sz="3200" b="1" dirty="0" smtClean="0">
                <a:ea typeface="ＭＳ Ｐゴシック" pitchFamily="-65" charset="-128"/>
                <a:cs typeface="ＭＳ Ｐゴシック" pitchFamily="-65" charset="-128"/>
              </a:rPr>
              <a:t>in North and South</a:t>
            </a:r>
          </a:p>
        </p:txBody>
      </p:sp>
      <p:sp>
        <p:nvSpPr>
          <p:cNvPr id="75779" name="Rectangle 3"/>
          <p:cNvSpPr>
            <a:spLocks noGrp="1" noChangeArrowheads="1"/>
          </p:cNvSpPr>
          <p:nvPr>
            <p:ph type="body" idx="1"/>
          </p:nvPr>
        </p:nvSpPr>
        <p:spPr>
          <a:xfrm>
            <a:off x="914400" y="1524000"/>
            <a:ext cx="8229600" cy="4495800"/>
          </a:xfrm>
        </p:spPr>
        <p:txBody>
          <a:bodyPr/>
          <a:lstStyle/>
          <a:p>
            <a:pPr eaLnBrk="1" hangingPunct="1"/>
            <a:endParaRPr lang="en-US" sz="2800" dirty="0" smtClean="0">
              <a:ea typeface="ＭＳ Ｐゴシック" pitchFamily="-65" charset="-128"/>
              <a:cs typeface="ＭＳ Ｐゴシック" pitchFamily="-65" charset="-128"/>
            </a:endParaRPr>
          </a:p>
          <a:p>
            <a:pPr eaLnBrk="1" hangingPunct="1"/>
            <a:r>
              <a:rPr lang="en-US" sz="2800" dirty="0" smtClean="0">
                <a:ea typeface="ＭＳ Ｐゴシック" pitchFamily="-65" charset="-128"/>
                <a:cs typeface="ＭＳ Ｐゴシック" pitchFamily="-65" charset="-128"/>
              </a:rPr>
              <a:t>Income </a:t>
            </a:r>
            <a:r>
              <a:rPr lang="en-US" sz="2800" dirty="0">
                <a:ea typeface="ＭＳ Ｐゴシック" pitchFamily="-65" charset="-128"/>
                <a:cs typeface="ＭＳ Ｐゴシック" pitchFamily="-65" charset="-128"/>
              </a:rPr>
              <a:t>gap </a:t>
            </a:r>
            <a:r>
              <a:rPr lang="en-US" sz="2800" dirty="0" smtClean="0">
                <a:ea typeface="ＭＳ Ｐゴシック" pitchFamily="-65" charset="-128"/>
                <a:cs typeface="ＭＳ Ｐゴシック" pitchFamily="-65" charset="-128"/>
              </a:rPr>
              <a:t>widening within countries</a:t>
            </a:r>
          </a:p>
          <a:p>
            <a:pPr eaLnBrk="1" hangingPunct="1"/>
            <a:r>
              <a:rPr lang="en-US" sz="2800" dirty="0">
                <a:ea typeface="ＭＳ Ｐゴシック" pitchFamily="-65" charset="-128"/>
                <a:cs typeface="ＭＳ Ｐゴシック" pitchFamily="-65" charset="-128"/>
              </a:rPr>
              <a:t>Human development gap widening within </a:t>
            </a:r>
            <a:r>
              <a:rPr lang="en-US" sz="2800" dirty="0" smtClean="0">
                <a:ea typeface="ＭＳ Ｐゴシック" pitchFamily="-65" charset="-128"/>
                <a:cs typeface="ＭＳ Ｐゴシック" pitchFamily="-65" charset="-128"/>
              </a:rPr>
              <a:t>countries</a:t>
            </a:r>
          </a:p>
          <a:p>
            <a:pPr eaLnBrk="1" hangingPunct="1"/>
            <a:r>
              <a:rPr lang="en-US" sz="2800" dirty="0" smtClean="0">
                <a:ea typeface="ＭＳ Ｐゴシック" pitchFamily="-65" charset="-128"/>
                <a:cs typeface="ＭＳ Ｐゴシック" pitchFamily="-65" charset="-128"/>
              </a:rPr>
              <a:t>Human development outcomes worst among socially excluded groups – in North </a:t>
            </a:r>
            <a:r>
              <a:rPr lang="en-US" sz="2800" b="1" i="1" dirty="0" smtClean="0">
                <a:ea typeface="ＭＳ Ｐゴシック" pitchFamily="-65" charset="-128"/>
                <a:cs typeface="ＭＳ Ｐゴシック" pitchFamily="-65" charset="-128"/>
              </a:rPr>
              <a:t>and</a:t>
            </a:r>
            <a:r>
              <a:rPr lang="en-US" sz="2800" dirty="0" smtClean="0">
                <a:ea typeface="ＭＳ Ｐゴシック" pitchFamily="-65" charset="-128"/>
                <a:cs typeface="ＭＳ Ｐゴシック" pitchFamily="-65" charset="-128"/>
              </a:rPr>
              <a:t> South</a:t>
            </a:r>
          </a:p>
          <a:p>
            <a:pPr eaLnBrk="1" hangingPunct="1"/>
            <a:r>
              <a:rPr lang="en-GB" sz="2800" dirty="0" smtClean="0">
                <a:ea typeface="ＭＳ Ｐゴシック" pitchFamily="-65" charset="-128"/>
                <a:cs typeface="ＭＳ Ｐゴシック" pitchFamily="-65" charset="-128"/>
              </a:rPr>
              <a:t>Austerity policies</a:t>
            </a:r>
          </a:p>
          <a:p>
            <a:pPr eaLnBrk="1" hangingPunct="1"/>
            <a:endParaRPr lang="en-US" sz="3200" dirty="0" smtClean="0">
              <a:ea typeface="ＭＳ Ｐゴシック" pitchFamily="-65" charset="-128"/>
              <a:cs typeface="ＭＳ Ｐゴシック" pitchFamily="-65" charset="-128"/>
            </a:endParaRPr>
          </a:p>
          <a:p>
            <a:pPr eaLnBrk="1" hangingPunct="1"/>
            <a:endParaRPr lang="en-US" sz="3200" dirty="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765175"/>
          </a:xfrm>
        </p:spPr>
        <p:txBody>
          <a:bodyPr/>
          <a:lstStyle/>
          <a:p>
            <a:r>
              <a:rPr lang="en-US" b="1" dirty="0" smtClean="0"/>
              <a:t>Austerity politics</a:t>
            </a:r>
            <a:endParaRPr lang="en-US" b="1" dirty="0"/>
          </a:p>
        </p:txBody>
      </p:sp>
      <p:pic>
        <p:nvPicPr>
          <p:cNvPr id="6" name="Content Placeholder 5" descr="1220-wires-austerity_full_600.jpg"/>
          <p:cNvPicPr>
            <a:picLocks noGrp="1" noChangeAspect="1"/>
          </p:cNvPicPr>
          <p:nvPr>
            <p:ph idx="1"/>
          </p:nvPr>
        </p:nvPicPr>
        <p:blipFill>
          <a:blip r:embed="rId3"/>
          <a:srcRect l="-10610" r="-10610"/>
          <a:stretch>
            <a:fillRect/>
          </a:stretch>
        </p:blipFill>
        <p:spPr>
          <a:xfrm>
            <a:off x="-499376" y="1143000"/>
            <a:ext cx="5778948" cy="3178199"/>
          </a:xfrm>
        </p:spPr>
      </p:pic>
      <p:pic>
        <p:nvPicPr>
          <p:cNvPr id="7" name="Content Placeholder 3" descr="1351367675-students-protest-against-mario-montis-austerity-measures_1553781.jpg"/>
          <p:cNvPicPr>
            <a:picLocks noChangeAspect="1"/>
          </p:cNvPicPr>
          <p:nvPr/>
        </p:nvPicPr>
        <p:blipFill>
          <a:blip r:embed="rId4"/>
          <a:srcRect l="-10572" r="-10572"/>
          <a:stretch>
            <a:fillRect/>
          </a:stretch>
        </p:blipFill>
        <p:spPr>
          <a:xfrm>
            <a:off x="4590143" y="2058217"/>
            <a:ext cx="5134429" cy="4525963"/>
          </a:xfrm>
          <a:prstGeom prst="rect">
            <a:avLst/>
          </a:prstGeom>
        </p:spPr>
      </p:pic>
      <p:pic>
        <p:nvPicPr>
          <p:cNvPr id="8" name="Content Placeholder 3" descr="austerity-britain.jpg"/>
          <p:cNvPicPr>
            <a:picLocks noChangeAspect="1"/>
          </p:cNvPicPr>
          <p:nvPr/>
        </p:nvPicPr>
        <p:blipFill>
          <a:blip r:embed="rId5"/>
          <a:srcRect l="-10610" r="-10610"/>
          <a:stretch>
            <a:fillRect/>
          </a:stretch>
        </p:blipFill>
        <p:spPr>
          <a:xfrm>
            <a:off x="0" y="3084286"/>
            <a:ext cx="6372513" cy="37737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rot="5400000">
            <a:off x="1251858" y="-1251855"/>
            <a:ext cx="6640281" cy="9144002"/>
          </a:xfrm>
          <a:prstGeom prst="rect">
            <a:avLst/>
          </a:prstGeom>
        </p:spPr>
      </p:pic>
      <p:sp>
        <p:nvSpPr>
          <p:cNvPr id="5" name="TextBox 4"/>
          <p:cNvSpPr txBox="1"/>
          <p:nvPr/>
        </p:nvSpPr>
        <p:spPr>
          <a:xfrm>
            <a:off x="3962400" y="2895600"/>
            <a:ext cx="3276600" cy="830997"/>
          </a:xfrm>
          <a:prstGeom prst="rect">
            <a:avLst/>
          </a:prstGeom>
          <a:noFill/>
        </p:spPr>
        <p:txBody>
          <a:bodyPr wrap="square" rtlCol="0">
            <a:spAutoFit/>
          </a:bodyPr>
          <a:lstStyle/>
          <a:p>
            <a:r>
              <a:rPr lang="en-US" sz="2400" b="1" dirty="0" smtClean="0"/>
              <a:t>Cuts in budget expenditures</a:t>
            </a:r>
            <a:endParaRPr lang="en-US" sz="24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de-DE" b="1" dirty="0" err="1">
                <a:ea typeface="ＭＳ Ｐゴシック" pitchFamily="-65" charset="-128"/>
                <a:cs typeface="ＭＳ Ｐゴシック" pitchFamily="-65" charset="-128"/>
              </a:rPr>
              <a:t>Overview</a:t>
            </a:r>
            <a:r>
              <a:rPr lang="de-DE" b="1" dirty="0">
                <a:ea typeface="ＭＳ Ｐゴシック" pitchFamily="-65" charset="-128"/>
                <a:cs typeface="ＭＳ Ｐゴシック" pitchFamily="-65" charset="-128"/>
              </a:rPr>
              <a:t>: </a:t>
            </a:r>
            <a:endParaRPr lang="en-US" b="1" dirty="0">
              <a:ea typeface="ＭＳ Ｐゴシック" pitchFamily="-65" charset="-128"/>
              <a:cs typeface="ＭＳ Ｐゴシック" pitchFamily="-65" charset="-128"/>
            </a:endParaRPr>
          </a:p>
        </p:txBody>
      </p:sp>
      <p:sp>
        <p:nvSpPr>
          <p:cNvPr id="17411" name="Content Placeholder 2"/>
          <p:cNvSpPr>
            <a:spLocks noGrp="1"/>
          </p:cNvSpPr>
          <p:nvPr>
            <p:ph idx="1"/>
          </p:nvPr>
        </p:nvSpPr>
        <p:spPr>
          <a:xfrm>
            <a:off x="685800" y="1447800"/>
            <a:ext cx="8458200" cy="5257800"/>
          </a:xfrm>
        </p:spPr>
        <p:txBody>
          <a:bodyPr/>
          <a:lstStyle/>
          <a:p>
            <a:pPr marL="514350" indent="-514350">
              <a:buFont typeface="Arial" pitchFamily="-65" charset="0"/>
              <a:buAutoNum type="arabicPeriod"/>
            </a:pPr>
            <a:endParaRPr lang="en-US" sz="2000" dirty="0" smtClean="0">
              <a:ea typeface="ＭＳ Ｐゴシック" pitchFamily="-65" charset="-128"/>
              <a:cs typeface=""/>
            </a:endParaRPr>
          </a:p>
          <a:p>
            <a:pPr>
              <a:buNone/>
            </a:pPr>
            <a:r>
              <a:rPr lang="en-US" sz="2000" dirty="0" smtClean="0">
                <a:cs typeface=""/>
              </a:rPr>
              <a:t>I.) 	Definitions of development </a:t>
            </a:r>
          </a:p>
          <a:p>
            <a:pPr>
              <a:buNone/>
            </a:pPr>
            <a:r>
              <a:rPr lang="en-US" sz="2000" dirty="0" smtClean="0">
                <a:cs typeface=""/>
              </a:rPr>
              <a:t>II.) 	The global political situation - a result of </a:t>
            </a:r>
            <a:r>
              <a:rPr lang="en-US" sz="2000" dirty="0" err="1" smtClean="0">
                <a:cs typeface=""/>
              </a:rPr>
              <a:t>globalisation</a:t>
            </a:r>
            <a:endParaRPr lang="en-US" sz="2000" dirty="0" smtClean="0">
              <a:cs typeface=""/>
            </a:endParaRPr>
          </a:p>
          <a:p>
            <a:pPr>
              <a:buNone/>
            </a:pPr>
            <a:r>
              <a:rPr lang="en-US" sz="2000" dirty="0" smtClean="0">
                <a:cs typeface=""/>
              </a:rPr>
              <a:t>III.) 	The global socio-economic situation		</a:t>
            </a:r>
          </a:p>
          <a:p>
            <a:pPr>
              <a:buNone/>
            </a:pPr>
            <a:r>
              <a:rPr lang="en-US" sz="2000" dirty="0" smtClean="0">
                <a:cs typeface=""/>
              </a:rPr>
              <a:t>IV.)	Current international health financing dynamics</a:t>
            </a:r>
          </a:p>
          <a:p>
            <a:pPr>
              <a:buNone/>
            </a:pPr>
            <a:r>
              <a:rPr lang="en-US" sz="2000" dirty="0" smtClean="0">
                <a:cs typeface=""/>
              </a:rPr>
              <a:t>				</a:t>
            </a:r>
          </a:p>
          <a:p>
            <a:pPr>
              <a:buNone/>
            </a:pPr>
            <a:r>
              <a:rPr lang="en-US" sz="2000" dirty="0" smtClean="0">
                <a:cs typeface=""/>
              </a:rPr>
              <a:t>				Exercise I</a:t>
            </a:r>
          </a:p>
          <a:p>
            <a:pPr>
              <a:buNone/>
            </a:pPr>
            <a:endParaRPr lang="en-US" sz="2000" dirty="0" smtClean="0">
              <a:cs typeface=""/>
            </a:endParaRPr>
          </a:p>
          <a:p>
            <a:pPr>
              <a:buNone/>
            </a:pPr>
            <a:r>
              <a:rPr lang="en-US" sz="2000" dirty="0" smtClean="0">
                <a:cs typeface=""/>
              </a:rPr>
              <a:t>V.) 	Equity – versus social exclusion, lack of decent, low 	social protection coverage</a:t>
            </a:r>
          </a:p>
          <a:p>
            <a:pPr>
              <a:buNone/>
            </a:pPr>
            <a:r>
              <a:rPr lang="en-US" sz="2000" dirty="0" smtClean="0">
                <a:cs typeface=""/>
              </a:rPr>
              <a:t>VI.) 	Normative positions that impact on equity</a:t>
            </a:r>
          </a:p>
          <a:p>
            <a:pPr>
              <a:buNone/>
            </a:pPr>
            <a:r>
              <a:rPr lang="en-US" sz="2000" dirty="0" smtClean="0">
                <a:cs typeface=""/>
              </a:rPr>
              <a:t>VII.) 	Outlook: a “development“ agenda beyond 2015</a:t>
            </a:r>
          </a:p>
          <a:p>
            <a:pPr>
              <a:buNone/>
            </a:pPr>
            <a:r>
              <a:rPr lang="de-DE" sz="2000" dirty="0" smtClean="0">
                <a:cs typeface=""/>
              </a:rPr>
              <a:t>                    		</a:t>
            </a:r>
          </a:p>
          <a:p>
            <a:pPr>
              <a:buNone/>
            </a:pPr>
            <a:r>
              <a:rPr lang="de-DE" sz="2000" dirty="0" smtClean="0">
                <a:cs typeface=""/>
              </a:rPr>
              <a:t>				</a:t>
            </a:r>
            <a:r>
              <a:rPr lang="de-DE" sz="2000" dirty="0" err="1" smtClean="0">
                <a:cs typeface=""/>
              </a:rPr>
              <a:t>Exercise</a:t>
            </a:r>
            <a:r>
              <a:rPr lang="de-DE" sz="2000" dirty="0" smtClean="0">
                <a:cs typeface=""/>
              </a:rPr>
              <a:t> II</a:t>
            </a:r>
            <a:endParaRPr lang="en-US" sz="2000" dirty="0" smtClean="0">
              <a:cs typeface=""/>
            </a:endParaRPr>
          </a:p>
          <a:p>
            <a:pPr>
              <a:buNone/>
            </a:pPr>
            <a:r>
              <a:rPr lang="en-US" sz="2000" dirty="0" smtClean="0"/>
              <a:t> </a:t>
            </a:r>
          </a:p>
          <a:p>
            <a:pPr marL="914400" lvl="1" indent="-514350">
              <a:buNone/>
            </a:pPr>
            <a:r>
              <a:rPr lang="en-US"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 calcmode="lin" valueType="num">
                                      <p:cBhvr additive="base">
                                        <p:cTn id="2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7411">
                                            <p:txEl>
                                              <p:pRg st="5" end="5"/>
                                            </p:txEl>
                                          </p:spTgt>
                                        </p:tgtEl>
                                        <p:attrNameLst>
                                          <p:attrName>style.visibility</p:attrName>
                                        </p:attrNameLst>
                                      </p:cBhvr>
                                      <p:to>
                                        <p:strVal val="visible"/>
                                      </p:to>
                                    </p:set>
                                    <p:anim calcmode="lin" valueType="num">
                                      <p:cBhvr additive="base">
                                        <p:cTn id="31"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 calcmode="lin" valueType="num">
                                      <p:cBhvr additive="base">
                                        <p:cTn id="37"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17411">
                                            <p:txEl>
                                              <p:pRg st="8" end="8"/>
                                            </p:txEl>
                                          </p:spTgt>
                                        </p:tgtEl>
                                        <p:attrNameLst>
                                          <p:attrName>style.visibility</p:attrName>
                                        </p:attrNameLst>
                                      </p:cBhvr>
                                      <p:to>
                                        <p:strVal val="visible"/>
                                      </p:to>
                                    </p:set>
                                    <p:anim calcmode="lin" valueType="num">
                                      <p:cBhvr additive="base">
                                        <p:cTn id="43"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17411">
                                            <p:txEl>
                                              <p:pRg st="9" end="9"/>
                                            </p:txEl>
                                          </p:spTgt>
                                        </p:tgtEl>
                                        <p:attrNameLst>
                                          <p:attrName>style.visibility</p:attrName>
                                        </p:attrNameLst>
                                      </p:cBhvr>
                                      <p:to>
                                        <p:strVal val="visible"/>
                                      </p:to>
                                    </p:set>
                                    <p:anim calcmode="lin" valueType="num">
                                      <p:cBhvr additive="base">
                                        <p:cTn id="49" dur="5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17411">
                                            <p:txEl>
                                              <p:pRg st="10" end="10"/>
                                            </p:txEl>
                                          </p:spTgt>
                                        </p:tgtEl>
                                        <p:attrNameLst>
                                          <p:attrName>style.visibility</p:attrName>
                                        </p:attrNameLst>
                                      </p:cBhvr>
                                      <p:to>
                                        <p:strVal val="visible"/>
                                      </p:to>
                                    </p:set>
                                    <p:anim calcmode="lin" valueType="num">
                                      <p:cBhvr additive="base">
                                        <p:cTn id="55" dur="5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17411">
                                            <p:txEl>
                                              <p:pRg st="11" end="11"/>
                                            </p:txEl>
                                          </p:spTgt>
                                        </p:tgtEl>
                                        <p:attrNameLst>
                                          <p:attrName>style.visibility</p:attrName>
                                        </p:attrNameLst>
                                      </p:cBhvr>
                                      <p:to>
                                        <p:strVal val="visible"/>
                                      </p:to>
                                    </p:set>
                                    <p:anim calcmode="lin" valueType="num">
                                      <p:cBhvr additive="base">
                                        <p:cTn id="61" dur="500" fill="hold"/>
                                        <p:tgtEl>
                                          <p:spTgt spid="17411">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4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17411">
                                            <p:txEl>
                                              <p:pRg st="12" end="12"/>
                                            </p:txEl>
                                          </p:spTgt>
                                        </p:tgtEl>
                                        <p:attrNameLst>
                                          <p:attrName>style.visibility</p:attrName>
                                        </p:attrNameLst>
                                      </p:cBhvr>
                                      <p:to>
                                        <p:strVal val="visible"/>
                                      </p:to>
                                    </p:set>
                                    <p:anim calcmode="lin" valueType="num">
                                      <p:cBhvr additive="base">
                                        <p:cTn id="67" dur="500" fill="hold"/>
                                        <p:tgtEl>
                                          <p:spTgt spid="17411">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4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17411">
                                            <p:txEl>
                                              <p:pRg st="13" end="13"/>
                                            </p:txEl>
                                          </p:spTgt>
                                        </p:tgtEl>
                                        <p:attrNameLst>
                                          <p:attrName>style.visibility</p:attrName>
                                        </p:attrNameLst>
                                      </p:cBhvr>
                                      <p:to>
                                        <p:strVal val="visible"/>
                                      </p:to>
                                    </p:set>
                                    <p:anim calcmode="lin" valueType="num">
                                      <p:cBhvr additive="base">
                                        <p:cTn id="73" dur="500" fill="hold"/>
                                        <p:tgtEl>
                                          <p:spTgt spid="17411">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411">
                                            <p:txEl>
                                              <p:pRg st="13" end="13"/>
                                            </p:txEl>
                                          </p:spTgt>
                                        </p:tgtEl>
                                        <p:attrNameLst>
                                          <p:attrName>ppt_y</p:attrName>
                                        </p:attrNameLst>
                                      </p:cBhvr>
                                      <p:tavLst>
                                        <p:tav tm="0">
                                          <p:val>
                                            <p:strVal val="1+#ppt_h/2"/>
                                          </p:val>
                                        </p:tav>
                                        <p:tav tm="100000">
                                          <p:val>
                                            <p:strVal val="#ppt_y"/>
                                          </p:val>
                                        </p:tav>
                                      </p:tavLst>
                                    </p:anim>
                                  </p:childTnLst>
                                </p:cTn>
                              </p:par>
                              <p:par>
                                <p:cTn id="75" presetID="2" presetClass="entr" presetSubtype="4" accel="50000" decel="50000" fill="hold" grpId="0" nodeType="withEffect">
                                  <p:stCondLst>
                                    <p:cond delay="0"/>
                                  </p:stCondLst>
                                  <p:childTnLst>
                                    <p:set>
                                      <p:cBhvr>
                                        <p:cTn id="76" dur="1" fill="hold">
                                          <p:stCondLst>
                                            <p:cond delay="0"/>
                                          </p:stCondLst>
                                        </p:cTn>
                                        <p:tgtEl>
                                          <p:spTgt spid="17411">
                                            <p:txEl>
                                              <p:pRg st="14" end="14"/>
                                            </p:txEl>
                                          </p:spTgt>
                                        </p:tgtEl>
                                        <p:attrNameLst>
                                          <p:attrName>style.visibility</p:attrName>
                                        </p:attrNameLst>
                                      </p:cBhvr>
                                      <p:to>
                                        <p:strVal val="visible"/>
                                      </p:to>
                                    </p:set>
                                    <p:anim calcmode="lin" valueType="num">
                                      <p:cBhvr additive="base">
                                        <p:cTn id="77" dur="500" fill="hold"/>
                                        <p:tgtEl>
                                          <p:spTgt spid="17411">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74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038" y="985838"/>
            <a:ext cx="7239000" cy="2747962"/>
          </a:xfrm>
        </p:spPr>
        <p:txBody>
          <a:bodyPr>
            <a:normAutofit fontScale="90000"/>
          </a:bodyPr>
          <a:lstStyle/>
          <a:p>
            <a:r>
              <a:rPr lang="de-DE" b="1" dirty="0" smtClean="0"/>
              <a:t>III. </a:t>
            </a:r>
            <a:r>
              <a:rPr lang="de-DE" b="1" dirty="0" err="1" smtClean="0"/>
              <a:t>The</a:t>
            </a:r>
            <a:r>
              <a:rPr lang="de-DE" b="1" dirty="0" smtClean="0"/>
              <a:t> global </a:t>
            </a:r>
            <a:r>
              <a:rPr lang="de-DE" b="1" dirty="0" err="1" smtClean="0"/>
              <a:t>socio-economic</a:t>
            </a:r>
            <a:r>
              <a:rPr lang="de-DE" b="1" dirty="0" smtClean="0"/>
              <a:t> </a:t>
            </a:r>
            <a:r>
              <a:rPr lang="de-DE" b="1" dirty="0" err="1" smtClean="0"/>
              <a:t>situation</a:t>
            </a:r>
            <a:r>
              <a:rPr lang="en-US" b="1" dirty="0" smtClean="0"/>
              <a:t/>
            </a:r>
            <a:br>
              <a:rPr lang="en-US" b="1" dirty="0" smtClean="0"/>
            </a:br>
            <a:r>
              <a:rPr lang="de-DE" b="1" dirty="0" smtClean="0"/>
              <a:t/>
            </a:r>
            <a:br>
              <a:rPr lang="de-DE" b="1" dirty="0" smtClean="0"/>
            </a:br>
            <a:r>
              <a:rPr lang="de-DE" b="1" dirty="0" smtClean="0"/>
              <a:t/>
            </a:r>
            <a:br>
              <a:rPr lang="de-DE" b="1"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4191000"/>
            <a:ext cx="9144000" cy="8183563"/>
          </a:xfrm>
        </p:spPr>
        <p:txBody>
          <a:bodyPr/>
          <a:lstStyle/>
          <a:p>
            <a:pPr marL="609600" indent="-609600" eaLnBrk="1" hangingPunct="1"/>
            <a:endParaRPr lang="en-US" sz="2800" smtClean="0">
              <a:ea typeface="ＭＳ Ｐゴシック" pitchFamily="-65" charset="-128"/>
              <a:cs typeface="ＭＳ Ｐゴシック" pitchFamily="-65" charset="-128"/>
              <a:sym typeface="Wingdings" pitchFamily="-65" charset="2"/>
            </a:endParaRPr>
          </a:p>
          <a:p>
            <a:pPr marL="609600" indent="-609600" eaLnBrk="1" hangingPunct="1"/>
            <a:endParaRPr lang="en-US" sz="2800" smtClean="0">
              <a:ea typeface="ＭＳ Ｐゴシック" pitchFamily="-65" charset="-128"/>
              <a:cs typeface="ＭＳ Ｐゴシック" pitchFamily="-65" charset="-128"/>
            </a:endParaRPr>
          </a:p>
        </p:txBody>
      </p:sp>
      <p:pic>
        <p:nvPicPr>
          <p:cNvPr id="22531" name="Picture 5"/>
          <p:cNvPicPr>
            <a:picLocks noChangeAspect="1" noChangeArrowheads="1"/>
          </p:cNvPicPr>
          <p:nvPr/>
        </p:nvPicPr>
        <p:blipFill>
          <a:blip r:embed="rId3"/>
          <a:srcRect/>
          <a:stretch>
            <a:fillRect/>
          </a:stretch>
        </p:blipFill>
        <p:spPr bwMode="auto">
          <a:xfrm>
            <a:off x="7543800" y="6324600"/>
            <a:ext cx="1419225" cy="339725"/>
          </a:xfrm>
          <a:prstGeom prst="rect">
            <a:avLst/>
          </a:prstGeom>
          <a:solidFill>
            <a:srgbClr val="FFFFFF"/>
          </a:solidFill>
          <a:ln w="9525">
            <a:noFill/>
            <a:miter lim="800000"/>
            <a:headEnd/>
            <a:tailEnd/>
          </a:ln>
        </p:spPr>
      </p:pic>
      <p:pic>
        <p:nvPicPr>
          <p:cNvPr id="22532" name="Picture 11" descr="C:\Documents and Settings\iortiz\My Documents\My Pictures\mdgs.jpg"/>
          <p:cNvPicPr>
            <a:picLocks noChangeAspect="1" noChangeArrowheads="1"/>
          </p:cNvPicPr>
          <p:nvPr/>
        </p:nvPicPr>
        <p:blipFill>
          <a:blip r:embed="rId4"/>
          <a:srcRect/>
          <a:stretch>
            <a:fillRect/>
          </a:stretch>
        </p:blipFill>
        <p:spPr bwMode="auto">
          <a:xfrm>
            <a:off x="0" y="7620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9525" y="520700"/>
            <a:ext cx="9153525" cy="5791200"/>
          </a:xfrm>
          <a:prstGeom prst="rect">
            <a:avLst/>
          </a:prstGeom>
          <a:noFill/>
          <a:ln w="9525">
            <a:noFill/>
            <a:miter lim="800000"/>
            <a:headEnd/>
            <a:tailEnd/>
          </a:ln>
        </p:spPr>
      </p:pic>
      <p:sp>
        <p:nvSpPr>
          <p:cNvPr id="28675" name="Rectangle 2"/>
          <p:cNvSpPr>
            <a:spLocks noChangeArrowheads="1"/>
          </p:cNvSpPr>
          <p:nvPr/>
        </p:nvSpPr>
        <p:spPr bwMode="auto">
          <a:xfrm>
            <a:off x="749300" y="0"/>
            <a:ext cx="7226300" cy="523875"/>
          </a:xfrm>
          <a:prstGeom prst="rect">
            <a:avLst/>
          </a:prstGeom>
          <a:noFill/>
          <a:ln w="9525">
            <a:noFill/>
            <a:miter lim="800000"/>
            <a:headEnd/>
            <a:tailEnd/>
          </a:ln>
        </p:spPr>
        <p:txBody>
          <a:bodyPr>
            <a:prstTxWarp prst="textNoShape">
              <a:avLst/>
            </a:prstTxWarp>
            <a:spAutoFit/>
          </a:bodyPr>
          <a:lstStyle/>
          <a:p>
            <a:r>
              <a:rPr lang="en-US" sz="2800" b="1"/>
              <a:t>Malnutrition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55088"/>
          </a:xfrm>
        </p:spPr>
        <p:txBody>
          <a:bodyPr/>
          <a:lstStyle/>
          <a:p>
            <a:r>
              <a:rPr lang="en-US" b="1" dirty="0" smtClean="0"/>
              <a:t>Global hunger </a:t>
            </a:r>
            <a:endParaRPr lang="en-US" b="1"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855089"/>
            <a:ext cx="9144000" cy="60029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3"/>
          <p:cNvPicPr>
            <a:picLocks noGrp="1" noChangeAspect="1" noChangeArrowheads="1"/>
          </p:cNvPicPr>
          <p:nvPr>
            <p:ph idx="4294967295"/>
          </p:nvPr>
        </p:nvPicPr>
        <p:blipFill>
          <a:blip r:embed="rId3"/>
          <a:srcRect/>
          <a:stretch>
            <a:fillRect/>
          </a:stretch>
        </p:blipFill>
        <p:spPr>
          <a:xfrm>
            <a:off x="254000" y="0"/>
            <a:ext cx="84328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Children under 5: </a:t>
            </a:r>
            <a:br>
              <a:rPr lang="en-US" b="1" dirty="0" smtClean="0"/>
            </a:br>
            <a:r>
              <a:rPr lang="en-US" b="1" dirty="0" smtClean="0"/>
              <a:t>underweight (2011)</a:t>
            </a:r>
            <a:endParaRPr lang="en-US" dirty="0"/>
          </a:p>
        </p:txBody>
      </p:sp>
      <p:pic>
        <p:nvPicPr>
          <p:cNvPr id="4" name="Content Placeholder 3" descr="malnutrition_current_2.jpg.gif"/>
          <p:cNvPicPr>
            <a:picLocks noGrp="1" noChangeAspect="1"/>
          </p:cNvPicPr>
          <p:nvPr>
            <p:ph idx="1"/>
          </p:nvPr>
        </p:nvPicPr>
        <p:blipFill>
          <a:blip r:embed="rId3"/>
          <a:srcRect t="-29337" b="-29337"/>
          <a:stretch>
            <a:fillRect/>
          </a:stretch>
        </p:blipFill>
        <p:spPr>
          <a:xfrm>
            <a:off x="0" y="1417638"/>
            <a:ext cx="9144000" cy="5440362"/>
          </a:xfr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Causes of under-five deaths in 2008</a:t>
            </a:r>
            <a:endParaRPr lang="en-US" dirty="0"/>
          </a:p>
        </p:txBody>
      </p:sp>
      <p:pic>
        <p:nvPicPr>
          <p:cNvPr id="4" name="Content Placeholder 3" descr="undernutrition_challenge_1.jpg"/>
          <p:cNvPicPr>
            <a:picLocks noGrp="1" noChangeAspect="1"/>
          </p:cNvPicPr>
          <p:nvPr>
            <p:ph idx="1"/>
          </p:nvPr>
        </p:nvPicPr>
        <p:blipFill>
          <a:blip r:embed="rId3"/>
          <a:srcRect l="-34200" r="-34200"/>
          <a:stretch>
            <a:fillRect/>
          </a:stretch>
        </p:blipFill>
        <p:spPr>
          <a:xfrm>
            <a:off x="-526143" y="1417638"/>
            <a:ext cx="10141857" cy="5440362"/>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152400"/>
            <a:ext cx="8915400" cy="1066800"/>
          </a:xfrm>
          <a:solidFill>
            <a:schemeClr val="bg2">
              <a:lumMod val="20000"/>
              <a:lumOff val="80000"/>
            </a:schemeClr>
          </a:solidFill>
          <a:ln w="38100">
            <a:solidFill>
              <a:srgbClr val="C00000"/>
            </a:solidFill>
          </a:ln>
        </p:spPr>
        <p:txBody>
          <a:bodyPr/>
          <a:lstStyle/>
          <a:p>
            <a:pPr algn="ctr" eaLnBrk="1" hangingPunct="1"/>
            <a:r>
              <a:rPr lang="en-US" sz="3200" b="1" dirty="0"/>
              <a:t>Permanent Damage to</a:t>
            </a:r>
            <a:r>
              <a:rPr lang="en-US" sz="3200" b="1" dirty="0" smtClean="0"/>
              <a:t> Health </a:t>
            </a:r>
            <a:r>
              <a:rPr lang="en-US" sz="3200" b="1" dirty="0"/>
              <a:t>and </a:t>
            </a:r>
            <a:r>
              <a:rPr lang="en-US" sz="3200" b="1" dirty="0" smtClean="0"/>
              <a:t> Development </a:t>
            </a:r>
            <a:r>
              <a:rPr lang="en-US" sz="3200" b="1" dirty="0"/>
              <a:t>of</a:t>
            </a:r>
            <a:r>
              <a:rPr lang="en-US" sz="3200" b="1" dirty="0" smtClean="0"/>
              <a:t> Mothers </a:t>
            </a:r>
            <a:r>
              <a:rPr lang="en-US" sz="3200" b="1" dirty="0"/>
              <a:t>and Children  </a:t>
            </a:r>
            <a:endParaRPr lang="en-US" sz="4000" b="1" dirty="0"/>
          </a:p>
        </p:txBody>
      </p:sp>
      <p:pic>
        <p:nvPicPr>
          <p:cNvPr id="26627" name="Picture 1" descr="Yaqui Children Drawing"/>
          <p:cNvPicPr>
            <a:picLocks noGrp="1" noChangeAspect="1" noChangeArrowheads="1"/>
          </p:cNvPicPr>
          <p:nvPr>
            <p:ph type="body" idx="1"/>
          </p:nvPr>
        </p:nvPicPr>
        <p:blipFill>
          <a:blip r:embed="rId3"/>
          <a:srcRect/>
          <a:stretch>
            <a:fillRect/>
          </a:stretch>
        </p:blipFill>
        <p:spPr>
          <a:xfrm>
            <a:off x="1371600" y="1524000"/>
            <a:ext cx="6858000" cy="4343400"/>
          </a:xfrm>
        </p:spPr>
      </p:pic>
      <p:sp>
        <p:nvSpPr>
          <p:cNvPr id="26629" name="Text Box 6"/>
          <p:cNvSpPr txBox="1">
            <a:spLocks noChangeArrowheads="1"/>
          </p:cNvSpPr>
          <p:nvPr/>
        </p:nvSpPr>
        <p:spPr bwMode="auto">
          <a:xfrm rot="10800000" flipV="1">
            <a:off x="990600" y="6041141"/>
            <a:ext cx="3276600" cy="30777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b="1" dirty="0"/>
              <a:t>Rio Yaqui, Mexico May 2006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4294967295"/>
          </p:nvPr>
        </p:nvPicPr>
        <p:blipFill>
          <a:blip r:embed="rId3"/>
          <a:srcRect/>
          <a:stretch>
            <a:fillRect/>
          </a:stretch>
        </p:blipFill>
        <p:spPr>
          <a:xfrm>
            <a:off x="925513" y="0"/>
            <a:ext cx="7329487"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1173162"/>
          </a:xfrm>
        </p:spPr>
        <p:txBody>
          <a:bodyPr>
            <a:normAutofit fontScale="90000"/>
          </a:bodyPr>
          <a:lstStyle/>
          <a:p>
            <a:r>
              <a:rPr lang="en-US" b="1" dirty="0" smtClean="0"/>
              <a:t>Primary school net enrolment </a:t>
            </a:r>
            <a:br>
              <a:rPr lang="en-US" b="1" dirty="0" smtClean="0"/>
            </a:br>
            <a:r>
              <a:rPr lang="en-US" b="1" dirty="0" smtClean="0"/>
              <a:t>/net attendance ratio </a:t>
            </a:r>
            <a:endParaRPr lang="en-US" dirty="0"/>
          </a:p>
        </p:txBody>
      </p:sp>
      <p:pic>
        <p:nvPicPr>
          <p:cNvPr id="4" name="Content Placeholder 3" descr="education_primary_2011_1.jpg"/>
          <p:cNvPicPr>
            <a:picLocks noGrp="1" noChangeAspect="1"/>
          </p:cNvPicPr>
          <p:nvPr>
            <p:ph idx="1"/>
          </p:nvPr>
        </p:nvPicPr>
        <p:blipFill>
          <a:blip r:embed="rId3"/>
          <a:srcRect t="-21782" b="-21782"/>
          <a:stretch>
            <a:fillRect/>
          </a:stretch>
        </p:blipFill>
        <p:spPr>
          <a:xfrm>
            <a:off x="304800" y="1143000"/>
            <a:ext cx="8839200" cy="6585857"/>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b="1" dirty="0" smtClean="0"/>
              <a:t>I.) </a:t>
            </a:r>
            <a:r>
              <a:rPr lang="de-DE" b="1" dirty="0" err="1" smtClean="0"/>
              <a:t>Definitions</a:t>
            </a:r>
            <a:r>
              <a:rPr lang="de-DE" b="1" dirty="0" smtClean="0"/>
              <a:t> of </a:t>
            </a:r>
            <a:r>
              <a:rPr lang="de-DE" b="1" dirty="0" err="1" smtClean="0"/>
              <a:t>development</a:t>
            </a:r>
            <a:r>
              <a:rPr lang="de-DE" b="1" dirty="0" smtClean="0"/>
              <a:t> </a:t>
            </a:r>
            <a:br>
              <a:rPr lang="de-DE" b="1" dirty="0" smtClean="0"/>
            </a:br>
            <a:r>
              <a:rPr lang="de-DE" b="1" dirty="0" smtClean="0"/>
              <a:t/>
            </a:r>
            <a:br>
              <a:rPr lang="de-DE" b="1"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71600" y="304800"/>
            <a:ext cx="7313613" cy="1143000"/>
          </a:xfrm>
        </p:spPr>
        <p:txBody>
          <a:bodyPr/>
          <a:lstStyle/>
          <a:p>
            <a:r>
              <a:rPr lang="en-US" b="1" dirty="0" smtClean="0">
                <a:ea typeface="ＭＳ Ｐゴシック" pitchFamily="-65" charset="-128"/>
                <a:cs typeface="ＭＳ Ｐゴシック" pitchFamily="-65" charset="-128"/>
              </a:rPr>
              <a:t>Income </a:t>
            </a:r>
            <a:r>
              <a:rPr lang="en-US" b="1" dirty="0">
                <a:ea typeface="ＭＳ Ｐゴシック" pitchFamily="-65" charset="-128"/>
                <a:cs typeface="ＭＳ Ｐゴシック" pitchFamily="-65" charset="-128"/>
              </a:rPr>
              <a:t>poverty </a:t>
            </a:r>
          </a:p>
        </p:txBody>
      </p:sp>
      <p:sp>
        <p:nvSpPr>
          <p:cNvPr id="28675" name="Content Placeholder 2"/>
          <p:cNvSpPr>
            <a:spLocks noGrp="1"/>
          </p:cNvSpPr>
          <p:nvPr>
            <p:ph idx="1"/>
          </p:nvPr>
        </p:nvSpPr>
        <p:spPr/>
        <p:txBody>
          <a:bodyPr/>
          <a:lstStyle/>
          <a:p>
            <a:endParaRPr lang="en-US" dirty="0">
              <a:ea typeface="ＭＳ Ｐゴシック" pitchFamily="-65" charset="-128"/>
              <a:cs typeface="ＭＳ Ｐゴシック" pitchFamily="-65" charset="-128"/>
            </a:endParaRPr>
          </a:p>
          <a:p>
            <a:pPr>
              <a:buFont typeface="Wingdings" pitchFamily="-65" charset="2"/>
              <a:buNone/>
            </a:pPr>
            <a:endParaRPr lang="en-US" dirty="0">
              <a:ea typeface="ＭＳ Ｐゴシック" pitchFamily="-65" charset="-128"/>
              <a:cs typeface="ＭＳ Ｐゴシック" pitchFamily="-65" charset="-128"/>
            </a:endParaRPr>
          </a:p>
          <a:p>
            <a:r>
              <a:rPr lang="en-US" dirty="0">
                <a:ea typeface="ＭＳ Ｐゴシック" pitchFamily="-65" charset="-128"/>
                <a:cs typeface="ＭＳ Ｐゴシック" pitchFamily="-65" charset="-128"/>
              </a:rPr>
              <a:t>Poverty is often defined as living below a defined</a:t>
            </a:r>
            <a:r>
              <a:rPr lang="en-US" dirty="0" smtClean="0">
                <a:ea typeface="ＭＳ Ｐゴシック" pitchFamily="-65" charset="-128"/>
                <a:cs typeface="ＭＳ Ｐゴシック" pitchFamily="-65" charset="-128"/>
              </a:rPr>
              <a:t> national poverty line.</a:t>
            </a:r>
          </a:p>
          <a:p>
            <a:r>
              <a:rPr lang="en-US" dirty="0" smtClean="0">
                <a:ea typeface="ＭＳ Ｐゴシック" pitchFamily="-65" charset="-128"/>
                <a:cs typeface="ＭＳ Ｐゴシック" pitchFamily="-65" charset="-128"/>
              </a:rPr>
              <a:t>Decreasing poverty by half, measured in the international poverty line, is </a:t>
            </a:r>
            <a:r>
              <a:rPr lang="en-US" dirty="0">
                <a:ea typeface="ＭＳ Ｐゴシック" pitchFamily="-65" charset="-128"/>
                <a:cs typeface="ＭＳ Ｐゴシック" pitchFamily="-65" charset="-128"/>
              </a:rPr>
              <a:t>one of the</a:t>
            </a:r>
            <a:r>
              <a:rPr lang="en-US" dirty="0" smtClean="0">
                <a:ea typeface="ＭＳ Ｐゴシック" pitchFamily="-65" charset="-128"/>
                <a:cs typeface="ＭＳ Ｐゴシック" pitchFamily="-65" charset="-128"/>
              </a:rPr>
              <a:t> most cited </a:t>
            </a:r>
            <a:r>
              <a:rPr lang="en-US" dirty="0" err="1" smtClean="0">
                <a:ea typeface="ＭＳ Ｐゴシック" pitchFamily="-65" charset="-128"/>
                <a:cs typeface="ＭＳ Ｐゴシック" pitchFamily="-65" charset="-128"/>
              </a:rPr>
              <a:t>MDGs</a:t>
            </a:r>
            <a:r>
              <a:rPr lang="en-US" dirty="0">
                <a:ea typeface="ＭＳ Ｐゴシック" pitchFamily="-65" charset="-128"/>
                <a:cs typeface="ＭＳ Ｐゴシック" pitchFamily="-65" charset="-128"/>
              </a:rPr>
              <a:t>. </a:t>
            </a:r>
          </a:p>
          <a:p>
            <a:pPr>
              <a:buFont typeface="Wingdings" pitchFamily="-65" charset="2"/>
              <a:buNone/>
            </a:pPr>
            <a:endParaRPr lang="en-US" dirty="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809625" y="212725"/>
            <a:ext cx="7953375" cy="6211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301625"/>
            <a:ext cx="8763000" cy="1374775"/>
          </a:xfrm>
        </p:spPr>
        <p:txBody>
          <a:bodyPr/>
          <a:lstStyle/>
          <a:p>
            <a:r>
              <a:rPr lang="en-US" b="1" smtClean="0">
                <a:ea typeface="ＭＳ Ｐゴシック" pitchFamily="-65" charset="-128"/>
                <a:cs typeface="ＭＳ Ｐゴシック" pitchFamily="-65" charset="-128"/>
              </a:rPr>
              <a:t/>
            </a:r>
            <a:br>
              <a:rPr lang="en-US" b="1" smtClean="0">
                <a:ea typeface="ＭＳ Ｐゴシック" pitchFamily="-65" charset="-128"/>
                <a:cs typeface="ＭＳ Ｐゴシック" pitchFamily="-65" charset="-128"/>
              </a:rPr>
            </a:br>
            <a:r>
              <a:rPr lang="en-US" b="1" smtClean="0">
                <a:ea typeface="ＭＳ Ｐゴシック" pitchFamily="-65" charset="-128"/>
                <a:cs typeface="ＭＳ Ｐゴシック" pitchFamily="-65" charset="-128"/>
              </a:rPr>
              <a:t>Income poverty</a:t>
            </a:r>
          </a:p>
        </p:txBody>
      </p:sp>
      <p:sp>
        <p:nvSpPr>
          <p:cNvPr id="34819" name="Content Placeholder 2"/>
          <p:cNvSpPr>
            <a:spLocks noGrp="1"/>
          </p:cNvSpPr>
          <p:nvPr>
            <p:ph idx="1"/>
          </p:nvPr>
        </p:nvSpPr>
        <p:spPr>
          <a:xfrm>
            <a:off x="914400" y="1827213"/>
            <a:ext cx="8229600" cy="4114800"/>
          </a:xfrm>
        </p:spPr>
        <p:txBody>
          <a:bodyPr/>
          <a:lstStyle/>
          <a:p>
            <a:r>
              <a:rPr lang="en-US" sz="2800" dirty="0" smtClean="0">
                <a:ea typeface="ＭＳ Ｐゴシック" pitchFamily="-65" charset="-128"/>
                <a:cs typeface="ＭＳ Ｐゴシック" pitchFamily="-65" charset="-128"/>
              </a:rPr>
              <a:t>Number </a:t>
            </a:r>
            <a:r>
              <a:rPr lang="en-US" sz="2800" dirty="0">
                <a:ea typeface="ＭＳ Ｐゴシック" pitchFamily="-65" charset="-128"/>
                <a:cs typeface="ＭＳ Ｐゴシック" pitchFamily="-65" charset="-128"/>
              </a:rPr>
              <a:t>of extremely poor in Sub-Saharan Africa and South Asia </a:t>
            </a:r>
            <a:r>
              <a:rPr lang="en-US" sz="2800" b="1" dirty="0">
                <a:solidFill>
                  <a:srgbClr val="FF0000"/>
                </a:solidFill>
                <a:ea typeface="ＭＳ Ｐゴシック" pitchFamily="-65" charset="-128"/>
                <a:cs typeface="ＭＳ Ｐゴシック" pitchFamily="-65" charset="-128"/>
              </a:rPr>
              <a:t>increased</a:t>
            </a:r>
          </a:p>
          <a:p>
            <a:pPr lvl="1"/>
            <a:r>
              <a:rPr lang="en-US" dirty="0"/>
              <a:t>using $1.25 per </a:t>
            </a:r>
            <a:r>
              <a:rPr lang="en-US" dirty="0" err="1"/>
              <a:t>personday</a:t>
            </a:r>
            <a:r>
              <a:rPr lang="en-US" dirty="0"/>
              <a:t> income poverty measure</a:t>
            </a:r>
          </a:p>
          <a:p>
            <a:pPr lvl="1"/>
            <a:endParaRPr lang="en-US" dirty="0"/>
          </a:p>
          <a:p>
            <a:r>
              <a:rPr lang="en-US" sz="2800" dirty="0">
                <a:ea typeface="ＭＳ Ｐゴシック" pitchFamily="-65" charset="-128"/>
                <a:cs typeface="ＭＳ Ｐゴシック" pitchFamily="-65" charset="-128"/>
              </a:rPr>
              <a:t>Number of </a:t>
            </a:r>
            <a:r>
              <a:rPr lang="en-US" sz="2800" b="1" dirty="0">
                <a:solidFill>
                  <a:srgbClr val="FF0000"/>
                </a:solidFill>
                <a:ea typeface="ＭＳ Ｐゴシック" pitchFamily="-65" charset="-128"/>
                <a:cs typeface="ＭＳ Ｐゴシック" pitchFamily="-65" charset="-128"/>
              </a:rPr>
              <a:t>poor and vulnerable people</a:t>
            </a:r>
            <a:r>
              <a:rPr lang="en-US" sz="2800" dirty="0">
                <a:ea typeface="ＭＳ Ｐゴシック" pitchFamily="-65" charset="-128"/>
                <a:cs typeface="ＭＳ Ｐゴシック" pitchFamily="-65" charset="-128"/>
              </a:rPr>
              <a:t>:</a:t>
            </a:r>
          </a:p>
          <a:p>
            <a:pPr lvl="1"/>
            <a:r>
              <a:rPr lang="en-US" sz="2400" dirty="0"/>
              <a:t> 2.5 billion persons</a:t>
            </a:r>
            <a:endParaRPr lang="en-US" sz="2400" b="1" dirty="0">
              <a:solidFill>
                <a:srgbClr val="FF0000"/>
              </a:solidFill>
            </a:endParaRPr>
          </a:p>
          <a:p>
            <a:pPr lvl="1"/>
            <a:r>
              <a:rPr lang="en-US" dirty="0"/>
              <a:t>using $2 per </a:t>
            </a:r>
            <a:r>
              <a:rPr lang="en-US" dirty="0" err="1"/>
              <a:t>personday</a:t>
            </a:r>
            <a:r>
              <a:rPr lang="en-US" dirty="0"/>
              <a:t> income 		poverty measure</a:t>
            </a:r>
          </a:p>
          <a:p>
            <a:pPr marL="742950" lvl="2" indent="-342900"/>
            <a:endParaRPr lang="en-US" dirty="0">
              <a:ea typeface="ＭＳ Ｐゴシック" pitchFamily="-65" charset="-128"/>
            </a:endParaRPr>
          </a:p>
          <a:p>
            <a:endParaRPr lang="en-US" sz="2800" b="1" dirty="0">
              <a:solidFill>
                <a:srgbClr val="FF0000"/>
              </a:solidFill>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m 1"/>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008112"/>
              </p:ext>
            </p:extLst>
          </p:nvPr>
        </p:nvGraphicFramePr>
        <p:xfrm>
          <a:off x="1"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81000"/>
            <a:ext cx="7772400" cy="3200400"/>
          </a:xfrm>
        </p:spPr>
        <p:txBody>
          <a:bodyPr>
            <a:normAutofit/>
          </a:bodyPr>
          <a:lstStyle/>
          <a:p>
            <a:r>
              <a:rPr lang="de-DE" b="1" dirty="0" smtClean="0"/>
              <a:t>IV.) </a:t>
            </a:r>
            <a:r>
              <a:rPr lang="en-US" b="1" dirty="0" smtClean="0">
                <a:cs typeface=""/>
              </a:rPr>
              <a:t>Current international </a:t>
            </a:r>
            <a:br>
              <a:rPr lang="en-US" b="1" dirty="0" smtClean="0">
                <a:cs typeface=""/>
              </a:rPr>
            </a:br>
            <a:r>
              <a:rPr lang="en-US" b="1" dirty="0" smtClean="0">
                <a:cs typeface=""/>
              </a:rPr>
              <a:t>health financing dynamics</a:t>
            </a:r>
            <a:r>
              <a:rPr lang="de-DE" b="1" dirty="0" smtClean="0"/>
              <a:t/>
            </a:r>
            <a:br>
              <a:rPr lang="de-DE" b="1" dirty="0" smtClean="0"/>
            </a:br>
            <a:r>
              <a:rPr lang="de-DE" b="1" dirty="0" smtClean="0"/>
              <a:t/>
            </a:r>
            <a:br>
              <a:rPr lang="de-DE" b="1"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hteck 2"/>
          <p:cNvSpPr/>
          <p:nvPr/>
        </p:nvSpPr>
        <p:spPr>
          <a:xfrm>
            <a:off x="609600" y="838200"/>
            <a:ext cx="9002713" cy="646113"/>
          </a:xfrm>
          <a:prstGeom prst="rect">
            <a:avLst/>
          </a:prstGeom>
        </p:spPr>
        <p:txBody>
          <a:bodyPr wrap="square">
            <a:spAutoFit/>
          </a:bodyPr>
          <a:lstStyle/>
          <a:p>
            <a:pPr>
              <a:defRPr/>
            </a:pPr>
            <a:r>
              <a:rPr lang="de-DE" sz="3600" b="1" dirty="0" smtClean="0">
                <a:solidFill>
                  <a:schemeClr val="accent1">
                    <a:lumMod val="50000"/>
                  </a:schemeClr>
                </a:solidFill>
                <a:latin typeface="Arial" pitchFamily="34" charset="0"/>
                <a:ea typeface="ＭＳ Ｐゴシック" charset="-128"/>
                <a:cs typeface="Arial" pitchFamily="34" charset="0"/>
              </a:rPr>
              <a:t>New </a:t>
            </a:r>
            <a:r>
              <a:rPr lang="de-DE" sz="3600" b="1" dirty="0" err="1" smtClean="0">
                <a:solidFill>
                  <a:schemeClr val="accent1">
                    <a:lumMod val="50000"/>
                  </a:schemeClr>
                </a:solidFill>
                <a:latin typeface="Arial" pitchFamily="34" charset="0"/>
                <a:ea typeface="ＭＳ Ｐゴシック" charset="-128"/>
                <a:cs typeface="Arial" pitchFamily="34" charset="0"/>
              </a:rPr>
              <a:t>players</a:t>
            </a:r>
            <a:endParaRPr lang="de-DE" sz="3600" b="1" dirty="0">
              <a:solidFill>
                <a:schemeClr val="accent1">
                  <a:lumMod val="50000"/>
                </a:schemeClr>
              </a:solidFill>
              <a:latin typeface="Arial" pitchFamily="34" charset="0"/>
              <a:ea typeface="ＭＳ Ｐゴシック" charset="-128"/>
              <a:cs typeface="Arial" pitchFamily="34" charset="0"/>
            </a:endParaRPr>
          </a:p>
        </p:txBody>
      </p:sp>
      <p:sp>
        <p:nvSpPr>
          <p:cNvPr id="55299" name="Rectangle 3"/>
          <p:cNvSpPr>
            <a:spLocks noChangeArrowheads="1"/>
          </p:cNvSpPr>
          <p:nvPr/>
        </p:nvSpPr>
        <p:spPr bwMode="auto">
          <a:xfrm>
            <a:off x="990600" y="1676400"/>
            <a:ext cx="8153400" cy="6586419"/>
          </a:xfrm>
          <a:prstGeom prst="rect">
            <a:avLst/>
          </a:prstGeom>
          <a:noFill/>
          <a:ln w="9525">
            <a:noFill/>
            <a:miter lim="800000"/>
            <a:headEnd/>
            <a:tailEnd/>
          </a:ln>
        </p:spPr>
        <p:txBody>
          <a:bodyPr wrap="square">
            <a:prstTxWarp prst="textNoShape">
              <a:avLst/>
            </a:prstTxWarp>
            <a:spAutoFit/>
          </a:bodyPr>
          <a:lstStyle/>
          <a:p>
            <a:pPr>
              <a:buFont typeface="Arial"/>
              <a:buChar char="•"/>
            </a:pPr>
            <a:r>
              <a:rPr lang="en-US" sz="3600" dirty="0" smtClean="0"/>
              <a:t> Among countries </a:t>
            </a:r>
          </a:p>
          <a:p>
            <a:pPr lvl="1">
              <a:buFont typeface="Arial"/>
              <a:buChar char="•"/>
            </a:pPr>
            <a:r>
              <a:rPr lang="en-US" sz="3600" dirty="0" smtClean="0"/>
              <a:t> New hierarchies and power 	constellations</a:t>
            </a:r>
          </a:p>
          <a:p>
            <a:pPr lvl="1">
              <a:buFont typeface="Arial"/>
              <a:buChar char="•"/>
            </a:pPr>
            <a:endParaRPr lang="en-US" sz="3600" dirty="0" smtClean="0"/>
          </a:p>
          <a:p>
            <a:pPr>
              <a:buFont typeface="Arial"/>
              <a:buChar char="•"/>
            </a:pPr>
            <a:r>
              <a:rPr lang="en-US" sz="3600" dirty="0" smtClean="0"/>
              <a:t> Within and across countries: </a:t>
            </a:r>
          </a:p>
          <a:p>
            <a:pPr lvl="1">
              <a:buFont typeface="Arial"/>
              <a:buChar char="•"/>
            </a:pPr>
            <a:r>
              <a:rPr lang="en-US" sz="3600" dirty="0" smtClean="0"/>
              <a:t> increasingly accepted role of 	the business sector and of 	private foundations </a:t>
            </a:r>
          </a:p>
          <a:p>
            <a:pPr>
              <a:buFont typeface="Arial"/>
              <a:buChar char="•"/>
            </a:pPr>
            <a:endParaRPr lang="en-US" dirty="0" smtClean="0"/>
          </a:p>
          <a:p>
            <a:endParaRPr lang="en-US" dirty="0" smtClean="0"/>
          </a:p>
          <a:p>
            <a:r>
              <a:rPr lang="en-US" dirty="0" smtClean="0"/>
              <a:t>			</a:t>
            </a:r>
            <a:endParaRPr lang="en-US" sz="2000" b="1" dirty="0" smtClean="0"/>
          </a:p>
          <a:p>
            <a:endParaRPr lang="en-US" sz="2000" b="1" dirty="0" smtClean="0"/>
          </a:p>
          <a:p>
            <a:endParaRPr lang="en-US" sz="2000" b="1" dirty="0" smtClean="0"/>
          </a:p>
          <a:p>
            <a:endParaRPr lang="en-US" sz="2000" b="1" dirty="0" smtClean="0"/>
          </a:p>
          <a:p>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700808" y="3212976"/>
            <a:ext cx="1143000" cy="790575"/>
          </a:xfrm>
          <a:prstGeom prst="rect">
            <a:avLst/>
          </a:prstGeom>
          <a:noFill/>
          <a:ln w="9525">
            <a:noFill/>
            <a:miter lim="800000"/>
            <a:headEnd/>
            <a:tailEnd/>
          </a:ln>
        </p:spPr>
      </p:pic>
      <p:sp>
        <p:nvSpPr>
          <p:cNvPr id="4" name="Titel 1"/>
          <p:cNvSpPr>
            <a:spLocks noGrp="1"/>
          </p:cNvSpPr>
          <p:nvPr>
            <p:ph type="title"/>
          </p:nvPr>
        </p:nvSpPr>
        <p:spPr>
          <a:xfrm>
            <a:off x="685800" y="609601"/>
            <a:ext cx="8229600" cy="761999"/>
          </a:xfrm>
        </p:spPr>
        <p:txBody>
          <a:bodyPr/>
          <a:lstStyle/>
          <a:p>
            <a:r>
              <a:rPr lang="de-DE" sz="4400" b="1" dirty="0" err="1" smtClean="0">
                <a:solidFill>
                  <a:srgbClr val="0070C0"/>
                </a:solidFill>
              </a:rPr>
              <a:t>Profusion</a:t>
            </a:r>
            <a:r>
              <a:rPr lang="de-DE" sz="4400" b="1" dirty="0" smtClean="0">
                <a:solidFill>
                  <a:srgbClr val="0070C0"/>
                </a:solidFill>
              </a:rPr>
              <a:t> of </a:t>
            </a:r>
            <a:r>
              <a:rPr lang="de-DE" sz="4400" b="1" dirty="0" err="1" smtClean="0">
                <a:solidFill>
                  <a:srgbClr val="0070C0"/>
                </a:solidFill>
              </a:rPr>
              <a:t>actors</a:t>
            </a:r>
            <a:endParaRPr lang="de-DE" sz="4400" b="1" dirty="0" smtClean="0">
              <a:solidFill>
                <a:srgbClr val="0070C0"/>
              </a:solidFill>
            </a:endParaRPr>
          </a:p>
        </p:txBody>
      </p:sp>
      <p:pic>
        <p:nvPicPr>
          <p:cNvPr id="5" name="Picture 2"/>
          <p:cNvPicPr>
            <a:picLocks noChangeAspect="1" noChangeArrowheads="1"/>
          </p:cNvPicPr>
          <p:nvPr/>
        </p:nvPicPr>
        <p:blipFill>
          <a:blip r:embed="rId4" cstate="print"/>
          <a:srcRect/>
          <a:stretch>
            <a:fillRect/>
          </a:stretch>
        </p:blipFill>
        <p:spPr bwMode="auto">
          <a:xfrm>
            <a:off x="107504" y="5835237"/>
            <a:ext cx="2880320" cy="690107"/>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600597" y="5165948"/>
            <a:ext cx="1819275" cy="4953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419872" y="5445224"/>
            <a:ext cx="2552700" cy="790575"/>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rot="20413268">
            <a:off x="179512" y="1911871"/>
            <a:ext cx="1438275" cy="581025"/>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1403648" y="1772816"/>
            <a:ext cx="1728192" cy="1614602"/>
          </a:xfrm>
          <a:prstGeom prst="rect">
            <a:avLst/>
          </a:prstGeom>
          <a:noFill/>
          <a:ln w="9525">
            <a:noFill/>
            <a:miter lim="800000"/>
            <a:headEnd/>
            <a:tailEnd/>
          </a:ln>
        </p:spPr>
      </p:pic>
      <p:pic>
        <p:nvPicPr>
          <p:cNvPr id="2056" name="Picture 8"/>
          <p:cNvPicPr>
            <a:picLocks noChangeAspect="1" noChangeArrowheads="1"/>
          </p:cNvPicPr>
          <p:nvPr/>
        </p:nvPicPr>
        <p:blipFill>
          <a:blip r:embed="rId9" cstate="print"/>
          <a:srcRect/>
          <a:stretch>
            <a:fillRect/>
          </a:stretch>
        </p:blipFill>
        <p:spPr bwMode="auto">
          <a:xfrm>
            <a:off x="3851920" y="4149080"/>
            <a:ext cx="1600200" cy="638175"/>
          </a:xfrm>
          <a:prstGeom prst="rect">
            <a:avLst/>
          </a:prstGeom>
          <a:noFill/>
          <a:ln w="9525">
            <a:noFill/>
            <a:miter lim="800000"/>
            <a:headEnd/>
            <a:tailEnd/>
          </a:ln>
        </p:spPr>
      </p:pic>
      <p:pic>
        <p:nvPicPr>
          <p:cNvPr id="2057" name="Picture 9"/>
          <p:cNvPicPr>
            <a:picLocks noChangeAspect="1" noChangeArrowheads="1"/>
          </p:cNvPicPr>
          <p:nvPr/>
        </p:nvPicPr>
        <p:blipFill>
          <a:blip r:embed="rId10" cstate="print"/>
          <a:srcRect/>
          <a:stretch>
            <a:fillRect/>
          </a:stretch>
        </p:blipFill>
        <p:spPr bwMode="auto">
          <a:xfrm>
            <a:off x="1979712" y="3123431"/>
            <a:ext cx="990600" cy="809625"/>
          </a:xfrm>
          <a:prstGeom prst="rect">
            <a:avLst/>
          </a:prstGeom>
          <a:noFill/>
          <a:ln w="9525">
            <a:noFill/>
            <a:miter lim="800000"/>
            <a:headEnd/>
            <a:tailEnd/>
          </a:ln>
        </p:spPr>
      </p:pic>
      <p:pic>
        <p:nvPicPr>
          <p:cNvPr id="2058" name="Picture 10"/>
          <p:cNvPicPr>
            <a:picLocks noChangeAspect="1" noChangeArrowheads="1"/>
          </p:cNvPicPr>
          <p:nvPr/>
        </p:nvPicPr>
        <p:blipFill>
          <a:blip r:embed="rId11" cstate="print"/>
          <a:srcRect/>
          <a:stretch>
            <a:fillRect/>
          </a:stretch>
        </p:blipFill>
        <p:spPr bwMode="auto">
          <a:xfrm>
            <a:off x="4932040" y="3429000"/>
            <a:ext cx="2781300" cy="790575"/>
          </a:xfrm>
          <a:prstGeom prst="rect">
            <a:avLst/>
          </a:prstGeom>
          <a:noFill/>
          <a:ln w="9525">
            <a:noFill/>
            <a:miter lim="800000"/>
            <a:headEnd/>
            <a:tailEnd/>
          </a:ln>
        </p:spPr>
      </p:pic>
      <p:pic>
        <p:nvPicPr>
          <p:cNvPr id="2059" name="Picture 11"/>
          <p:cNvPicPr>
            <a:picLocks noChangeAspect="1" noChangeArrowheads="1"/>
          </p:cNvPicPr>
          <p:nvPr/>
        </p:nvPicPr>
        <p:blipFill>
          <a:blip r:embed="rId12" cstate="print"/>
          <a:srcRect/>
          <a:stretch>
            <a:fillRect/>
          </a:stretch>
        </p:blipFill>
        <p:spPr bwMode="auto">
          <a:xfrm>
            <a:off x="7524328" y="5517232"/>
            <a:ext cx="1376015" cy="921913"/>
          </a:xfrm>
          <a:prstGeom prst="rect">
            <a:avLst/>
          </a:prstGeom>
          <a:noFill/>
          <a:ln w="9525">
            <a:noFill/>
            <a:miter lim="800000"/>
            <a:headEnd/>
            <a:tailEnd/>
          </a:ln>
        </p:spPr>
      </p:pic>
      <p:pic>
        <p:nvPicPr>
          <p:cNvPr id="2060" name="Picture 12"/>
          <p:cNvPicPr>
            <a:picLocks noChangeAspect="1" noChangeArrowheads="1"/>
          </p:cNvPicPr>
          <p:nvPr/>
        </p:nvPicPr>
        <p:blipFill>
          <a:blip r:embed="rId13" cstate="print"/>
          <a:srcRect/>
          <a:stretch>
            <a:fillRect/>
          </a:stretch>
        </p:blipFill>
        <p:spPr bwMode="auto">
          <a:xfrm>
            <a:off x="827584" y="4653136"/>
            <a:ext cx="1695450" cy="561975"/>
          </a:xfrm>
          <a:prstGeom prst="rect">
            <a:avLst/>
          </a:prstGeom>
          <a:noFill/>
          <a:ln w="9525">
            <a:noFill/>
            <a:miter lim="800000"/>
            <a:headEnd/>
            <a:tailEnd/>
          </a:ln>
        </p:spPr>
      </p:pic>
      <p:pic>
        <p:nvPicPr>
          <p:cNvPr id="2064" name="Picture 16"/>
          <p:cNvPicPr>
            <a:picLocks noChangeAspect="1" noChangeArrowheads="1"/>
          </p:cNvPicPr>
          <p:nvPr/>
        </p:nvPicPr>
        <p:blipFill>
          <a:blip r:embed="rId14" cstate="print"/>
          <a:srcRect/>
          <a:stretch>
            <a:fillRect/>
          </a:stretch>
        </p:blipFill>
        <p:spPr bwMode="auto">
          <a:xfrm>
            <a:off x="7092280" y="2532509"/>
            <a:ext cx="1619250" cy="752475"/>
          </a:xfrm>
          <a:prstGeom prst="rect">
            <a:avLst/>
          </a:prstGeom>
          <a:noFill/>
          <a:ln w="9525">
            <a:noFill/>
            <a:miter lim="800000"/>
            <a:headEnd/>
            <a:tailEnd/>
          </a:ln>
        </p:spPr>
      </p:pic>
      <p:pic>
        <p:nvPicPr>
          <p:cNvPr id="2065" name="Picture 17"/>
          <p:cNvPicPr>
            <a:picLocks noChangeAspect="1" noChangeArrowheads="1"/>
          </p:cNvPicPr>
          <p:nvPr/>
        </p:nvPicPr>
        <p:blipFill>
          <a:blip r:embed="rId15" cstate="print"/>
          <a:srcRect/>
          <a:stretch>
            <a:fillRect/>
          </a:stretch>
        </p:blipFill>
        <p:spPr bwMode="auto">
          <a:xfrm>
            <a:off x="683568" y="4005064"/>
            <a:ext cx="3168352" cy="589679"/>
          </a:xfrm>
          <a:prstGeom prst="rect">
            <a:avLst/>
          </a:prstGeom>
          <a:noFill/>
          <a:ln w="9525">
            <a:noFill/>
            <a:miter lim="800000"/>
            <a:headEnd/>
            <a:tailEnd/>
          </a:ln>
        </p:spPr>
      </p:pic>
      <p:pic>
        <p:nvPicPr>
          <p:cNvPr id="2066" name="Picture 18"/>
          <p:cNvPicPr>
            <a:picLocks noChangeAspect="1" noChangeArrowheads="1"/>
          </p:cNvPicPr>
          <p:nvPr/>
        </p:nvPicPr>
        <p:blipFill>
          <a:blip r:embed="rId16" cstate="print"/>
          <a:srcRect/>
          <a:stretch>
            <a:fillRect/>
          </a:stretch>
        </p:blipFill>
        <p:spPr bwMode="auto">
          <a:xfrm>
            <a:off x="40804" y="3212976"/>
            <a:ext cx="1866900" cy="781050"/>
          </a:xfrm>
          <a:prstGeom prst="rect">
            <a:avLst/>
          </a:prstGeom>
          <a:noFill/>
          <a:ln w="9525">
            <a:noFill/>
            <a:miter lim="800000"/>
            <a:headEnd/>
            <a:tailEnd/>
          </a:ln>
        </p:spPr>
      </p:pic>
      <p:pic>
        <p:nvPicPr>
          <p:cNvPr id="2067" name="Picture 19"/>
          <p:cNvPicPr>
            <a:picLocks noChangeAspect="1" noChangeArrowheads="1"/>
          </p:cNvPicPr>
          <p:nvPr/>
        </p:nvPicPr>
        <p:blipFill>
          <a:blip r:embed="rId17" cstate="print"/>
          <a:srcRect/>
          <a:stretch>
            <a:fillRect/>
          </a:stretch>
        </p:blipFill>
        <p:spPr bwMode="auto">
          <a:xfrm>
            <a:off x="5436096" y="4126210"/>
            <a:ext cx="2238375" cy="742950"/>
          </a:xfrm>
          <a:prstGeom prst="rect">
            <a:avLst/>
          </a:prstGeom>
          <a:noFill/>
          <a:ln w="9525">
            <a:noFill/>
            <a:miter lim="800000"/>
            <a:headEnd/>
            <a:tailEnd/>
          </a:ln>
        </p:spPr>
      </p:pic>
      <p:pic>
        <p:nvPicPr>
          <p:cNvPr id="2068" name="Picture 20"/>
          <p:cNvPicPr>
            <a:picLocks noChangeAspect="1" noChangeArrowheads="1"/>
          </p:cNvPicPr>
          <p:nvPr/>
        </p:nvPicPr>
        <p:blipFill>
          <a:blip r:embed="rId18" cstate="print"/>
          <a:srcRect/>
          <a:stretch>
            <a:fillRect/>
          </a:stretch>
        </p:blipFill>
        <p:spPr bwMode="auto">
          <a:xfrm>
            <a:off x="5868144" y="5877272"/>
            <a:ext cx="1419226" cy="642938"/>
          </a:xfrm>
          <a:prstGeom prst="rect">
            <a:avLst/>
          </a:prstGeom>
          <a:noFill/>
          <a:ln w="9525">
            <a:noFill/>
            <a:miter lim="800000"/>
            <a:headEnd/>
            <a:tailEnd/>
          </a:ln>
        </p:spPr>
      </p:pic>
      <p:pic>
        <p:nvPicPr>
          <p:cNvPr id="2069" name="Picture 21"/>
          <p:cNvPicPr>
            <a:picLocks noChangeAspect="1" noChangeArrowheads="1"/>
          </p:cNvPicPr>
          <p:nvPr/>
        </p:nvPicPr>
        <p:blipFill>
          <a:blip r:embed="rId19" cstate="print"/>
          <a:srcRect/>
          <a:stretch>
            <a:fillRect/>
          </a:stretch>
        </p:blipFill>
        <p:spPr bwMode="auto">
          <a:xfrm rot="1154629">
            <a:off x="7527291" y="1398889"/>
            <a:ext cx="1352550" cy="742950"/>
          </a:xfrm>
          <a:prstGeom prst="rect">
            <a:avLst/>
          </a:prstGeom>
          <a:noFill/>
          <a:ln w="9525">
            <a:noFill/>
            <a:miter lim="800000"/>
            <a:headEnd/>
            <a:tailEnd/>
          </a:ln>
        </p:spPr>
      </p:pic>
      <p:pic>
        <p:nvPicPr>
          <p:cNvPr id="2070" name="Picture 22"/>
          <p:cNvPicPr>
            <a:picLocks noChangeAspect="1" noChangeArrowheads="1"/>
          </p:cNvPicPr>
          <p:nvPr/>
        </p:nvPicPr>
        <p:blipFill>
          <a:blip r:embed="rId20" cstate="print"/>
          <a:srcRect/>
          <a:stretch>
            <a:fillRect/>
          </a:stretch>
        </p:blipFill>
        <p:spPr bwMode="auto">
          <a:xfrm rot="983522">
            <a:off x="7812360" y="3224014"/>
            <a:ext cx="1076325" cy="781050"/>
          </a:xfrm>
          <a:prstGeom prst="rect">
            <a:avLst/>
          </a:prstGeom>
          <a:noFill/>
          <a:ln w="9525">
            <a:noFill/>
            <a:miter lim="800000"/>
            <a:headEnd/>
            <a:tailEnd/>
          </a:ln>
        </p:spPr>
      </p:pic>
      <p:pic>
        <p:nvPicPr>
          <p:cNvPr id="32" name="Picture 5"/>
          <p:cNvPicPr>
            <a:picLocks noChangeAspect="1" noChangeArrowheads="1"/>
          </p:cNvPicPr>
          <p:nvPr/>
        </p:nvPicPr>
        <p:blipFill>
          <a:blip r:embed="rId21" cstate="print"/>
          <a:srcRect/>
          <a:stretch>
            <a:fillRect/>
          </a:stretch>
        </p:blipFill>
        <p:spPr bwMode="auto">
          <a:xfrm>
            <a:off x="7740352" y="3978002"/>
            <a:ext cx="1190625" cy="819150"/>
          </a:xfrm>
          <a:prstGeom prst="rect">
            <a:avLst/>
          </a:prstGeom>
          <a:noFill/>
          <a:ln w="9525">
            <a:noFill/>
            <a:miter lim="800000"/>
            <a:headEnd/>
            <a:tailEnd/>
          </a:ln>
        </p:spPr>
      </p:pic>
      <p:pic>
        <p:nvPicPr>
          <p:cNvPr id="33" name="Picture 4"/>
          <p:cNvPicPr>
            <a:picLocks noChangeAspect="1" noChangeArrowheads="1"/>
          </p:cNvPicPr>
          <p:nvPr/>
        </p:nvPicPr>
        <p:blipFill>
          <a:blip r:embed="rId22" cstate="print"/>
          <a:srcRect/>
          <a:stretch>
            <a:fillRect/>
          </a:stretch>
        </p:blipFill>
        <p:spPr bwMode="auto">
          <a:xfrm>
            <a:off x="3635896" y="6165304"/>
            <a:ext cx="2088232" cy="406045"/>
          </a:xfrm>
          <a:prstGeom prst="rect">
            <a:avLst/>
          </a:prstGeom>
          <a:noFill/>
          <a:ln w="9525">
            <a:noFill/>
            <a:miter lim="800000"/>
            <a:headEnd/>
            <a:tailEnd/>
          </a:ln>
        </p:spPr>
      </p:pic>
      <p:pic>
        <p:nvPicPr>
          <p:cNvPr id="35" name="Picture 13"/>
          <p:cNvPicPr>
            <a:picLocks noChangeAspect="1" noChangeArrowheads="1"/>
          </p:cNvPicPr>
          <p:nvPr/>
        </p:nvPicPr>
        <p:blipFill>
          <a:blip r:embed="rId23" cstate="print"/>
          <a:srcRect/>
          <a:stretch>
            <a:fillRect/>
          </a:stretch>
        </p:blipFill>
        <p:spPr bwMode="auto">
          <a:xfrm>
            <a:off x="6101655" y="4817715"/>
            <a:ext cx="2790825" cy="771525"/>
          </a:xfrm>
          <a:prstGeom prst="rect">
            <a:avLst/>
          </a:prstGeom>
          <a:noFill/>
          <a:ln w="9525">
            <a:noFill/>
            <a:miter lim="800000"/>
            <a:headEnd/>
            <a:tailEnd/>
          </a:ln>
        </p:spPr>
      </p:pic>
      <p:pic>
        <p:nvPicPr>
          <p:cNvPr id="1028" name="Picture 4"/>
          <p:cNvPicPr>
            <a:picLocks noChangeAspect="1" noChangeArrowheads="1"/>
          </p:cNvPicPr>
          <p:nvPr/>
        </p:nvPicPr>
        <p:blipFill>
          <a:blip r:embed="rId24" cstate="print"/>
          <a:srcRect/>
          <a:stretch>
            <a:fillRect/>
          </a:stretch>
        </p:blipFill>
        <p:spPr bwMode="auto">
          <a:xfrm>
            <a:off x="3340609" y="4730832"/>
            <a:ext cx="752475" cy="771525"/>
          </a:xfrm>
          <a:prstGeom prst="rect">
            <a:avLst/>
          </a:prstGeom>
          <a:noFill/>
          <a:ln w="9525">
            <a:noFill/>
            <a:miter lim="800000"/>
            <a:headEnd/>
            <a:tailEnd/>
          </a:ln>
        </p:spPr>
      </p:pic>
      <p:pic>
        <p:nvPicPr>
          <p:cNvPr id="3" name="Picture 2"/>
          <p:cNvPicPr>
            <a:picLocks noChangeAspect="1" noChangeArrowheads="1"/>
          </p:cNvPicPr>
          <p:nvPr/>
        </p:nvPicPr>
        <p:blipFill>
          <a:blip r:embed="rId25" cstate="print"/>
          <a:srcRect/>
          <a:stretch>
            <a:fillRect/>
          </a:stretch>
        </p:blipFill>
        <p:spPr bwMode="auto">
          <a:xfrm>
            <a:off x="3365157" y="1818904"/>
            <a:ext cx="1854915" cy="529976"/>
          </a:xfrm>
          <a:prstGeom prst="rect">
            <a:avLst/>
          </a:prstGeom>
          <a:noFill/>
          <a:ln w="9525">
            <a:noFill/>
            <a:miter lim="800000"/>
            <a:headEnd/>
            <a:tailEnd/>
          </a:ln>
        </p:spPr>
      </p:pic>
      <p:pic>
        <p:nvPicPr>
          <p:cNvPr id="2051" name="Picture 3"/>
          <p:cNvPicPr>
            <a:picLocks noChangeAspect="1" noChangeArrowheads="1"/>
          </p:cNvPicPr>
          <p:nvPr/>
        </p:nvPicPr>
        <p:blipFill>
          <a:blip r:embed="rId26" cstate="print"/>
          <a:srcRect/>
          <a:stretch>
            <a:fillRect/>
          </a:stretch>
        </p:blipFill>
        <p:spPr bwMode="auto">
          <a:xfrm>
            <a:off x="5208612" y="1645171"/>
            <a:ext cx="2171700" cy="847725"/>
          </a:xfrm>
          <a:prstGeom prst="rect">
            <a:avLst/>
          </a:prstGeom>
          <a:noFill/>
          <a:ln w="9525">
            <a:noFill/>
            <a:miter lim="800000"/>
            <a:headEnd/>
            <a:tailEnd/>
          </a:ln>
        </p:spPr>
      </p:pic>
      <p:pic>
        <p:nvPicPr>
          <p:cNvPr id="2050" name="Picture 2"/>
          <p:cNvPicPr>
            <a:picLocks noChangeAspect="1" noChangeArrowheads="1"/>
          </p:cNvPicPr>
          <p:nvPr/>
        </p:nvPicPr>
        <p:blipFill>
          <a:blip r:embed="rId27" cstate="print"/>
          <a:srcRect/>
          <a:stretch>
            <a:fillRect/>
          </a:stretch>
        </p:blipFill>
        <p:spPr bwMode="auto">
          <a:xfrm rot="699826">
            <a:off x="1500666" y="2178417"/>
            <a:ext cx="3678602" cy="989960"/>
          </a:xfrm>
          <a:prstGeom prst="rect">
            <a:avLst/>
          </a:prstGeom>
          <a:noFill/>
          <a:ln w="9525">
            <a:noFill/>
            <a:miter lim="800000"/>
            <a:headEnd/>
            <a:tailEnd/>
          </a:ln>
        </p:spPr>
      </p:pic>
      <p:grpSp>
        <p:nvGrpSpPr>
          <p:cNvPr id="6" name="Gruppieren 33"/>
          <p:cNvGrpSpPr/>
          <p:nvPr/>
        </p:nvGrpSpPr>
        <p:grpSpPr>
          <a:xfrm>
            <a:off x="395536" y="2492896"/>
            <a:ext cx="6404055" cy="4092561"/>
            <a:chOff x="179512" y="1628800"/>
            <a:chExt cx="6620079" cy="4458599"/>
          </a:xfrm>
        </p:grpSpPr>
        <p:pic>
          <p:nvPicPr>
            <p:cNvPr id="2072" name="Picture 24"/>
            <p:cNvPicPr>
              <a:picLocks noChangeAspect="1" noChangeArrowheads="1"/>
            </p:cNvPicPr>
            <p:nvPr/>
          </p:nvPicPr>
          <p:blipFill>
            <a:blip r:embed="rId28" cstate="print"/>
            <a:srcRect/>
            <a:stretch>
              <a:fillRect/>
            </a:stretch>
          </p:blipFill>
          <p:spPr bwMode="auto">
            <a:xfrm rot="327144">
              <a:off x="3419872" y="2552897"/>
              <a:ext cx="1254458" cy="727895"/>
            </a:xfrm>
            <a:prstGeom prst="rect">
              <a:avLst/>
            </a:prstGeom>
            <a:noFill/>
            <a:ln w="9525">
              <a:noFill/>
              <a:miter lim="800000"/>
              <a:headEnd/>
              <a:tailEnd/>
            </a:ln>
          </p:spPr>
        </p:pic>
        <p:pic>
          <p:nvPicPr>
            <p:cNvPr id="2073" name="Picture 25"/>
            <p:cNvPicPr>
              <a:picLocks noChangeAspect="1" noChangeArrowheads="1"/>
            </p:cNvPicPr>
            <p:nvPr/>
          </p:nvPicPr>
          <p:blipFill>
            <a:blip r:embed="rId29" cstate="print"/>
            <a:srcRect/>
            <a:stretch>
              <a:fillRect/>
            </a:stretch>
          </p:blipFill>
          <p:spPr bwMode="auto">
            <a:xfrm>
              <a:off x="4422420" y="4274289"/>
              <a:ext cx="1134055" cy="674691"/>
            </a:xfrm>
            <a:prstGeom prst="rect">
              <a:avLst/>
            </a:prstGeom>
            <a:noFill/>
            <a:ln w="9525">
              <a:noFill/>
              <a:miter lim="800000"/>
              <a:headEnd/>
              <a:tailEnd/>
            </a:ln>
          </p:spPr>
        </p:pic>
        <p:pic>
          <p:nvPicPr>
            <p:cNvPr id="2074" name="Picture 26"/>
            <p:cNvPicPr>
              <a:picLocks noChangeAspect="1" noChangeArrowheads="1"/>
            </p:cNvPicPr>
            <p:nvPr/>
          </p:nvPicPr>
          <p:blipFill>
            <a:blip r:embed="rId30" cstate="print"/>
            <a:srcRect/>
            <a:stretch>
              <a:fillRect/>
            </a:stretch>
          </p:blipFill>
          <p:spPr bwMode="auto">
            <a:xfrm>
              <a:off x="179512" y="4437112"/>
              <a:ext cx="1296144" cy="787531"/>
            </a:xfrm>
            <a:prstGeom prst="rect">
              <a:avLst/>
            </a:prstGeom>
            <a:noFill/>
            <a:ln w="9525">
              <a:noFill/>
              <a:miter lim="800000"/>
              <a:headEnd/>
              <a:tailEnd/>
            </a:ln>
          </p:spPr>
        </p:pic>
        <p:pic>
          <p:nvPicPr>
            <p:cNvPr id="2075" name="Picture 27"/>
            <p:cNvPicPr>
              <a:picLocks noChangeAspect="1" noChangeArrowheads="1"/>
            </p:cNvPicPr>
            <p:nvPr/>
          </p:nvPicPr>
          <p:blipFill>
            <a:blip r:embed="rId31" cstate="print"/>
            <a:srcRect/>
            <a:stretch>
              <a:fillRect/>
            </a:stretch>
          </p:blipFill>
          <p:spPr bwMode="auto">
            <a:xfrm>
              <a:off x="395536" y="1628800"/>
              <a:ext cx="1224136" cy="753314"/>
            </a:xfrm>
            <a:prstGeom prst="rect">
              <a:avLst/>
            </a:prstGeom>
            <a:noFill/>
            <a:ln w="9525">
              <a:noFill/>
              <a:miter lim="800000"/>
              <a:headEnd/>
              <a:tailEnd/>
            </a:ln>
          </p:spPr>
        </p:pic>
        <p:pic>
          <p:nvPicPr>
            <p:cNvPr id="2076" name="Picture 28"/>
            <p:cNvPicPr>
              <a:picLocks noChangeAspect="1" noChangeArrowheads="1"/>
            </p:cNvPicPr>
            <p:nvPr/>
          </p:nvPicPr>
          <p:blipFill>
            <a:blip r:embed="rId32" cstate="print"/>
            <a:srcRect/>
            <a:stretch>
              <a:fillRect/>
            </a:stretch>
          </p:blipFill>
          <p:spPr bwMode="auto">
            <a:xfrm>
              <a:off x="5436096" y="1628800"/>
              <a:ext cx="1363495" cy="779140"/>
            </a:xfrm>
            <a:prstGeom prst="rect">
              <a:avLst/>
            </a:prstGeom>
            <a:noFill/>
            <a:ln w="9525">
              <a:noFill/>
              <a:miter lim="800000"/>
              <a:headEnd/>
              <a:tailEnd/>
            </a:ln>
          </p:spPr>
        </p:pic>
        <p:pic>
          <p:nvPicPr>
            <p:cNvPr id="2077" name="Picture 29"/>
            <p:cNvPicPr>
              <a:picLocks noChangeAspect="1" noChangeArrowheads="1"/>
            </p:cNvPicPr>
            <p:nvPr/>
          </p:nvPicPr>
          <p:blipFill>
            <a:blip r:embed="rId33" cstate="print"/>
            <a:srcRect/>
            <a:stretch>
              <a:fillRect/>
            </a:stretch>
          </p:blipFill>
          <p:spPr bwMode="auto">
            <a:xfrm>
              <a:off x="1668252" y="5315874"/>
              <a:ext cx="1457325" cy="77152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752725" y="1064096"/>
            <a:ext cx="6391275" cy="5029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9552" y="1639813"/>
            <a:ext cx="1866900" cy="25812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39552" y="4178771"/>
            <a:ext cx="1419225" cy="1914525"/>
          </a:xfrm>
          <a:prstGeom prst="rect">
            <a:avLst/>
          </a:prstGeom>
          <a:noFill/>
          <a:ln w="9525">
            <a:noFill/>
            <a:miter lim="800000"/>
            <a:headEnd/>
            <a:tailEnd/>
          </a:ln>
        </p:spPr>
      </p:pic>
      <p:sp>
        <p:nvSpPr>
          <p:cNvPr id="8" name="Textfeld 7"/>
          <p:cNvSpPr txBox="1"/>
          <p:nvPr/>
        </p:nvSpPr>
        <p:spPr>
          <a:xfrm>
            <a:off x="395536" y="6093296"/>
            <a:ext cx="7200800" cy="461665"/>
          </a:xfrm>
          <a:prstGeom prst="rect">
            <a:avLst/>
          </a:prstGeom>
          <a:noFill/>
        </p:spPr>
        <p:txBody>
          <a:bodyPr wrap="square" rtlCol="0">
            <a:spAutoFit/>
          </a:bodyPr>
          <a:lstStyle/>
          <a:p>
            <a:r>
              <a:rPr lang="de-DE" sz="1200" dirty="0" smtClean="0"/>
              <a:t>*2010 and 2011 </a:t>
            </a:r>
            <a:r>
              <a:rPr lang="de-DE" sz="1200" dirty="0" err="1" smtClean="0"/>
              <a:t>are</a:t>
            </a:r>
            <a:r>
              <a:rPr lang="de-DE" sz="1200" dirty="0" smtClean="0"/>
              <a:t> </a:t>
            </a:r>
            <a:r>
              <a:rPr lang="de-DE" sz="1200" dirty="0" err="1" smtClean="0"/>
              <a:t>preliminary</a:t>
            </a:r>
            <a:r>
              <a:rPr lang="de-DE" sz="1200" dirty="0" smtClean="0"/>
              <a:t> </a:t>
            </a:r>
            <a:r>
              <a:rPr lang="de-DE" sz="1200" dirty="0" err="1" smtClean="0"/>
              <a:t>estimates</a:t>
            </a:r>
            <a:r>
              <a:rPr lang="de-DE" sz="1200" dirty="0" smtClean="0"/>
              <a:t> </a:t>
            </a:r>
            <a:r>
              <a:rPr lang="de-DE" sz="1200" dirty="0" err="1" smtClean="0"/>
              <a:t>based</a:t>
            </a:r>
            <a:r>
              <a:rPr lang="de-DE" sz="1200" dirty="0" smtClean="0"/>
              <a:t> on </a:t>
            </a:r>
            <a:r>
              <a:rPr lang="de-DE" sz="1200" dirty="0" err="1" smtClean="0"/>
              <a:t>information</a:t>
            </a:r>
            <a:r>
              <a:rPr lang="de-DE" sz="1200" dirty="0" smtClean="0"/>
              <a:t> </a:t>
            </a:r>
            <a:r>
              <a:rPr lang="de-DE" sz="1200" dirty="0" err="1" smtClean="0"/>
              <a:t>from</a:t>
            </a:r>
            <a:r>
              <a:rPr lang="de-DE" sz="1200" dirty="0" smtClean="0"/>
              <a:t> </a:t>
            </a:r>
            <a:r>
              <a:rPr lang="de-DE" sz="1200" dirty="0" err="1" smtClean="0"/>
              <a:t>the</a:t>
            </a:r>
            <a:r>
              <a:rPr lang="de-DE" sz="1200" dirty="0" smtClean="0"/>
              <a:t> </a:t>
            </a:r>
            <a:r>
              <a:rPr lang="de-DE" sz="1200" dirty="0" err="1" smtClean="0"/>
              <a:t>above</a:t>
            </a:r>
            <a:r>
              <a:rPr lang="de-DE" sz="1200" dirty="0" smtClean="0"/>
              <a:t> </a:t>
            </a:r>
            <a:r>
              <a:rPr lang="de-DE" sz="1200" dirty="0" err="1" smtClean="0"/>
              <a:t>organizations</a:t>
            </a:r>
            <a:r>
              <a:rPr lang="de-DE" sz="1200" dirty="0" smtClean="0"/>
              <a:t>, Institute </a:t>
            </a:r>
            <a:r>
              <a:rPr lang="de-DE" sz="1200" dirty="0" err="1" smtClean="0"/>
              <a:t>for</a:t>
            </a:r>
            <a:r>
              <a:rPr lang="de-DE" sz="1200" dirty="0" smtClean="0"/>
              <a:t> </a:t>
            </a:r>
            <a:r>
              <a:rPr lang="de-DE" sz="1200" dirty="0" err="1" smtClean="0"/>
              <a:t>Health</a:t>
            </a:r>
            <a:r>
              <a:rPr lang="de-DE" sz="1200" dirty="0" smtClean="0"/>
              <a:t> </a:t>
            </a:r>
            <a:r>
              <a:rPr lang="de-DE" sz="1200" dirty="0" err="1" smtClean="0"/>
              <a:t>Metrics</a:t>
            </a:r>
            <a:r>
              <a:rPr lang="de-DE" sz="1200" dirty="0" smtClean="0"/>
              <a:t> and Evaluation (IHME), University </a:t>
            </a:r>
            <a:r>
              <a:rPr lang="de-DE" sz="1200" dirty="0" err="1" smtClean="0"/>
              <a:t>of</a:t>
            </a:r>
            <a:r>
              <a:rPr lang="de-DE" sz="1200" dirty="0" smtClean="0"/>
              <a:t> Washington: </a:t>
            </a:r>
            <a:r>
              <a:rPr lang="de-DE" sz="1200" dirty="0" err="1" smtClean="0"/>
              <a:t>Financing</a:t>
            </a:r>
            <a:r>
              <a:rPr lang="de-DE" sz="1200" dirty="0" smtClean="0"/>
              <a:t> Global </a:t>
            </a:r>
            <a:r>
              <a:rPr lang="de-DE" sz="1200" dirty="0" err="1" smtClean="0"/>
              <a:t>Health</a:t>
            </a:r>
            <a:r>
              <a:rPr lang="de-DE" sz="1200" dirty="0" smtClean="0"/>
              <a:t> 2011</a:t>
            </a:r>
            <a:endParaRPr lang="de-DE" sz="1200" dirty="0"/>
          </a:p>
        </p:txBody>
      </p:sp>
      <p:pic>
        <p:nvPicPr>
          <p:cNvPr id="1030" name="Picture 6"/>
          <p:cNvPicPr>
            <a:picLocks noChangeAspect="1" noChangeArrowheads="1"/>
          </p:cNvPicPr>
          <p:nvPr/>
        </p:nvPicPr>
        <p:blipFill>
          <a:blip r:embed="rId6" cstate="print"/>
          <a:srcRect/>
          <a:stretch>
            <a:fillRect/>
          </a:stretch>
        </p:blipFill>
        <p:spPr bwMode="auto">
          <a:xfrm>
            <a:off x="7668344" y="6093296"/>
            <a:ext cx="1316161" cy="518488"/>
          </a:xfrm>
          <a:prstGeom prst="rect">
            <a:avLst/>
          </a:prstGeom>
          <a:noFill/>
          <a:ln w="9525">
            <a:noFill/>
            <a:miter lim="800000"/>
            <a:headEnd/>
            <a:tailEnd/>
          </a:ln>
        </p:spPr>
      </p:pic>
      <p:sp>
        <p:nvSpPr>
          <p:cNvPr id="9" name="Textfeld 8"/>
          <p:cNvSpPr txBox="1"/>
          <p:nvPr/>
        </p:nvSpPr>
        <p:spPr>
          <a:xfrm>
            <a:off x="762000" y="152401"/>
            <a:ext cx="8382000" cy="892552"/>
          </a:xfrm>
          <a:prstGeom prst="rect">
            <a:avLst/>
          </a:prstGeom>
          <a:noFill/>
        </p:spPr>
        <p:txBody>
          <a:bodyPr wrap="square" rtlCol="0">
            <a:spAutoFit/>
          </a:bodyPr>
          <a:lstStyle/>
          <a:p>
            <a:r>
              <a:rPr lang="de-DE" sz="2800" b="1" dirty="0" err="1" smtClean="0">
                <a:solidFill>
                  <a:srgbClr val="0070C0"/>
                </a:solidFill>
              </a:rPr>
              <a:t>Composition</a:t>
            </a:r>
            <a:r>
              <a:rPr lang="de-DE" sz="2800" b="1" dirty="0" smtClean="0">
                <a:solidFill>
                  <a:srgbClr val="0070C0"/>
                </a:solidFill>
              </a:rPr>
              <a:t> of </a:t>
            </a:r>
            <a:r>
              <a:rPr lang="de-DE" sz="2800" b="1" dirty="0" err="1" smtClean="0">
                <a:solidFill>
                  <a:srgbClr val="0070C0"/>
                </a:solidFill>
              </a:rPr>
              <a:t>health</a:t>
            </a:r>
            <a:r>
              <a:rPr lang="de-DE" sz="2800" b="1" dirty="0" smtClean="0">
                <a:solidFill>
                  <a:srgbClr val="0070C0"/>
                </a:solidFill>
              </a:rPr>
              <a:t> </a:t>
            </a:r>
            <a:r>
              <a:rPr lang="de-DE" sz="2800" b="1" dirty="0" err="1" smtClean="0">
                <a:solidFill>
                  <a:srgbClr val="0070C0"/>
                </a:solidFill>
              </a:rPr>
              <a:t>financing</a:t>
            </a:r>
            <a:r>
              <a:rPr lang="de-DE" sz="2800" b="1" dirty="0" smtClean="0">
                <a:solidFill>
                  <a:srgbClr val="0070C0"/>
                </a:solidFill>
              </a:rPr>
              <a:t> </a:t>
            </a:r>
            <a:r>
              <a:rPr lang="de-DE" sz="2400" dirty="0" smtClean="0">
                <a:solidFill>
                  <a:srgbClr val="0070C0"/>
                </a:solidFill>
              </a:rPr>
              <a:t>(1990-2011)</a:t>
            </a:r>
            <a:endParaRPr lang="de-DE" sz="2400" dirty="0">
              <a:solidFill>
                <a:srgbClr val="0070C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4499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feld 5"/>
          <p:cNvSpPr txBox="1"/>
          <p:nvPr/>
        </p:nvSpPr>
        <p:spPr>
          <a:xfrm>
            <a:off x="1371600" y="381000"/>
            <a:ext cx="7391400" cy="892552"/>
          </a:xfrm>
          <a:prstGeom prst="rect">
            <a:avLst/>
          </a:prstGeom>
          <a:noFill/>
        </p:spPr>
        <p:txBody>
          <a:bodyPr wrap="square" rtlCol="0">
            <a:spAutoFit/>
          </a:bodyPr>
          <a:lstStyle/>
          <a:p>
            <a:r>
              <a:rPr lang="de-DE" sz="2600" b="1" dirty="0" err="1" smtClean="0">
                <a:solidFill>
                  <a:srgbClr val="0070C0"/>
                </a:solidFill>
              </a:rPr>
              <a:t>Privatised</a:t>
            </a:r>
            <a:r>
              <a:rPr lang="de-DE" sz="2600" b="1" dirty="0" smtClean="0">
                <a:solidFill>
                  <a:srgbClr val="0070C0"/>
                </a:solidFill>
              </a:rPr>
              <a:t> international </a:t>
            </a:r>
            <a:r>
              <a:rPr lang="de-DE" sz="2600" b="1" dirty="0" err="1" smtClean="0">
                <a:solidFill>
                  <a:srgbClr val="0070C0"/>
                </a:solidFill>
              </a:rPr>
              <a:t>health</a:t>
            </a:r>
            <a:r>
              <a:rPr lang="de-DE" sz="2600" b="1" dirty="0" smtClean="0">
                <a:solidFill>
                  <a:srgbClr val="0070C0"/>
                </a:solidFill>
              </a:rPr>
              <a:t> </a:t>
            </a:r>
            <a:r>
              <a:rPr lang="de-DE" sz="2600" b="1" dirty="0" err="1" smtClean="0">
                <a:solidFill>
                  <a:srgbClr val="0070C0"/>
                </a:solidFill>
              </a:rPr>
              <a:t>sector</a:t>
            </a:r>
            <a:r>
              <a:rPr lang="de-DE" sz="2600" b="1" dirty="0" smtClean="0">
                <a:solidFill>
                  <a:srgbClr val="0070C0"/>
                </a:solidFill>
              </a:rPr>
              <a:t>: </a:t>
            </a:r>
            <a:r>
              <a:rPr lang="de-DE" sz="2600" b="1" dirty="0" err="1" smtClean="0">
                <a:solidFill>
                  <a:srgbClr val="0070C0"/>
                </a:solidFill>
              </a:rPr>
              <a:t>selected</a:t>
            </a:r>
            <a:r>
              <a:rPr lang="de-DE" sz="2600" b="1" dirty="0" smtClean="0">
                <a:solidFill>
                  <a:srgbClr val="0070C0"/>
                </a:solidFill>
              </a:rPr>
              <a:t> </a:t>
            </a:r>
            <a:r>
              <a:rPr lang="de-DE" sz="2600" b="1" dirty="0" err="1" smtClean="0">
                <a:solidFill>
                  <a:srgbClr val="0070C0"/>
                </a:solidFill>
              </a:rPr>
              <a:t>annual</a:t>
            </a:r>
            <a:r>
              <a:rPr lang="de-DE" sz="2600" b="1" dirty="0" smtClean="0">
                <a:solidFill>
                  <a:srgbClr val="0070C0"/>
                </a:solidFill>
              </a:rPr>
              <a:t> </a:t>
            </a:r>
            <a:r>
              <a:rPr lang="de-DE" sz="2600" b="1" dirty="0" err="1" smtClean="0">
                <a:solidFill>
                  <a:srgbClr val="0070C0"/>
                </a:solidFill>
              </a:rPr>
              <a:t>expenditures</a:t>
            </a:r>
            <a:r>
              <a:rPr lang="de-DE" sz="2600" b="1" dirty="0" smtClean="0">
                <a:solidFill>
                  <a:srgbClr val="0070C0"/>
                </a:solidFill>
              </a:rPr>
              <a:t> </a:t>
            </a:r>
            <a:r>
              <a:rPr lang="de-DE" sz="2600" dirty="0" smtClean="0">
                <a:solidFill>
                  <a:srgbClr val="0070C0"/>
                </a:solidFill>
              </a:rPr>
              <a:t>(2010)</a:t>
            </a:r>
            <a:endParaRPr lang="de-DE" sz="2600" dirty="0">
              <a:solidFill>
                <a:srgbClr val="0070C0"/>
              </a:solidFill>
            </a:endParaRPr>
          </a:p>
        </p:txBody>
      </p:sp>
      <p:sp>
        <p:nvSpPr>
          <p:cNvPr id="7" name="Textfeld 6"/>
          <p:cNvSpPr txBox="1"/>
          <p:nvPr/>
        </p:nvSpPr>
        <p:spPr>
          <a:xfrm>
            <a:off x="539552" y="1899404"/>
            <a:ext cx="8352928" cy="4662815"/>
          </a:xfrm>
          <a:prstGeom prst="rect">
            <a:avLst/>
          </a:prstGeom>
          <a:noFill/>
        </p:spPr>
        <p:txBody>
          <a:bodyPr wrap="square" rtlCol="0">
            <a:spAutoFit/>
          </a:bodyPr>
          <a:lstStyle/>
          <a:p>
            <a:pPr>
              <a:buFont typeface="Arial"/>
              <a:buChar char="•"/>
            </a:pPr>
            <a:r>
              <a:rPr lang="de-DE" sz="1700" dirty="0" smtClean="0"/>
              <a:t>  GFATM ca. 3 </a:t>
            </a:r>
            <a:r>
              <a:rPr lang="de-DE" sz="1700" dirty="0" err="1" smtClean="0"/>
              <a:t>billion</a:t>
            </a:r>
            <a:r>
              <a:rPr lang="de-DE" sz="1700" dirty="0" smtClean="0"/>
              <a:t> USD </a:t>
            </a:r>
          </a:p>
          <a:p>
            <a:pPr>
              <a:spcBef>
                <a:spcPts val="600"/>
              </a:spcBef>
              <a:buFont typeface="Arial" pitchFamily="34" charset="0"/>
              <a:buChar char="•"/>
            </a:pPr>
            <a:r>
              <a:rPr lang="de-DE" sz="1700" dirty="0" smtClean="0"/>
              <a:t>  GAVI Alliance ca. 1 </a:t>
            </a:r>
            <a:r>
              <a:rPr lang="de-DE" sz="1700" dirty="0" err="1" smtClean="0"/>
              <a:t>billion</a:t>
            </a:r>
            <a:r>
              <a:rPr lang="de-DE" sz="1700" dirty="0" smtClean="0"/>
              <a:t> USD</a:t>
            </a:r>
          </a:p>
          <a:p>
            <a:pPr>
              <a:spcBef>
                <a:spcPts val="600"/>
              </a:spcBef>
              <a:buFont typeface="Arial" pitchFamily="34" charset="0"/>
              <a:buChar char="•"/>
            </a:pPr>
            <a:r>
              <a:rPr lang="de-DE" sz="1700" dirty="0" smtClean="0"/>
              <a:t>  World Vision 2,48 </a:t>
            </a:r>
            <a:r>
              <a:rPr lang="de-DE" sz="1700" dirty="0" err="1" smtClean="0"/>
              <a:t>billion</a:t>
            </a:r>
            <a:r>
              <a:rPr lang="de-DE" sz="1700" dirty="0" smtClean="0"/>
              <a:t> USD</a:t>
            </a:r>
          </a:p>
          <a:p>
            <a:pPr>
              <a:spcBef>
                <a:spcPts val="600"/>
              </a:spcBef>
              <a:buFont typeface="Arial" pitchFamily="34" charset="0"/>
              <a:buChar char="•"/>
            </a:pPr>
            <a:r>
              <a:rPr lang="de-DE" sz="1700" dirty="0" smtClean="0"/>
              <a:t>  OXFAM 911 </a:t>
            </a:r>
            <a:r>
              <a:rPr lang="de-DE" sz="1700" dirty="0" err="1" smtClean="0"/>
              <a:t>million</a:t>
            </a:r>
            <a:r>
              <a:rPr lang="de-DE" sz="1700" dirty="0" smtClean="0"/>
              <a:t> €</a:t>
            </a:r>
          </a:p>
          <a:p>
            <a:pPr>
              <a:spcBef>
                <a:spcPts val="600"/>
              </a:spcBef>
              <a:buFont typeface="Arial" pitchFamily="34" charset="0"/>
              <a:buChar char="•"/>
            </a:pPr>
            <a:r>
              <a:rPr lang="de-DE" sz="1700" dirty="0" smtClean="0"/>
              <a:t> </a:t>
            </a:r>
            <a:r>
              <a:rPr lang="de-DE" sz="1700" dirty="0" err="1" smtClean="0"/>
              <a:t>Doctors</a:t>
            </a:r>
            <a:r>
              <a:rPr lang="de-DE" sz="1700" dirty="0" smtClean="0"/>
              <a:t> </a:t>
            </a:r>
            <a:r>
              <a:rPr lang="de-DE" sz="1700" dirty="0" err="1" smtClean="0"/>
              <a:t>without</a:t>
            </a:r>
            <a:r>
              <a:rPr lang="de-DE" sz="1700" dirty="0" smtClean="0"/>
              <a:t> </a:t>
            </a:r>
            <a:r>
              <a:rPr lang="de-DE" sz="1700" dirty="0" err="1" smtClean="0"/>
              <a:t>borders</a:t>
            </a:r>
            <a:r>
              <a:rPr lang="de-DE" sz="1700" dirty="0" smtClean="0"/>
              <a:t> (MSF) 813 </a:t>
            </a:r>
            <a:r>
              <a:rPr lang="de-DE" sz="1700" dirty="0" err="1" smtClean="0"/>
              <a:t>million</a:t>
            </a:r>
            <a:r>
              <a:rPr lang="de-DE" sz="1700" dirty="0" smtClean="0"/>
              <a:t> €</a:t>
            </a:r>
          </a:p>
          <a:p>
            <a:pPr>
              <a:spcBef>
                <a:spcPts val="600"/>
              </a:spcBef>
              <a:buFont typeface="Arial" pitchFamily="34" charset="0"/>
              <a:buChar char="•"/>
            </a:pPr>
            <a:r>
              <a:rPr lang="de-DE" sz="1700" dirty="0" smtClean="0"/>
              <a:t> ICRC  808 </a:t>
            </a:r>
            <a:r>
              <a:rPr lang="de-DE" sz="1700" dirty="0" err="1" smtClean="0"/>
              <a:t>million</a:t>
            </a:r>
            <a:r>
              <a:rPr lang="de-DE" sz="1700" dirty="0" smtClean="0"/>
              <a:t> €</a:t>
            </a:r>
          </a:p>
          <a:p>
            <a:pPr>
              <a:spcBef>
                <a:spcPts val="600"/>
              </a:spcBef>
              <a:buFont typeface="Arial" pitchFamily="34" charset="0"/>
              <a:buChar char="•"/>
            </a:pPr>
            <a:r>
              <a:rPr lang="de-DE" sz="1700" dirty="0" smtClean="0"/>
              <a:t> </a:t>
            </a:r>
            <a:r>
              <a:rPr lang="de-DE" sz="1700" dirty="0" err="1" smtClean="0"/>
              <a:t>Care</a:t>
            </a:r>
            <a:r>
              <a:rPr lang="de-DE" sz="1700" dirty="0" smtClean="0"/>
              <a:t> International 580 </a:t>
            </a:r>
            <a:r>
              <a:rPr lang="de-DE" sz="1700" dirty="0" err="1" smtClean="0"/>
              <a:t>million</a:t>
            </a:r>
            <a:r>
              <a:rPr lang="de-DE" sz="1700" dirty="0" smtClean="0"/>
              <a:t> €; </a:t>
            </a:r>
          </a:p>
          <a:p>
            <a:pPr>
              <a:spcBef>
                <a:spcPts val="600"/>
              </a:spcBef>
              <a:buFont typeface="Arial" pitchFamily="34" charset="0"/>
              <a:buChar char="•"/>
            </a:pPr>
            <a:r>
              <a:rPr lang="de-DE" sz="1700" dirty="0" smtClean="0"/>
              <a:t> Welthungerhilfe  185 </a:t>
            </a:r>
            <a:r>
              <a:rPr lang="de-DE" sz="1700" dirty="0" err="1" smtClean="0"/>
              <a:t>million</a:t>
            </a:r>
            <a:r>
              <a:rPr lang="de-DE" sz="1700" dirty="0" smtClean="0"/>
              <a:t> €</a:t>
            </a:r>
          </a:p>
          <a:p>
            <a:pPr>
              <a:spcBef>
                <a:spcPts val="600"/>
              </a:spcBef>
              <a:buFont typeface="Arial" pitchFamily="34" charset="0"/>
              <a:buChar char="•"/>
            </a:pPr>
            <a:r>
              <a:rPr lang="de-DE" sz="1700" dirty="0" smtClean="0"/>
              <a:t> Misereor 184 </a:t>
            </a:r>
            <a:r>
              <a:rPr lang="de-DE" sz="1700" dirty="0" err="1" smtClean="0"/>
              <a:t>million</a:t>
            </a:r>
            <a:r>
              <a:rPr lang="de-DE" sz="1700" dirty="0" smtClean="0"/>
              <a:t> €</a:t>
            </a:r>
          </a:p>
          <a:p>
            <a:pPr>
              <a:spcBef>
                <a:spcPts val="600"/>
              </a:spcBef>
              <a:buFont typeface="Arial" pitchFamily="34" charset="0"/>
              <a:buChar char="•"/>
            </a:pPr>
            <a:r>
              <a:rPr lang="de-DE" sz="1700" dirty="0" smtClean="0"/>
              <a:t> EED 168 </a:t>
            </a:r>
            <a:r>
              <a:rPr lang="de-DE" sz="1700" dirty="0" err="1" smtClean="0"/>
              <a:t>million</a:t>
            </a:r>
            <a:r>
              <a:rPr lang="de-DE" sz="1700" dirty="0" smtClean="0"/>
              <a:t> €</a:t>
            </a:r>
          </a:p>
          <a:p>
            <a:r>
              <a:rPr lang="de-DE" dirty="0" smtClean="0"/>
              <a:t> </a:t>
            </a:r>
          </a:p>
          <a:p>
            <a:pPr>
              <a:tabLst>
                <a:tab pos="450850" algn="l"/>
              </a:tabLst>
            </a:pPr>
            <a:r>
              <a:rPr lang="de-DE" sz="1600" i="1" dirty="0" smtClean="0">
                <a:solidFill>
                  <a:srgbClr val="C00000"/>
                </a:solidFill>
              </a:rPr>
              <a:t>	„Global </a:t>
            </a:r>
            <a:r>
              <a:rPr lang="de-DE" sz="1600" i="1" dirty="0" err="1" smtClean="0">
                <a:solidFill>
                  <a:srgbClr val="C00000"/>
                </a:solidFill>
              </a:rPr>
              <a:t>Health</a:t>
            </a:r>
            <a:r>
              <a:rPr lang="de-DE" sz="1600" i="1" dirty="0" smtClean="0">
                <a:solidFill>
                  <a:srgbClr val="C00000"/>
                </a:solidFill>
              </a:rPr>
              <a:t> </a:t>
            </a:r>
            <a:r>
              <a:rPr lang="de-DE" sz="1600" i="1" dirty="0" err="1" smtClean="0">
                <a:solidFill>
                  <a:srgbClr val="C00000"/>
                </a:solidFill>
              </a:rPr>
              <a:t>is</a:t>
            </a:r>
            <a:r>
              <a:rPr lang="de-DE" sz="1600" i="1" dirty="0" smtClean="0">
                <a:solidFill>
                  <a:srgbClr val="C00000"/>
                </a:solidFill>
              </a:rPr>
              <a:t> a multi-</a:t>
            </a:r>
            <a:r>
              <a:rPr lang="de-DE" sz="1600" i="1" dirty="0" err="1" smtClean="0">
                <a:solidFill>
                  <a:srgbClr val="C00000"/>
                </a:solidFill>
              </a:rPr>
              <a:t>billion</a:t>
            </a:r>
            <a:r>
              <a:rPr lang="de-DE" sz="1600" i="1" dirty="0" smtClean="0">
                <a:solidFill>
                  <a:srgbClr val="C00000"/>
                </a:solidFill>
              </a:rPr>
              <a:t> </a:t>
            </a:r>
            <a:r>
              <a:rPr lang="de-DE" sz="1600" i="1" dirty="0" err="1" smtClean="0">
                <a:solidFill>
                  <a:srgbClr val="C00000"/>
                </a:solidFill>
              </a:rPr>
              <a:t>dollar</a:t>
            </a:r>
            <a:r>
              <a:rPr lang="de-DE" sz="1600" i="1" dirty="0" smtClean="0">
                <a:solidFill>
                  <a:srgbClr val="C00000"/>
                </a:solidFill>
              </a:rPr>
              <a:t> </a:t>
            </a:r>
            <a:r>
              <a:rPr lang="de-DE" sz="1600" i="1" dirty="0" err="1" smtClean="0">
                <a:solidFill>
                  <a:srgbClr val="C00000"/>
                </a:solidFill>
              </a:rPr>
              <a:t>industry</a:t>
            </a:r>
            <a:r>
              <a:rPr lang="de-DE" sz="1600" i="1" dirty="0" smtClean="0">
                <a:solidFill>
                  <a:srgbClr val="C00000"/>
                </a:solidFill>
              </a:rPr>
              <a:t> …“</a:t>
            </a:r>
          </a:p>
          <a:p>
            <a:pPr>
              <a:tabLst>
                <a:tab pos="450850" algn="l"/>
              </a:tabLst>
            </a:pPr>
            <a:endParaRPr lang="de-DE" sz="1400" i="1" dirty="0" smtClean="0">
              <a:solidFill>
                <a:srgbClr val="C00000"/>
              </a:solidFill>
            </a:endParaRPr>
          </a:p>
          <a:p>
            <a:pPr>
              <a:tabLst>
                <a:tab pos="450850" algn="l"/>
              </a:tabLst>
            </a:pPr>
            <a:r>
              <a:rPr lang="de-DE" sz="1600" i="1" dirty="0" smtClean="0">
                <a:solidFill>
                  <a:srgbClr val="C00000"/>
                </a:solidFill>
              </a:rPr>
              <a:t>	</a:t>
            </a:r>
            <a:r>
              <a:rPr lang="de-DE" sz="1400" dirty="0" smtClean="0"/>
              <a:t>(David McCoy et al. 2009)</a:t>
            </a:r>
          </a:p>
          <a:p>
            <a:endParaRPr lang="de-DE"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370013" y="301625"/>
            <a:ext cx="7313612" cy="1603375"/>
          </a:xfrm>
        </p:spPr>
        <p:txBody>
          <a:bodyPr/>
          <a:lstStyle/>
          <a:p>
            <a:r>
              <a:rPr lang="en-US" dirty="0" smtClean="0">
                <a:ea typeface="ＭＳ Ｐゴシック" pitchFamily="-65" charset="-128"/>
                <a:cs typeface="ＭＳ Ｐゴシック" pitchFamily="-65" charset="-128"/>
              </a:rPr>
              <a:t>Exercise I:</a:t>
            </a:r>
            <a:br>
              <a:rPr lang="en-US" dirty="0" smtClean="0">
                <a:ea typeface="ＭＳ Ｐゴシック" pitchFamily="-65" charset="-128"/>
                <a:cs typeface="ＭＳ Ｐゴシック" pitchFamily="-65" charset="-128"/>
              </a:rPr>
            </a:br>
            <a:r>
              <a:rPr lang="en-US" dirty="0" smtClean="0">
                <a:ea typeface="ＭＳ Ｐゴシック" pitchFamily="-65" charset="-128"/>
                <a:cs typeface="ＭＳ Ｐゴシック" pitchFamily="-65" charset="-128"/>
              </a:rPr>
              <a:t>Inequities in access to health</a:t>
            </a:r>
            <a:br>
              <a:rPr lang="en-US" dirty="0" smtClean="0">
                <a:ea typeface="ＭＳ Ｐゴシック" pitchFamily="-65" charset="-128"/>
                <a:cs typeface="ＭＳ Ｐゴシック" pitchFamily="-65" charset="-128"/>
              </a:rPr>
            </a:br>
            <a:endParaRPr lang="en-US" dirty="0" smtClean="0">
              <a:ea typeface="ＭＳ Ｐゴシック" pitchFamily="-65" charset="-128"/>
              <a:cs typeface="ＭＳ Ｐゴシック" pitchFamily="-65" charset="-128"/>
            </a:endParaRPr>
          </a:p>
        </p:txBody>
      </p:sp>
      <p:sp>
        <p:nvSpPr>
          <p:cNvPr id="107523" name="Content Placeholder 2"/>
          <p:cNvSpPr>
            <a:spLocks noGrp="1"/>
          </p:cNvSpPr>
          <p:nvPr>
            <p:ph idx="1"/>
          </p:nvPr>
        </p:nvSpPr>
        <p:spPr>
          <a:xfrm>
            <a:off x="609600" y="1827213"/>
            <a:ext cx="8534400" cy="4802187"/>
          </a:xfrm>
        </p:spPr>
        <p:txBody>
          <a:bodyPr anchor="t"/>
          <a:lstStyle/>
          <a:p>
            <a:pPr lvl="1" algn="just">
              <a:buNone/>
            </a:pPr>
            <a:r>
              <a:rPr lang="en-US" sz="2400" b="1" dirty="0" smtClean="0"/>
              <a:t>In light of the impact of </a:t>
            </a:r>
            <a:r>
              <a:rPr lang="en-US" sz="2400" b="1" dirty="0" err="1" smtClean="0"/>
              <a:t>globalisation</a:t>
            </a:r>
            <a:r>
              <a:rPr lang="en-US" sz="2400" b="1" dirty="0" smtClean="0"/>
              <a:t>, and the trends in political, social and economic situations:</a:t>
            </a:r>
          </a:p>
          <a:p>
            <a:pPr lvl="1">
              <a:buFont typeface="Courier New"/>
              <a:buChar char="o"/>
            </a:pPr>
            <a:r>
              <a:rPr lang="en-US" sz="2400" dirty="0" smtClean="0"/>
              <a:t>In your country: what are the </a:t>
            </a:r>
            <a:r>
              <a:rPr lang="en-US" sz="2400" dirty="0" smtClean="0">
                <a:ea typeface="ＭＳ Ｐゴシック" pitchFamily="-65" charset="-128"/>
                <a:cs typeface="ＭＳ Ｐゴシック" pitchFamily="-65" charset="-128"/>
              </a:rPr>
              <a:t>inequities in access, quality, inclusiveness, coverage, and affordability of health services</a:t>
            </a:r>
            <a:r>
              <a:rPr lang="en-US" sz="2400" dirty="0" smtClean="0"/>
              <a:t> (list out individually) (5 minutes)</a:t>
            </a:r>
            <a:endParaRPr lang="en-US" sz="2400" dirty="0" smtClean="0">
              <a:ea typeface="ＭＳ Ｐゴシック" pitchFamily="-65" charset="-128"/>
              <a:cs typeface="ＭＳ Ｐゴシック" pitchFamily="-65" charset="-128"/>
            </a:endParaRPr>
          </a:p>
          <a:p>
            <a:pPr marL="742950" lvl="2" indent="-342900"/>
            <a:r>
              <a:rPr lang="en-US" sz="2400" dirty="0" smtClean="0"/>
              <a:t>Compare notes with your </a:t>
            </a:r>
            <a:r>
              <a:rPr lang="en-US" sz="2400" dirty="0" err="1" smtClean="0"/>
              <a:t>neighbour</a:t>
            </a:r>
            <a:r>
              <a:rPr lang="en-US" sz="2400" dirty="0" smtClean="0"/>
              <a:t>: are there common types of inequities (discuss in pairs) </a:t>
            </a:r>
          </a:p>
          <a:p>
            <a:pPr marL="742950" lvl="2" indent="-342900">
              <a:buNone/>
            </a:pPr>
            <a:r>
              <a:rPr lang="en-US" sz="2400" dirty="0" smtClean="0"/>
              <a:t>	(5 minutes)</a:t>
            </a:r>
          </a:p>
          <a:p>
            <a:pPr marL="742950" lvl="2" indent="-342900"/>
            <a:r>
              <a:rPr lang="en-US" sz="2400" dirty="0" smtClean="0"/>
              <a:t>What are the 3 most pressing issues? (present &amp; discuss findings in plenary) (10 minutes)</a:t>
            </a:r>
          </a:p>
          <a:p>
            <a:pPr marL="742950" lvl="2" indent="-342900"/>
            <a:endParaRPr lang="en-US" sz="1800" dirty="0" smtClean="0"/>
          </a:p>
          <a:p>
            <a:endParaRPr lang="en-US" sz="2400" dirty="0" smtClean="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152401"/>
            <a:ext cx="7313612" cy="1371600"/>
          </a:xfrm>
        </p:spPr>
        <p:txBody>
          <a:bodyPr/>
          <a:lstStyle/>
          <a:p>
            <a:r>
              <a:rPr lang="en-US" b="1" dirty="0" smtClean="0"/>
              <a:t>Development,   </a:t>
            </a:r>
            <a:br>
              <a:rPr lang="en-US" b="1" dirty="0" smtClean="0"/>
            </a:br>
            <a:r>
              <a:rPr lang="en-US" b="1" dirty="0" smtClean="0"/>
              <a:t>development cooperation</a:t>
            </a:r>
            <a:endParaRPr lang="en-US" b="1" dirty="0"/>
          </a:p>
        </p:txBody>
      </p:sp>
      <p:sp>
        <p:nvSpPr>
          <p:cNvPr id="3" name="Content Placeholder 2"/>
          <p:cNvSpPr>
            <a:spLocks noGrp="1"/>
          </p:cNvSpPr>
          <p:nvPr>
            <p:ph idx="1"/>
          </p:nvPr>
        </p:nvSpPr>
        <p:spPr/>
        <p:txBody>
          <a:bodyPr/>
          <a:lstStyle/>
          <a:p>
            <a:r>
              <a:rPr lang="en-US" dirty="0" smtClean="0"/>
              <a:t>“Development” and “cooperation”: complex and loaded terms</a:t>
            </a:r>
          </a:p>
          <a:p>
            <a:endParaRPr lang="en-US" dirty="0" smtClean="0"/>
          </a:p>
          <a:p>
            <a:r>
              <a:rPr lang="en-US" dirty="0" smtClean="0"/>
              <a:t>Which refer to </a:t>
            </a:r>
          </a:p>
          <a:p>
            <a:pPr lvl="1"/>
            <a:r>
              <a:rPr lang="en-US" dirty="0" smtClean="0"/>
              <a:t>economic, social and political change</a:t>
            </a:r>
          </a:p>
          <a:p>
            <a:pPr lvl="1"/>
            <a:r>
              <a:rPr lang="en-US" dirty="0" smtClean="0"/>
              <a:t>The interaction between countries, usually in the form of technical advice or financial transfers </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038" y="985838"/>
            <a:ext cx="7239000" cy="3357562"/>
          </a:xfrm>
        </p:spPr>
        <p:txBody>
          <a:bodyPr>
            <a:normAutofit fontScale="90000"/>
          </a:bodyPr>
          <a:lstStyle/>
          <a:p>
            <a:r>
              <a:rPr lang="de-DE" b="1" dirty="0" smtClean="0"/>
              <a:t>V. 	</a:t>
            </a:r>
            <a:r>
              <a:rPr lang="en-US" b="1" dirty="0" smtClean="0">
                <a:cs typeface=""/>
              </a:rPr>
              <a:t>Equity – versus social 	exclusion, lack of decent, low 	social protection coverage</a:t>
            </a:r>
            <a:r>
              <a:rPr lang="de-DE" b="1" dirty="0" smtClean="0"/>
              <a:t/>
            </a:r>
            <a:br>
              <a:rPr lang="de-DE" b="1" dirty="0" smtClean="0"/>
            </a:br>
            <a:r>
              <a:rPr lang="en-US" b="1" dirty="0" smtClean="0"/>
              <a:t/>
            </a:r>
            <a:br>
              <a:rPr lang="en-US" b="1" dirty="0" smtClean="0"/>
            </a:br>
            <a:r>
              <a:rPr lang="de-DE" b="1" dirty="0" smtClean="0"/>
              <a:t/>
            </a:r>
            <a:br>
              <a:rPr lang="de-DE" b="1" dirty="0" smtClean="0"/>
            </a:br>
            <a:r>
              <a:rPr lang="de-DE" b="1" dirty="0" smtClean="0"/>
              <a:t/>
            </a:r>
            <a:br>
              <a:rPr lang="de-DE" b="1"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b="1" dirty="0">
                <a:ea typeface="ＭＳ Ｐゴシック" pitchFamily="-65" charset="-128"/>
                <a:cs typeface="ＭＳ Ｐゴシック" pitchFamily="-65" charset="-128"/>
              </a:rPr>
              <a:t>Promoting equity, equality and inclusion</a:t>
            </a:r>
          </a:p>
        </p:txBody>
      </p:sp>
      <p:sp>
        <p:nvSpPr>
          <p:cNvPr id="88067" name="Content Placeholder 2"/>
          <p:cNvSpPr>
            <a:spLocks noGrp="1"/>
          </p:cNvSpPr>
          <p:nvPr>
            <p:ph idx="1"/>
          </p:nvPr>
        </p:nvSpPr>
        <p:spPr>
          <a:xfrm>
            <a:off x="1295400" y="2438400"/>
            <a:ext cx="7313613" cy="4114800"/>
          </a:xfrm>
        </p:spPr>
        <p:txBody>
          <a:bodyPr/>
          <a:lstStyle/>
          <a:p>
            <a:r>
              <a:rPr lang="en-US" sz="2800" dirty="0">
                <a:ea typeface="ＭＳ Ｐゴシック" pitchFamily="-65" charset="-128"/>
                <a:cs typeface="ＭＳ Ｐゴシック" pitchFamily="-65" charset="-128"/>
              </a:rPr>
              <a:t> Equality is the principle that all human beings are equal and have equal rights</a:t>
            </a:r>
          </a:p>
          <a:p>
            <a:endParaRPr lang="en-US" sz="2800" dirty="0">
              <a:ea typeface="ＭＳ Ｐゴシック" pitchFamily="-65" charset="-128"/>
              <a:cs typeface="ＭＳ Ｐゴシック" pitchFamily="-65" charset="-128"/>
            </a:endParaRPr>
          </a:p>
          <a:p>
            <a:r>
              <a:rPr lang="en-US" sz="2800" dirty="0">
                <a:ea typeface="ＭＳ Ｐゴシック" pitchFamily="-65" charset="-128"/>
                <a:cs typeface="ＭＳ Ｐゴシック" pitchFamily="-65" charset="-128"/>
              </a:rPr>
              <a:t>Equity is a principle that refers to fairness of treatment according to needs and specific requirements.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a:xfrm>
            <a:off x="990600" y="301624"/>
            <a:ext cx="7693025" cy="1831975"/>
          </a:xfrm>
        </p:spPr>
        <p:txBody>
          <a:bodyPr/>
          <a:lstStyle/>
          <a:p>
            <a:r>
              <a:rPr lang="de-DE" dirty="0" err="1" smtClean="0">
                <a:ea typeface="ＭＳ Ｐゴシック" pitchFamily="-65" charset="-128"/>
                <a:cs typeface="ＭＳ Ｐゴシック" pitchFamily="-65" charset="-128"/>
              </a:rPr>
              <a:t>Social</a:t>
            </a:r>
            <a:r>
              <a:rPr lang="de-DE" dirty="0" smtClean="0">
                <a:ea typeface="ＭＳ Ｐゴシック" pitchFamily="-65" charset="-128"/>
                <a:cs typeface="ＭＳ Ｐゴシック" pitchFamily="-65" charset="-128"/>
              </a:rPr>
              <a:t> </a:t>
            </a:r>
            <a:r>
              <a:rPr lang="de-DE" dirty="0" err="1" smtClean="0">
                <a:ea typeface="ＭＳ Ｐゴシック" pitchFamily="-65" charset="-128"/>
                <a:cs typeface="ＭＳ Ｐゴシック" pitchFamily="-65" charset="-128"/>
              </a:rPr>
              <a:t>exclusion</a:t>
            </a:r>
            <a:r>
              <a:rPr lang="de-DE" dirty="0" smtClean="0">
                <a:ea typeface="ＭＳ Ｐゴシック" pitchFamily="-65" charset="-128"/>
                <a:cs typeface="ＭＳ Ｐゴシック" pitchFamily="-65" charset="-128"/>
              </a:rPr>
              <a:t> </a:t>
            </a:r>
            <a:r>
              <a:rPr lang="de-DE" dirty="0" err="1" smtClean="0">
                <a:ea typeface="ＭＳ Ｐゴシック" pitchFamily="-65" charset="-128"/>
                <a:cs typeface="ＭＳ Ｐゴシック" pitchFamily="-65" charset="-128"/>
              </a:rPr>
              <a:t>undermining</a:t>
            </a:r>
            <a:r>
              <a:rPr lang="de-DE" dirty="0" smtClean="0">
                <a:ea typeface="ＭＳ Ｐゴシック" pitchFamily="-65" charset="-128"/>
                <a:cs typeface="ＭＳ Ｐゴシック" pitchFamily="-65" charset="-128"/>
              </a:rPr>
              <a:t> </a:t>
            </a:r>
            <a:r>
              <a:rPr lang="de-DE" dirty="0" err="1" smtClean="0">
                <a:ea typeface="ＭＳ Ｐゴシック" pitchFamily="-65" charset="-128"/>
                <a:cs typeface="ＭＳ Ｐゴシック" pitchFamily="-65" charset="-128"/>
              </a:rPr>
              <a:t>equity</a:t>
            </a:r>
            <a:r>
              <a:rPr lang="de-DE" dirty="0" smtClean="0">
                <a:ea typeface="ＭＳ Ｐゴシック" pitchFamily="-65" charset="-128"/>
                <a:cs typeface="ＭＳ Ｐゴシック" pitchFamily="-65" charset="-128"/>
              </a:rPr>
              <a:t> </a:t>
            </a:r>
            <a:br>
              <a:rPr lang="de-DE" dirty="0" smtClean="0">
                <a:ea typeface="ＭＳ Ｐゴシック" pitchFamily="-65" charset="-128"/>
                <a:cs typeface="ＭＳ Ｐゴシック" pitchFamily="-65" charset="-128"/>
              </a:rPr>
            </a:br>
            <a:endParaRPr lang="de-DE" dirty="0" smtClean="0">
              <a:ea typeface="ＭＳ Ｐゴシック" pitchFamily="-65" charset="-128"/>
              <a:cs typeface="ＭＳ Ｐゴシック" pitchFamily="-65" charset="-128"/>
            </a:endParaRPr>
          </a:p>
        </p:txBody>
      </p:sp>
      <p:sp>
        <p:nvSpPr>
          <p:cNvPr id="21507" name="Content Placeholder 2"/>
          <p:cNvSpPr>
            <a:spLocks noGrp="1"/>
          </p:cNvSpPr>
          <p:nvPr>
            <p:ph idx="1"/>
          </p:nvPr>
        </p:nvSpPr>
        <p:spPr/>
        <p:txBody>
          <a:bodyPr/>
          <a:lstStyle/>
          <a:p>
            <a:pPr>
              <a:buFont typeface="Wingdings" pitchFamily="2" charset="2"/>
              <a:buChar char="¡"/>
              <a:defRPr/>
            </a:pPr>
            <a:r>
              <a:rPr lang="de-DE" sz="2400" dirty="0" err="1" smtClean="0"/>
              <a:t>Systematic</a:t>
            </a:r>
            <a:r>
              <a:rPr lang="de-DE" sz="2400" dirty="0" smtClean="0"/>
              <a:t> </a:t>
            </a:r>
            <a:r>
              <a:rPr lang="en-US" sz="2400" dirty="0" smtClean="0"/>
              <a:t>exclusions are the result of the intersecting inequalities</a:t>
            </a:r>
          </a:p>
          <a:p>
            <a:pPr>
              <a:buSzPct val="97000"/>
              <a:buFont typeface="Wingdings" pitchFamily="2" charset="2"/>
              <a:buChar char="Ø"/>
              <a:defRPr/>
            </a:pPr>
            <a:r>
              <a:rPr lang="en-US" sz="2000" kern="1200" dirty="0" smtClean="0">
                <a:latin typeface="Arial" charset="0"/>
              </a:rPr>
              <a:t>Social exclusion</a:t>
            </a:r>
          </a:p>
          <a:p>
            <a:pPr>
              <a:buSzPct val="97000"/>
              <a:buFont typeface="Wingdings" pitchFamily="2" charset="2"/>
              <a:buChar char="Ø"/>
              <a:defRPr/>
            </a:pPr>
            <a:r>
              <a:rPr lang="en-US" sz="2000" kern="1200" dirty="0" smtClean="0">
                <a:latin typeface="Arial" charset="0"/>
              </a:rPr>
              <a:t>Cultural inequalities</a:t>
            </a:r>
          </a:p>
          <a:p>
            <a:pPr>
              <a:buSzPct val="97000"/>
              <a:buFont typeface="Wingdings" pitchFamily="2" charset="2"/>
              <a:buChar char="Ø"/>
              <a:defRPr/>
            </a:pPr>
            <a:r>
              <a:rPr lang="en-US" sz="2000" kern="1200" dirty="0" smtClean="0">
                <a:latin typeface="Arial" charset="0"/>
              </a:rPr>
              <a:t>Spatial inequalities </a:t>
            </a:r>
          </a:p>
          <a:p>
            <a:pPr>
              <a:buSzPct val="97000"/>
              <a:buFont typeface="Wingdings" pitchFamily="2" charset="2"/>
              <a:buChar char="Ø"/>
              <a:defRPr/>
            </a:pPr>
            <a:r>
              <a:rPr lang="en-US" sz="2000" kern="1200" dirty="0" smtClean="0">
                <a:latin typeface="Arial" charset="0"/>
              </a:rPr>
              <a:t>Economic inequalities</a:t>
            </a:r>
          </a:p>
          <a:p>
            <a:pPr>
              <a:buSzPct val="97000"/>
              <a:buFont typeface="Wingdings" pitchFamily="2" charset="2"/>
              <a:buChar char="Ø"/>
              <a:defRPr/>
            </a:pPr>
            <a:r>
              <a:rPr lang="en-US" sz="2000" kern="1200" dirty="0" smtClean="0">
                <a:latin typeface="Arial" charset="0"/>
              </a:rPr>
              <a:t>Political inequalities</a:t>
            </a:r>
          </a:p>
          <a:p>
            <a:pPr>
              <a:buSzPct val="97000"/>
              <a:buFont typeface="Wingdings" pitchFamily="2" charset="2"/>
              <a:buChar char="Ø"/>
              <a:defRPr/>
            </a:pPr>
            <a:endParaRPr lang="en-US" sz="2000" kern="1200" dirty="0" smtClean="0">
              <a:latin typeface="Arial" charset="0"/>
            </a:endParaRPr>
          </a:p>
          <a:p>
            <a:pPr>
              <a:buFont typeface="Wingdings" pitchFamily="2" charset="2"/>
              <a:buChar char="¡"/>
              <a:defRPr/>
            </a:pPr>
            <a:r>
              <a:rPr lang="de-DE" sz="2400" dirty="0" smtClean="0"/>
              <a:t>The </a:t>
            </a:r>
            <a:r>
              <a:rPr lang="de-DE" sz="2400" dirty="0" err="1" smtClean="0"/>
              <a:t>interaction</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exclusions</a:t>
            </a:r>
            <a:r>
              <a:rPr lang="de-DE" sz="2400" dirty="0" smtClean="0"/>
              <a:t> </a:t>
            </a:r>
            <a:r>
              <a:rPr lang="en-US" sz="2400" dirty="0" smtClean="0"/>
              <a:t>explains the persistence of social exclusion over time. ( </a:t>
            </a:r>
            <a:r>
              <a:rPr lang="en-US" sz="2400" dirty="0" err="1" smtClean="0"/>
              <a:t>Naila</a:t>
            </a:r>
            <a:r>
              <a:rPr lang="en-US" sz="2400" dirty="0" smtClean="0"/>
              <a:t> </a:t>
            </a:r>
            <a:r>
              <a:rPr lang="en-US" sz="2400" dirty="0" err="1" smtClean="0"/>
              <a:t>Kabeer</a:t>
            </a:r>
            <a:r>
              <a:rPr lang="en-US" sz="2400" dirty="0" smtClean="0"/>
              <a:t>)</a:t>
            </a:r>
          </a:p>
          <a:p>
            <a:pPr>
              <a:buFont typeface="Wingdings" pitchFamily="2" charset="2"/>
              <a:buNone/>
              <a:defRPr/>
            </a:pPr>
            <a:r>
              <a:rPr lang="en-US"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21507">
                                            <p:txEl>
                                              <p:pRg st="7" end="7"/>
                                            </p:txEl>
                                          </p:spTgt>
                                        </p:tgtEl>
                                        <p:attrNameLst>
                                          <p:attrName>style.visibility</p:attrName>
                                        </p:attrNameLst>
                                      </p:cBhvr>
                                      <p:to>
                                        <p:strVal val="visible"/>
                                      </p:to>
                                    </p:set>
                                    <p:anim calcmode="lin" valueType="num">
                                      <p:cBhvr additive="base">
                                        <p:cTn id="43" dur="10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21507">
                                            <p:txEl>
                                              <p:pRg st="8" end="8"/>
                                            </p:txEl>
                                          </p:spTgt>
                                        </p:tgtEl>
                                        <p:attrNameLst>
                                          <p:attrName>style.visibility</p:attrName>
                                        </p:attrNameLst>
                                      </p:cBhvr>
                                      <p:to>
                                        <p:strVal val="visible"/>
                                      </p:to>
                                    </p:set>
                                    <p:anim calcmode="lin" valueType="num">
                                      <p:cBhvr additive="base">
                                        <p:cTn id="49" dur="10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1789113" y="1600200"/>
            <a:ext cx="7075487" cy="5032375"/>
          </a:xfrm>
        </p:spPr>
        <p:txBody>
          <a:bodyPr/>
          <a:lstStyle/>
          <a:p>
            <a:pPr lvl="1" eaLnBrk="1" hangingPunct="1">
              <a:lnSpc>
                <a:spcPct val="80000"/>
              </a:lnSpc>
              <a:buFontTx/>
              <a:buChar char="•"/>
            </a:pPr>
            <a:r>
              <a:rPr lang="en-GB" sz="2100"/>
              <a:t>Income/economic class/ access to productive assets</a:t>
            </a:r>
          </a:p>
          <a:p>
            <a:pPr lvl="1" eaLnBrk="1" hangingPunct="1">
              <a:lnSpc>
                <a:spcPct val="80000"/>
              </a:lnSpc>
              <a:buFontTx/>
              <a:buChar char="•"/>
            </a:pPr>
            <a:r>
              <a:rPr lang="en-GB" sz="2100"/>
              <a:t>Caste/clan</a:t>
            </a:r>
          </a:p>
          <a:p>
            <a:pPr lvl="1" eaLnBrk="1" hangingPunct="1">
              <a:lnSpc>
                <a:spcPct val="80000"/>
              </a:lnSpc>
              <a:buFontTx/>
              <a:buChar char="•"/>
            </a:pPr>
            <a:r>
              <a:rPr lang="en-GB" sz="2100"/>
              <a:t>Ethnicity</a:t>
            </a:r>
          </a:p>
          <a:p>
            <a:pPr lvl="1" eaLnBrk="1" hangingPunct="1">
              <a:lnSpc>
                <a:spcPct val="80000"/>
              </a:lnSpc>
              <a:buFontTx/>
              <a:buChar char="•"/>
            </a:pPr>
            <a:r>
              <a:rPr lang="en-GB" sz="2100"/>
              <a:t>Faith</a:t>
            </a:r>
          </a:p>
          <a:p>
            <a:pPr lvl="1" eaLnBrk="1" hangingPunct="1">
              <a:lnSpc>
                <a:spcPct val="80000"/>
              </a:lnSpc>
              <a:buFontTx/>
              <a:buChar char="•"/>
            </a:pPr>
            <a:r>
              <a:rPr lang="en-GB" sz="2100"/>
              <a:t>Language</a:t>
            </a:r>
          </a:p>
          <a:p>
            <a:pPr lvl="1" eaLnBrk="1" hangingPunct="1">
              <a:lnSpc>
                <a:spcPct val="80000"/>
              </a:lnSpc>
              <a:buFontTx/>
              <a:buChar char="•"/>
            </a:pPr>
            <a:r>
              <a:rPr lang="en-GB" sz="2100"/>
              <a:t>Health condition/communicable/visible diseases</a:t>
            </a:r>
          </a:p>
          <a:p>
            <a:pPr lvl="1" eaLnBrk="1" hangingPunct="1">
              <a:lnSpc>
                <a:spcPct val="80000"/>
              </a:lnSpc>
              <a:buFontTx/>
              <a:buChar char="•"/>
            </a:pPr>
            <a:r>
              <a:rPr lang="en-GB" sz="2100"/>
              <a:t>Ability/disability</a:t>
            </a:r>
          </a:p>
          <a:p>
            <a:pPr lvl="1" eaLnBrk="1" hangingPunct="1">
              <a:lnSpc>
                <a:spcPct val="80000"/>
              </a:lnSpc>
              <a:buFontTx/>
              <a:buChar char="•"/>
            </a:pPr>
            <a:r>
              <a:rPr lang="en-GB" sz="2100"/>
              <a:t>Geographic location/”distance”/urban vs rural</a:t>
            </a:r>
          </a:p>
          <a:p>
            <a:pPr lvl="1" eaLnBrk="1" hangingPunct="1">
              <a:lnSpc>
                <a:spcPct val="80000"/>
              </a:lnSpc>
              <a:buFontTx/>
              <a:buChar char="•"/>
            </a:pPr>
            <a:r>
              <a:rPr lang="en-GB" sz="2100"/>
              <a:t>Citizenship and migration status</a:t>
            </a:r>
          </a:p>
          <a:p>
            <a:pPr lvl="1" eaLnBrk="1" hangingPunct="1">
              <a:lnSpc>
                <a:spcPct val="80000"/>
              </a:lnSpc>
              <a:buFontTx/>
              <a:buChar char="•"/>
            </a:pPr>
            <a:r>
              <a:rPr lang="en-GB" sz="2100"/>
              <a:t>Condition of menstruation </a:t>
            </a:r>
          </a:p>
          <a:p>
            <a:pPr lvl="1" eaLnBrk="1" hangingPunct="1">
              <a:lnSpc>
                <a:spcPct val="80000"/>
              </a:lnSpc>
              <a:buFontTx/>
              <a:buChar char="•"/>
            </a:pPr>
            <a:r>
              <a:rPr lang="en-GB" sz="2100"/>
              <a:t>Sexual orientation</a:t>
            </a:r>
          </a:p>
          <a:p>
            <a:pPr lvl="1" eaLnBrk="1" hangingPunct="1">
              <a:lnSpc>
                <a:spcPct val="80000"/>
              </a:lnSpc>
              <a:buFontTx/>
              <a:buChar char="•"/>
            </a:pPr>
            <a:r>
              <a:rPr lang="en-US" sz="2100"/>
              <a:t>Recurrent emergency situations</a:t>
            </a:r>
          </a:p>
          <a:p>
            <a:pPr lvl="1" eaLnBrk="1" hangingPunct="1">
              <a:lnSpc>
                <a:spcPct val="80000"/>
              </a:lnSpc>
              <a:buFontTx/>
              <a:buChar char="•"/>
            </a:pPr>
            <a:r>
              <a:rPr lang="en-US" sz="2100"/>
              <a:t>Conflict situation </a:t>
            </a:r>
          </a:p>
          <a:p>
            <a:pPr lvl="1" eaLnBrk="1" hangingPunct="1">
              <a:lnSpc>
                <a:spcPct val="80000"/>
              </a:lnSpc>
              <a:buFontTx/>
              <a:buChar char="•"/>
            </a:pPr>
            <a:r>
              <a:rPr lang="en-GB" sz="2100"/>
              <a:t>Age</a:t>
            </a:r>
            <a:endParaRPr lang="en-US" sz="2100"/>
          </a:p>
        </p:txBody>
      </p:sp>
      <p:sp>
        <p:nvSpPr>
          <p:cNvPr id="67587" name="Rectangle 3"/>
          <p:cNvSpPr>
            <a:spLocks noChangeArrowheads="1"/>
          </p:cNvSpPr>
          <p:nvPr/>
        </p:nvSpPr>
        <p:spPr bwMode="auto">
          <a:xfrm>
            <a:off x="76200" y="152400"/>
            <a:ext cx="8991600" cy="1219200"/>
          </a:xfrm>
          <a:prstGeom prst="rect">
            <a:avLst/>
          </a:prstGeom>
          <a:solidFill>
            <a:srgbClr val="3399FF"/>
          </a:solidFill>
          <a:ln w="9525">
            <a:noFill/>
            <a:miter lim="800000"/>
            <a:headEnd/>
            <a:tailEnd/>
          </a:ln>
        </p:spPr>
        <p:txBody>
          <a:bodyPr anchor="ctr">
            <a:prstTxWarp prst="textNoShape">
              <a:avLst/>
            </a:prstTxWarp>
          </a:bodyPr>
          <a:lstStyle/>
          <a:p>
            <a:r>
              <a:rPr lang="en-US" sz="3600" b="1">
                <a:solidFill>
                  <a:schemeClr val="bg1"/>
                </a:solidFill>
                <a:latin typeface="Arial" pitchFamily="-65" charset="0"/>
              </a:rPr>
              <a:t>Vectors of social exclusion  </a:t>
            </a:r>
          </a:p>
        </p:txBody>
      </p:sp>
      <p:grpSp>
        <p:nvGrpSpPr>
          <p:cNvPr id="2" name="Group 4"/>
          <p:cNvGrpSpPr>
            <a:grpSpLocks/>
          </p:cNvGrpSpPr>
          <p:nvPr/>
        </p:nvGrpSpPr>
        <p:grpSpPr bwMode="auto">
          <a:xfrm>
            <a:off x="379413" y="1352550"/>
            <a:ext cx="1676400" cy="5299075"/>
            <a:chOff x="2616" y="862"/>
            <a:chExt cx="1056" cy="3338"/>
          </a:xfrm>
        </p:grpSpPr>
        <p:sp>
          <p:nvSpPr>
            <p:cNvPr id="67590" name="AutoShape 5"/>
            <p:cNvSpPr>
              <a:spLocks noChangeArrowheads="1"/>
            </p:cNvSpPr>
            <p:nvPr/>
          </p:nvSpPr>
          <p:spPr bwMode="auto">
            <a:xfrm>
              <a:off x="2616" y="862"/>
              <a:ext cx="1056" cy="3338"/>
            </a:xfrm>
            <a:prstGeom prst="upDownArrow">
              <a:avLst>
                <a:gd name="adj1" fmla="val 50000"/>
                <a:gd name="adj2" fmla="val 63220"/>
              </a:avLst>
            </a:prstGeom>
            <a:noFill/>
            <a:ln w="28575">
              <a:solidFill>
                <a:srgbClr val="660066"/>
              </a:solidFill>
              <a:miter lim="800000"/>
              <a:headEnd/>
              <a:tailEnd/>
            </a:ln>
          </p:spPr>
          <p:txBody>
            <a:bodyPr wrap="none" anchor="ctr">
              <a:prstTxWarp prst="textNoShape">
                <a:avLst/>
              </a:prstTxWarp>
            </a:bodyPr>
            <a:lstStyle/>
            <a:p>
              <a:pPr eaLnBrk="0" hangingPunct="0"/>
              <a:endParaRPr lang="de-DE"/>
            </a:p>
          </p:txBody>
        </p:sp>
        <p:sp>
          <p:nvSpPr>
            <p:cNvPr id="67591" name="Text Box 6"/>
            <p:cNvSpPr txBox="1">
              <a:spLocks noChangeArrowheads="1"/>
            </p:cNvSpPr>
            <p:nvPr/>
          </p:nvSpPr>
          <p:spPr bwMode="auto">
            <a:xfrm rot="-5400000">
              <a:off x="2520" y="2268"/>
              <a:ext cx="1216" cy="346"/>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000" b="1">
                  <a:solidFill>
                    <a:srgbClr val="660066"/>
                  </a:solidFill>
                  <a:latin typeface="Arial" pitchFamily="-65" charset="0"/>
                </a:rPr>
                <a:t>GENDER</a:t>
              </a:r>
            </a:p>
          </p:txBody>
        </p:sp>
      </p:grpSp>
      <p:pic>
        <p:nvPicPr>
          <p:cNvPr id="67589" name="Picture 7" descr="UNICEF Logo_White"/>
          <p:cNvPicPr>
            <a:picLocks noChangeAspect="1" noChangeArrowheads="1"/>
          </p:cNvPicPr>
          <p:nvPr/>
        </p:nvPicPr>
        <p:blipFill>
          <a:blip r:embed="rId3"/>
          <a:srcRect/>
          <a:stretch>
            <a:fillRect/>
          </a:stretch>
        </p:blipFill>
        <p:spPr bwMode="auto">
          <a:xfrm>
            <a:off x="6781800" y="6096000"/>
            <a:ext cx="2143125" cy="520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 y="152400"/>
            <a:ext cx="7086600" cy="668605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srcRect/>
          <a:stretch>
            <a:fillRect/>
          </a:stretch>
        </p:blipFill>
        <p:spPr bwMode="auto">
          <a:xfrm>
            <a:off x="914400" y="304800"/>
            <a:ext cx="7772400" cy="6310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30" name="Picture 1"/>
          <p:cNvPicPr>
            <a:picLocks noChangeAspect="1"/>
          </p:cNvPicPr>
          <p:nvPr/>
        </p:nvPicPr>
        <p:blipFill>
          <a:blip r:embed="rId3"/>
          <a:srcRect/>
          <a:stretch>
            <a:fillRect/>
          </a:stretch>
        </p:blipFill>
        <p:spPr bwMode="auto">
          <a:xfrm>
            <a:off x="2749550" y="1720850"/>
            <a:ext cx="3644900" cy="3416300"/>
          </a:xfrm>
          <a:prstGeom prst="rect">
            <a:avLst/>
          </a:prstGeom>
          <a:noFill/>
          <a:ln w="9525">
            <a:noFill/>
            <a:miter lim="800000"/>
            <a:headEnd/>
            <a:tailEnd/>
          </a:ln>
        </p:spPr>
      </p:pic>
      <p:pic>
        <p:nvPicPr>
          <p:cNvPr id="73731" name="Picture 2"/>
          <p:cNvPicPr>
            <a:picLocks noChangeAspect="1"/>
          </p:cNvPicPr>
          <p:nvPr/>
        </p:nvPicPr>
        <p:blipFill>
          <a:blip r:embed="rId3"/>
          <a:srcRect/>
          <a:stretch>
            <a:fillRect/>
          </a:stretch>
        </p:blipFill>
        <p:spPr bwMode="auto">
          <a:xfrm>
            <a:off x="1524000" y="430213"/>
            <a:ext cx="6858000" cy="6427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8" name="Picture 1"/>
          <p:cNvPicPr>
            <a:picLocks noChangeAspect="1"/>
          </p:cNvPicPr>
          <p:nvPr/>
        </p:nvPicPr>
        <p:blipFill>
          <a:blip r:embed="rId3"/>
          <a:srcRect/>
          <a:stretch>
            <a:fillRect/>
          </a:stretch>
        </p:blipFill>
        <p:spPr bwMode="auto">
          <a:xfrm>
            <a:off x="914400" y="990600"/>
            <a:ext cx="8031163" cy="4479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
            <a:ext cx="8382000" cy="1574800"/>
          </a:xfrm>
        </p:spPr>
        <p:txBody>
          <a:bodyPr>
            <a:normAutofit fontScale="90000"/>
          </a:bodyPr>
          <a:lstStyle/>
          <a:p>
            <a:r>
              <a:rPr lang="en-GB" sz="2900" b="1" dirty="0" smtClean="0">
                <a:solidFill>
                  <a:srgbClr val="269999"/>
                </a:solidFill>
                <a:ea typeface="ＭＳ Ｐゴシック" pitchFamily="-65" charset="-128"/>
                <a:cs typeface="ＭＳ Ｐゴシック" pitchFamily="-65" charset="-128"/>
              </a:rPr>
              <a:t>Myanmar: Socio-economic and regional disparities in skilled attendance at birth delivery</a:t>
            </a:r>
            <a:br>
              <a:rPr lang="en-GB" sz="2900" b="1" dirty="0" smtClean="0">
                <a:solidFill>
                  <a:srgbClr val="269999"/>
                </a:solidFill>
                <a:ea typeface="ＭＳ Ｐゴシック" pitchFamily="-65" charset="-128"/>
                <a:cs typeface="ＭＳ Ｐゴシック" pitchFamily="-65" charset="-128"/>
              </a:rPr>
            </a:br>
            <a:endParaRPr lang="en-US" sz="1400" dirty="0" smtClean="0">
              <a:solidFill>
                <a:srgbClr val="269999"/>
              </a:solidFill>
              <a:ea typeface="ＭＳ Ｐゴシック" pitchFamily="-65" charset="-128"/>
              <a:cs typeface="ＭＳ Ｐゴシック" pitchFamily="-65" charset="-128"/>
            </a:endParaRPr>
          </a:p>
        </p:txBody>
      </p:sp>
      <p:graphicFrame>
        <p:nvGraphicFramePr>
          <p:cNvPr id="5" name="Content Placeholder 4"/>
          <p:cNvGraphicFramePr>
            <a:graphicFrameLocks noGrp="1"/>
          </p:cNvGraphicFramePr>
          <p:nvPr>
            <p:ph sz="half" idx="1"/>
          </p:nvPr>
        </p:nvGraphicFramePr>
        <p:xfrm>
          <a:off x="457200" y="1828800"/>
          <a:ext cx="4038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66564" name="Content Placeholder 4" descr="Map634551571958545160.emf"/>
          <p:cNvPicPr>
            <a:picLocks noGrp="1"/>
          </p:cNvPicPr>
          <p:nvPr>
            <p:ph sz="half" idx="2"/>
          </p:nvPr>
        </p:nvPicPr>
        <p:blipFill>
          <a:blip r:embed="rId4"/>
          <a:srcRect l="34193" r="34305"/>
          <a:stretch>
            <a:fillRect/>
          </a:stretch>
        </p:blipFill>
        <p:spPr>
          <a:xfrm>
            <a:off x="5181600" y="2362201"/>
            <a:ext cx="3810000" cy="4495800"/>
          </a:xfrm>
        </p:spPr>
      </p:pic>
      <p:pic>
        <p:nvPicPr>
          <p:cNvPr id="66565" name="Picture 6" descr="78_1_20_0634551571958545160.emf"/>
          <p:cNvPicPr>
            <a:picLocks noChangeArrowheads="1"/>
          </p:cNvPicPr>
          <p:nvPr/>
        </p:nvPicPr>
        <p:blipFill>
          <a:blip r:embed="rId5"/>
          <a:srcRect/>
          <a:stretch>
            <a:fillRect/>
          </a:stretch>
        </p:blipFill>
        <p:spPr bwMode="auto">
          <a:xfrm>
            <a:off x="5405438" y="5029200"/>
            <a:ext cx="1604962" cy="1828800"/>
          </a:xfrm>
          <a:prstGeom prst="rect">
            <a:avLst/>
          </a:prstGeom>
          <a:noFill/>
          <a:ln w="9525">
            <a:noFill/>
            <a:miter lim="800000"/>
            <a:headEnd/>
            <a:tailEnd/>
          </a:ln>
        </p:spPr>
      </p:pic>
      <p:sp>
        <p:nvSpPr>
          <p:cNvPr id="3" name="Rectangle 2"/>
          <p:cNvSpPr/>
          <p:nvPr/>
        </p:nvSpPr>
        <p:spPr>
          <a:xfrm>
            <a:off x="5105400" y="1509713"/>
            <a:ext cx="2155825" cy="369887"/>
          </a:xfrm>
          <a:prstGeom prst="rect">
            <a:avLst/>
          </a:prstGeom>
        </p:spPr>
        <p:txBody>
          <a:bodyPr wrap="none">
            <a:spAutoFit/>
          </a:bodyPr>
          <a:lstStyle/>
          <a:p>
            <a:pPr>
              <a:defRPr/>
            </a:pPr>
            <a:r>
              <a:rPr lang="en-US" b="1" dirty="0">
                <a:solidFill>
                  <a:schemeClr val="accent1">
                    <a:lumMod val="75000"/>
                  </a:schemeClr>
                </a:solidFill>
              </a:rPr>
              <a:t>Regional  disparities </a:t>
            </a:r>
            <a:endParaRPr lang="en-GB" b="1" dirty="0">
              <a:solidFill>
                <a:schemeClr val="accent1">
                  <a:lumMod val="75000"/>
                </a:schemeClr>
              </a:solidFill>
            </a:endParaRPr>
          </a:p>
        </p:txBody>
      </p:sp>
      <p:sp>
        <p:nvSpPr>
          <p:cNvPr id="4" name="Rectangle 3"/>
          <p:cNvSpPr/>
          <p:nvPr/>
        </p:nvSpPr>
        <p:spPr>
          <a:xfrm>
            <a:off x="5181600" y="2286000"/>
            <a:ext cx="3581400" cy="5257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686800" cy="1143000"/>
          </a:xfrm>
        </p:spPr>
        <p:txBody>
          <a:bodyPr/>
          <a:lstStyle/>
          <a:p>
            <a:r>
              <a:rPr lang="en-US" sz="4800" b="1" smtClean="0">
                <a:ea typeface="ＭＳ Ｐゴシック" pitchFamily="-65" charset="-128"/>
                <a:cs typeface="ＭＳ Ｐゴシック" pitchFamily="-65" charset="-128"/>
              </a:rPr>
              <a:t>Lack of decent work</a:t>
            </a:r>
          </a:p>
        </p:txBody>
      </p:sp>
      <p:sp>
        <p:nvSpPr>
          <p:cNvPr id="41987" name="Content Placeholder 2"/>
          <p:cNvSpPr>
            <a:spLocks noGrp="1"/>
          </p:cNvSpPr>
          <p:nvPr>
            <p:ph idx="1"/>
          </p:nvPr>
        </p:nvSpPr>
        <p:spPr/>
        <p:txBody>
          <a:bodyPr/>
          <a:lstStyle/>
          <a:p>
            <a:endParaRPr lang="en-US">
              <a:ea typeface="ＭＳ Ｐゴシック" pitchFamily="-65" charset="-128"/>
              <a:cs typeface="ＭＳ Ｐゴシック" pitchFamily="-65" charset="-128"/>
            </a:endParaRPr>
          </a:p>
        </p:txBody>
      </p:sp>
      <p:pic>
        <p:nvPicPr>
          <p:cNvPr id="41988" name="Picture 5"/>
          <p:cNvPicPr>
            <a:picLocks noChangeAspect="1"/>
          </p:cNvPicPr>
          <p:nvPr/>
        </p:nvPicPr>
        <p:blipFill>
          <a:blip r:embed="rId3"/>
          <a:srcRect/>
          <a:stretch>
            <a:fillRect/>
          </a:stretch>
        </p:blipFill>
        <p:spPr bwMode="auto">
          <a:xfrm>
            <a:off x="952500" y="1457325"/>
            <a:ext cx="7505700"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hteck 1"/>
          <p:cNvSpPr>
            <a:spLocks noChangeArrowheads="1"/>
          </p:cNvSpPr>
          <p:nvPr/>
        </p:nvSpPr>
        <p:spPr bwMode="auto">
          <a:xfrm>
            <a:off x="1143000" y="304800"/>
            <a:ext cx="6400800" cy="1200150"/>
          </a:xfrm>
          <a:prstGeom prst="rect">
            <a:avLst/>
          </a:prstGeom>
          <a:noFill/>
          <a:ln w="9525">
            <a:noFill/>
            <a:miter lim="800000"/>
            <a:headEnd/>
            <a:tailEnd/>
          </a:ln>
        </p:spPr>
        <p:txBody>
          <a:bodyPr>
            <a:prstTxWarp prst="textNoShape">
              <a:avLst/>
            </a:prstTxWarp>
            <a:spAutoFit/>
          </a:bodyPr>
          <a:lstStyle/>
          <a:p>
            <a:pPr marL="571500" indent="-571500" eaLnBrk="0" hangingPunct="0">
              <a:buSzPct val="100000"/>
            </a:pPr>
            <a:r>
              <a:rPr lang="de-DE" sz="3600" b="1" dirty="0" err="1" smtClean="0"/>
              <a:t>Conceptual</a:t>
            </a:r>
            <a:r>
              <a:rPr lang="de-DE" sz="3600" b="1" dirty="0" smtClean="0"/>
              <a:t> </a:t>
            </a:r>
            <a:r>
              <a:rPr lang="de-DE" sz="3600" b="1" dirty="0" err="1" smtClean="0"/>
              <a:t>definition</a:t>
            </a:r>
            <a:r>
              <a:rPr lang="de-DE" sz="3600" b="1" dirty="0" smtClean="0"/>
              <a:t> </a:t>
            </a:r>
            <a:r>
              <a:rPr lang="de-DE" sz="3600" b="1" dirty="0"/>
              <a:t>of </a:t>
            </a:r>
          </a:p>
          <a:p>
            <a:pPr marL="571500" indent="-571500" eaLnBrk="0" hangingPunct="0">
              <a:buSzPct val="100000"/>
            </a:pPr>
            <a:r>
              <a:rPr lang="de-DE" sz="3600" b="1" dirty="0"/>
              <a:t>human  </a:t>
            </a:r>
            <a:r>
              <a:rPr lang="de-DE" sz="3600" b="1" dirty="0" err="1" smtClean="0"/>
              <a:t>development</a:t>
            </a:r>
            <a:endParaRPr lang="de-DE" sz="3600" b="1" dirty="0"/>
          </a:p>
        </p:txBody>
      </p:sp>
      <p:sp>
        <p:nvSpPr>
          <p:cNvPr id="38915" name="Rechteck 2"/>
          <p:cNvSpPr>
            <a:spLocks noChangeArrowheads="1"/>
          </p:cNvSpPr>
          <p:nvPr/>
        </p:nvSpPr>
        <p:spPr bwMode="auto">
          <a:xfrm>
            <a:off x="990600" y="1905000"/>
            <a:ext cx="8153400" cy="4524315"/>
          </a:xfrm>
          <a:prstGeom prst="rect">
            <a:avLst/>
          </a:prstGeom>
          <a:noFill/>
          <a:ln w="9525">
            <a:noFill/>
            <a:miter lim="800000"/>
            <a:headEnd/>
            <a:tailEnd/>
          </a:ln>
        </p:spPr>
        <p:txBody>
          <a:bodyPr>
            <a:prstTxWarp prst="textNoShape">
              <a:avLst/>
            </a:prstTxWarp>
            <a:spAutoFit/>
          </a:bodyPr>
          <a:lstStyle/>
          <a:p>
            <a:pPr eaLnBrk="0" hangingPunct="0">
              <a:buClr>
                <a:schemeClr val="accent2"/>
              </a:buClr>
              <a:buSzPct val="130000"/>
              <a:buFont typeface="Arial" pitchFamily="-65" charset="0"/>
              <a:buChar char="•"/>
            </a:pPr>
            <a:r>
              <a:rPr lang="en-US" sz="2800" dirty="0"/>
              <a:t> A systematic</a:t>
            </a:r>
            <a:r>
              <a:rPr lang="en-US" sz="2800" dirty="0" smtClean="0"/>
              <a:t> reflection on</a:t>
            </a:r>
          </a:p>
          <a:p>
            <a:pPr eaLnBrk="0" hangingPunct="0">
              <a:buClr>
                <a:schemeClr val="accent2"/>
              </a:buClr>
              <a:buSzPct val="130000"/>
              <a:buFont typeface="Arial" pitchFamily="-65" charset="0"/>
              <a:buChar char="•"/>
            </a:pPr>
            <a:endParaRPr lang="en-US" sz="2800" dirty="0" smtClean="0"/>
          </a:p>
          <a:p>
            <a:pPr lvl="1" eaLnBrk="0" hangingPunct="0">
              <a:buClr>
                <a:schemeClr val="accent2"/>
              </a:buClr>
              <a:buSzPct val="130000"/>
              <a:buFont typeface="Arial" pitchFamily="-65" charset="0"/>
              <a:buChar char="•"/>
            </a:pPr>
            <a:r>
              <a:rPr lang="en-US" sz="2800" dirty="0" smtClean="0"/>
              <a:t> </a:t>
            </a:r>
            <a:r>
              <a:rPr lang="en-US" sz="2800" dirty="0"/>
              <a:t>how human beings</a:t>
            </a:r>
            <a:r>
              <a:rPr lang="en-US" sz="2800" dirty="0" smtClean="0"/>
              <a:t> live in </a:t>
            </a:r>
            <a:r>
              <a:rPr lang="en-US" sz="2800" dirty="0"/>
              <a:t>each </a:t>
            </a:r>
            <a:r>
              <a:rPr lang="en-US" sz="2800" dirty="0" smtClean="0"/>
              <a:t>society</a:t>
            </a:r>
          </a:p>
          <a:p>
            <a:pPr lvl="1" eaLnBrk="0" hangingPunct="0">
              <a:buClr>
                <a:schemeClr val="accent2"/>
              </a:buClr>
              <a:buSzPct val="130000"/>
              <a:buFont typeface="Arial" pitchFamily="-65" charset="0"/>
              <a:buChar char="•"/>
            </a:pPr>
            <a:r>
              <a:rPr lang="en-US" sz="2800" dirty="0" smtClean="0"/>
              <a:t> what </a:t>
            </a:r>
            <a:r>
              <a:rPr lang="en-US" sz="2800" dirty="0"/>
              <a:t>substantive freedoms </a:t>
            </a:r>
            <a:r>
              <a:rPr lang="de-DE" sz="2800" dirty="0" err="1"/>
              <a:t>they</a:t>
            </a:r>
            <a:r>
              <a:rPr lang="de-DE" sz="2800" dirty="0"/>
              <a:t> </a:t>
            </a:r>
            <a:r>
              <a:rPr lang="de-DE" sz="2800" dirty="0" err="1" smtClean="0"/>
              <a:t>enjoy</a:t>
            </a:r>
            <a:endParaRPr lang="de-DE" sz="2800" dirty="0" smtClean="0"/>
          </a:p>
          <a:p>
            <a:pPr lvl="1" eaLnBrk="0" hangingPunct="0">
              <a:buClr>
                <a:schemeClr val="accent2"/>
              </a:buClr>
              <a:buSzPct val="130000"/>
              <a:buFont typeface="Arial" pitchFamily="-65" charset="0"/>
              <a:buChar char="•"/>
            </a:pPr>
            <a:endParaRPr lang="de-DE" sz="2800" dirty="0" smtClean="0"/>
          </a:p>
          <a:p>
            <a:pPr eaLnBrk="0" hangingPunct="0">
              <a:buClr>
                <a:schemeClr val="accent2"/>
              </a:buClr>
              <a:buSzPct val="130000"/>
              <a:buFont typeface="Arial" pitchFamily="-65" charset="0"/>
              <a:buChar char="•"/>
            </a:pPr>
            <a:r>
              <a:rPr lang="de-DE" sz="2800" dirty="0" smtClean="0"/>
              <a:t> </a:t>
            </a:r>
            <a:r>
              <a:rPr lang="de-DE" sz="2800" dirty="0" err="1" smtClean="0"/>
              <a:t>Notion</a:t>
            </a:r>
            <a:r>
              <a:rPr lang="de-DE" sz="2800" dirty="0" smtClean="0"/>
              <a:t> </a:t>
            </a:r>
            <a:r>
              <a:rPr lang="de-DE" sz="2800" dirty="0"/>
              <a:t>of </a:t>
            </a:r>
            <a:r>
              <a:rPr lang="de-DE" sz="2800" dirty="0" err="1"/>
              <a:t>the</a:t>
            </a:r>
            <a:r>
              <a:rPr lang="de-DE" sz="2800" dirty="0"/>
              <a:t> </a:t>
            </a:r>
            <a:r>
              <a:rPr lang="de-DE" sz="2800" dirty="0" err="1"/>
              <a:t>broadening</a:t>
            </a:r>
            <a:r>
              <a:rPr lang="de-DE" sz="2800" dirty="0"/>
              <a:t> of </a:t>
            </a:r>
            <a:r>
              <a:rPr lang="de-DE" sz="2800" dirty="0" err="1"/>
              <a:t>choices</a:t>
            </a:r>
            <a:endParaRPr lang="de-DE" sz="2800" dirty="0" smtClean="0"/>
          </a:p>
          <a:p>
            <a:pPr eaLnBrk="0" hangingPunct="0">
              <a:buClr>
                <a:schemeClr val="accent2"/>
              </a:buClr>
              <a:buSzPct val="130000"/>
              <a:buFont typeface="Arial" pitchFamily="-65" charset="0"/>
              <a:buChar char="•"/>
            </a:pPr>
            <a:r>
              <a:rPr lang="de-DE" sz="2800" dirty="0" smtClean="0"/>
              <a:t> </a:t>
            </a:r>
            <a:r>
              <a:rPr lang="de-DE" sz="2800" dirty="0" err="1" smtClean="0"/>
              <a:t>Economic</a:t>
            </a:r>
            <a:r>
              <a:rPr lang="de-DE" sz="2800" dirty="0" smtClean="0"/>
              <a:t> </a:t>
            </a:r>
            <a:r>
              <a:rPr lang="de-DE" sz="2800" i="1" dirty="0"/>
              <a:t>and</a:t>
            </a:r>
            <a:r>
              <a:rPr lang="de-DE" sz="2800" dirty="0"/>
              <a:t> </a:t>
            </a:r>
            <a:r>
              <a:rPr lang="de-DE" sz="2800" dirty="0" err="1"/>
              <a:t>social</a:t>
            </a:r>
            <a:r>
              <a:rPr lang="de-DE" sz="2800" dirty="0"/>
              <a:t> </a:t>
            </a:r>
            <a:r>
              <a:rPr lang="de-DE" sz="2800" dirty="0" err="1"/>
              <a:t>development</a:t>
            </a:r>
            <a:r>
              <a:rPr lang="de-DE" sz="2800" dirty="0"/>
              <a:t> matter</a:t>
            </a:r>
          </a:p>
          <a:p>
            <a:pPr eaLnBrk="0" hangingPunct="0">
              <a:buClr>
                <a:schemeClr val="accent2"/>
              </a:buClr>
              <a:buSzPct val="130000"/>
              <a:buFont typeface="Arial" pitchFamily="-65" charset="0"/>
              <a:buChar char="•"/>
            </a:pPr>
            <a:endParaRPr lang="de-DE" sz="2800" dirty="0"/>
          </a:p>
          <a:p>
            <a:pPr eaLnBrk="0" hangingPunct="0">
              <a:buClr>
                <a:schemeClr val="accent2"/>
              </a:buClr>
              <a:buSzPct val="130000"/>
              <a:buFont typeface="Arial" pitchFamily="-65" charset="0"/>
              <a:buChar char="•"/>
            </a:pPr>
            <a:endParaRPr lang="de-DE" sz="1600" dirty="0"/>
          </a:p>
          <a:p>
            <a:pPr eaLnBrk="0" hangingPunct="0">
              <a:buClr>
                <a:schemeClr val="accent2"/>
              </a:buClr>
              <a:buSzPct val="130000"/>
              <a:buFont typeface="Arial" pitchFamily="-65" charset="0"/>
              <a:buChar char="•"/>
            </a:pPr>
            <a:endParaRPr lang="de-DE" sz="2400" dirty="0"/>
          </a:p>
          <a:p>
            <a:pPr eaLnBrk="0" hangingPunct="0">
              <a:buClr>
                <a:schemeClr val="accent2"/>
              </a:buClr>
              <a:buSzPct val="130000"/>
              <a:buFont typeface="Arial" pitchFamily="-65" charset="0"/>
              <a:buChar char="•"/>
            </a:pPr>
            <a:endParaRPr lang="de-DE" sz="24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 </a:t>
            </a:r>
            <a:r>
              <a:rPr lang="en-US" b="1" dirty="0" err="1" smtClean="0"/>
              <a:t>labour</a:t>
            </a:r>
            <a:endParaRPr lang="en-US" b="1" dirty="0"/>
          </a:p>
        </p:txBody>
      </p:sp>
      <p:pic>
        <p:nvPicPr>
          <p:cNvPr id="4" name="Content Placeholder 3" descr="child-rights-commission.jpg"/>
          <p:cNvPicPr>
            <a:picLocks noGrp="1" noChangeAspect="1"/>
          </p:cNvPicPr>
          <p:nvPr>
            <p:ph idx="1"/>
          </p:nvPr>
        </p:nvPicPr>
        <p:blipFill>
          <a:blip r:embed="rId3"/>
          <a:srcRect l="-11620" r="-11620"/>
          <a:stretch>
            <a:fillRect/>
          </a:stretch>
        </p:blip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1296988" y="533400"/>
            <a:ext cx="7313612" cy="993775"/>
          </a:xfrm>
        </p:spPr>
        <p:txBody>
          <a:bodyPr/>
          <a:lstStyle/>
          <a:p>
            <a:pPr eaLnBrk="1" hangingPunct="1"/>
            <a:r>
              <a:rPr lang="en-US" sz="3200" b="1">
                <a:ea typeface="ＭＳ Ｐゴシック" pitchFamily="-65" charset="-128"/>
                <a:cs typeface="ＭＳ Ｐゴシック" pitchFamily="-65" charset="-128"/>
              </a:rPr>
              <a:t>“Vulnerable” employment</a:t>
            </a:r>
            <a:endParaRPr lang="de-DE" sz="3200" b="1">
              <a:ea typeface="ＭＳ Ｐゴシック" pitchFamily="-65" charset="-128"/>
              <a:cs typeface="ＭＳ Ｐゴシック" pitchFamily="-65" charset="-128"/>
            </a:endParaRPr>
          </a:p>
        </p:txBody>
      </p:sp>
      <p:pic>
        <p:nvPicPr>
          <p:cNvPr id="35843" name="Picture 4"/>
          <p:cNvPicPr>
            <a:picLocks noChangeAspect="1" noChangeArrowheads="1"/>
          </p:cNvPicPr>
          <p:nvPr/>
        </p:nvPicPr>
        <p:blipFill>
          <a:blip r:embed="rId3"/>
          <a:srcRect l="9468" t="17014" r="27477" b="20834"/>
          <a:stretch>
            <a:fillRect/>
          </a:stretch>
        </p:blipFill>
        <p:spPr bwMode="auto">
          <a:xfrm>
            <a:off x="914400" y="1828800"/>
            <a:ext cx="8051800" cy="446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95400" y="914400"/>
            <a:ext cx="8229600" cy="608013"/>
          </a:xfrm>
        </p:spPr>
        <p:txBody>
          <a:bodyPr/>
          <a:lstStyle/>
          <a:p>
            <a:pPr eaLnBrk="1" hangingPunct="1"/>
            <a:r>
              <a:rPr lang="en-US" sz="3200" b="1">
                <a:ea typeface="ＭＳ Ｐゴシック" pitchFamily="-65" charset="-128"/>
                <a:cs typeface="ＭＳ Ｐゴシック" pitchFamily="-65" charset="-128"/>
              </a:rPr>
              <a:t>Working poverty trends</a:t>
            </a:r>
          </a:p>
        </p:txBody>
      </p:sp>
      <p:pic>
        <p:nvPicPr>
          <p:cNvPr id="37891" name="Picture 5"/>
          <p:cNvPicPr>
            <a:picLocks noChangeAspect="1" noChangeArrowheads="1"/>
          </p:cNvPicPr>
          <p:nvPr/>
        </p:nvPicPr>
        <p:blipFill>
          <a:blip r:embed="rId3"/>
          <a:srcRect l="21767" t="26910" r="20937" b="19270"/>
          <a:stretch>
            <a:fillRect/>
          </a:stretch>
        </p:blipFill>
        <p:spPr bwMode="auto">
          <a:xfrm>
            <a:off x="927100" y="1828800"/>
            <a:ext cx="7935913"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xfrm>
            <a:off x="1295400" y="914400"/>
            <a:ext cx="8229600" cy="608013"/>
          </a:xfrm>
        </p:spPr>
        <p:txBody>
          <a:bodyPr/>
          <a:lstStyle/>
          <a:p>
            <a:pPr eaLnBrk="1" hangingPunct="1"/>
            <a:r>
              <a:rPr lang="en-US" sz="3200" b="1">
                <a:ea typeface="ＭＳ Ｐゴシック" pitchFamily="-65" charset="-128"/>
                <a:cs typeface="ＭＳ Ｐゴシック" pitchFamily="-65" charset="-128"/>
              </a:rPr>
              <a:t>Working poverty trends</a:t>
            </a:r>
          </a:p>
        </p:txBody>
      </p:sp>
      <p:pic>
        <p:nvPicPr>
          <p:cNvPr id="39939" name="Picture 5"/>
          <p:cNvPicPr>
            <a:picLocks noChangeAspect="1" noChangeArrowheads="1"/>
          </p:cNvPicPr>
          <p:nvPr/>
        </p:nvPicPr>
        <p:blipFill>
          <a:blip r:embed="rId3"/>
          <a:srcRect l="22255" t="20660" r="20741" b="26215"/>
          <a:stretch>
            <a:fillRect/>
          </a:stretch>
        </p:blipFill>
        <p:spPr bwMode="auto">
          <a:xfrm>
            <a:off x="985838" y="1828800"/>
            <a:ext cx="7853362"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4000" b="1" smtClean="0">
                <a:ea typeface="ＭＳ Ｐゴシック" pitchFamily="-65" charset="-128"/>
                <a:cs typeface="ＭＳ Ｐゴシック" pitchFamily="-65" charset="-128"/>
              </a:rPr>
              <a:t>Social protection in case of unemployment</a:t>
            </a:r>
          </a:p>
        </p:txBody>
      </p:sp>
      <p:sp>
        <p:nvSpPr>
          <p:cNvPr id="62467" name="Content Placeholder 2"/>
          <p:cNvSpPr>
            <a:spLocks noGrp="1"/>
          </p:cNvSpPr>
          <p:nvPr>
            <p:ph idx="1"/>
          </p:nvPr>
        </p:nvSpPr>
        <p:spPr/>
        <p:txBody>
          <a:bodyPr/>
          <a:lstStyle/>
          <a:p>
            <a:endParaRPr lang="en-US">
              <a:ea typeface="ＭＳ Ｐゴシック" pitchFamily="-65" charset="-128"/>
              <a:cs typeface="ＭＳ Ｐゴシック" pitchFamily="-65" charset="-128"/>
            </a:endParaRPr>
          </a:p>
        </p:txBody>
      </p:sp>
      <p:pic>
        <p:nvPicPr>
          <p:cNvPr id="62468" name="Picture 3"/>
          <p:cNvPicPr>
            <a:picLocks noChangeAspect="1"/>
          </p:cNvPicPr>
          <p:nvPr/>
        </p:nvPicPr>
        <p:blipFill>
          <a:blip r:embed="rId3"/>
          <a:srcRect/>
          <a:stretch>
            <a:fillRect/>
          </a:stretch>
        </p:blipFill>
        <p:spPr bwMode="auto">
          <a:xfrm>
            <a:off x="0" y="1555750"/>
            <a:ext cx="9144000" cy="492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z="4000" b="1" smtClean="0">
                <a:ea typeface="ＭＳ Ｐゴシック" pitchFamily="-65" charset="-128"/>
                <a:cs typeface="ＭＳ Ｐゴシック" pitchFamily="-65" charset="-128"/>
              </a:rPr>
              <a:t>Old age pension coverage</a:t>
            </a:r>
          </a:p>
        </p:txBody>
      </p:sp>
      <p:sp>
        <p:nvSpPr>
          <p:cNvPr id="66563" name="Content Placeholder 2"/>
          <p:cNvSpPr>
            <a:spLocks noGrp="1"/>
          </p:cNvSpPr>
          <p:nvPr>
            <p:ph idx="1"/>
          </p:nvPr>
        </p:nvSpPr>
        <p:spPr/>
        <p:txBody>
          <a:bodyPr/>
          <a:lstStyle/>
          <a:p>
            <a:endParaRPr lang="en-US">
              <a:ea typeface="ＭＳ Ｐゴシック" pitchFamily="-65" charset="-128"/>
              <a:cs typeface="ＭＳ Ｐゴシック" pitchFamily="-65" charset="-128"/>
            </a:endParaRPr>
          </a:p>
        </p:txBody>
      </p:sp>
      <p:pic>
        <p:nvPicPr>
          <p:cNvPr id="66564" name="Picture 4"/>
          <p:cNvPicPr>
            <a:picLocks noChangeAspect="1"/>
          </p:cNvPicPr>
          <p:nvPr/>
        </p:nvPicPr>
        <p:blipFill>
          <a:blip r:embed="rId3"/>
          <a:srcRect/>
          <a:stretch>
            <a:fillRect/>
          </a:stretch>
        </p:blipFill>
        <p:spPr bwMode="auto">
          <a:xfrm>
            <a:off x="381000" y="1517650"/>
            <a:ext cx="8763000" cy="534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a:xfrm>
            <a:off x="685800" y="301625"/>
            <a:ext cx="8686800" cy="1143000"/>
          </a:xfrm>
        </p:spPr>
        <p:txBody>
          <a:bodyPr/>
          <a:lstStyle/>
          <a:p>
            <a:r>
              <a:rPr lang="en-US" sz="4000" b="1" smtClean="0">
                <a:ea typeface="ＭＳ Ｐゴシック" pitchFamily="-65" charset="-128"/>
                <a:cs typeface="ＭＳ Ｐゴシック" pitchFamily="-65" charset="-128"/>
              </a:rPr>
              <a:t>Health protection – legal provision</a:t>
            </a:r>
          </a:p>
        </p:txBody>
      </p:sp>
      <p:sp>
        <p:nvSpPr>
          <p:cNvPr id="60419" name="Content Placeholder 2"/>
          <p:cNvSpPr>
            <a:spLocks noGrp="1"/>
          </p:cNvSpPr>
          <p:nvPr>
            <p:ph idx="1"/>
          </p:nvPr>
        </p:nvSpPr>
        <p:spPr/>
        <p:txBody>
          <a:bodyPr/>
          <a:lstStyle/>
          <a:p>
            <a:endParaRPr lang="en-US">
              <a:ea typeface="ＭＳ Ｐゴシック" pitchFamily="-65" charset="-128"/>
              <a:cs typeface="ＭＳ Ｐゴシック" pitchFamily="-65" charset="-128"/>
            </a:endParaRPr>
          </a:p>
        </p:txBody>
      </p:sp>
      <p:pic>
        <p:nvPicPr>
          <p:cNvPr id="60420" name="Picture 3"/>
          <p:cNvPicPr>
            <a:picLocks noChangeAspect="1"/>
          </p:cNvPicPr>
          <p:nvPr/>
        </p:nvPicPr>
        <p:blipFill>
          <a:blip r:embed="rId3"/>
          <a:srcRect/>
          <a:stretch>
            <a:fillRect/>
          </a:stretch>
        </p:blipFill>
        <p:spPr bwMode="auto">
          <a:xfrm>
            <a:off x="838200" y="1644650"/>
            <a:ext cx="8077200" cy="483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b="1" smtClean="0">
                <a:ea typeface="ＭＳ Ｐゴシック" pitchFamily="-65" charset="-128"/>
                <a:cs typeface="ＭＳ Ｐゴシック" pitchFamily="-65" charset="-128"/>
              </a:rPr>
              <a:t>Maternity benefits</a:t>
            </a:r>
          </a:p>
        </p:txBody>
      </p:sp>
      <p:sp>
        <p:nvSpPr>
          <p:cNvPr id="64515" name="Content Placeholder 2"/>
          <p:cNvSpPr>
            <a:spLocks noGrp="1"/>
          </p:cNvSpPr>
          <p:nvPr>
            <p:ph idx="1"/>
          </p:nvPr>
        </p:nvSpPr>
        <p:spPr/>
        <p:txBody>
          <a:bodyPr/>
          <a:lstStyle/>
          <a:p>
            <a:endParaRPr lang="en-US">
              <a:ea typeface="ＭＳ Ｐゴシック" pitchFamily="-65" charset="-128"/>
              <a:cs typeface="ＭＳ Ｐゴシック" pitchFamily="-65" charset="-128"/>
            </a:endParaRPr>
          </a:p>
        </p:txBody>
      </p:sp>
      <p:pic>
        <p:nvPicPr>
          <p:cNvPr id="64516" name="Picture 3"/>
          <p:cNvPicPr>
            <a:picLocks noChangeAspect="1"/>
          </p:cNvPicPr>
          <p:nvPr/>
        </p:nvPicPr>
        <p:blipFill>
          <a:blip r:embed="rId3"/>
          <a:srcRect/>
          <a:stretch>
            <a:fillRect/>
          </a:stretch>
        </p:blipFill>
        <p:spPr bwMode="auto">
          <a:xfrm>
            <a:off x="0" y="1758950"/>
            <a:ext cx="9144000" cy="487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70013" y="301625"/>
            <a:ext cx="7545387" cy="1143000"/>
          </a:xfrm>
        </p:spPr>
        <p:txBody>
          <a:bodyPr/>
          <a:lstStyle/>
          <a:p>
            <a:r>
              <a:rPr lang="en-US" b="1">
                <a:ea typeface="ＭＳ Ｐゴシック" pitchFamily="-65" charset="-128"/>
                <a:cs typeface="ＭＳ Ｐゴシック" pitchFamily="-65" charset="-128"/>
              </a:rPr>
              <a:t>Vulnerability, poverty, informality </a:t>
            </a:r>
          </a:p>
        </p:txBody>
      </p:sp>
      <p:sp>
        <p:nvSpPr>
          <p:cNvPr id="22531" name="Content Placeholder 2"/>
          <p:cNvSpPr>
            <a:spLocks noGrp="1"/>
          </p:cNvSpPr>
          <p:nvPr>
            <p:ph idx="1"/>
          </p:nvPr>
        </p:nvSpPr>
        <p:spPr/>
        <p:txBody>
          <a:bodyPr/>
          <a:lstStyle/>
          <a:p>
            <a:endParaRPr lang="en-US">
              <a:ea typeface="ＭＳ Ｐゴシック" pitchFamily="-65" charset="-128"/>
              <a:cs typeface="ＭＳ Ｐゴシック" pitchFamily="-65" charset="-128"/>
            </a:endParaRPr>
          </a:p>
        </p:txBody>
      </p:sp>
      <p:pic>
        <p:nvPicPr>
          <p:cNvPr id="22532" name="Picture 3"/>
          <p:cNvPicPr>
            <a:picLocks noChangeAspect="1"/>
          </p:cNvPicPr>
          <p:nvPr/>
        </p:nvPicPr>
        <p:blipFill>
          <a:blip r:embed="rId3"/>
          <a:srcRect/>
          <a:stretch>
            <a:fillRect/>
          </a:stretch>
        </p:blipFill>
        <p:spPr bwMode="auto">
          <a:xfrm>
            <a:off x="0" y="1682750"/>
            <a:ext cx="9144000" cy="487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34400" cy="1143000"/>
          </a:xfrm>
        </p:spPr>
        <p:txBody>
          <a:bodyPr>
            <a:normAutofit fontScale="90000"/>
          </a:bodyPr>
          <a:lstStyle/>
          <a:p>
            <a:r>
              <a:rPr lang="en-US" b="1" dirty="0" smtClean="0"/>
              <a:t>Children under 5:</a:t>
            </a:r>
            <a:br>
              <a:rPr lang="en-US" b="1" dirty="0" smtClean="0"/>
            </a:br>
            <a:r>
              <a:rPr lang="en-US" b="1" dirty="0" smtClean="0"/>
              <a:t> underweight by wealth quintile</a:t>
            </a:r>
            <a:endParaRPr lang="en-US" dirty="0"/>
          </a:p>
        </p:txBody>
      </p:sp>
      <p:pic>
        <p:nvPicPr>
          <p:cNvPr id="4" name="Content Placeholder 3" descr="undernutrition_current_4.jpg"/>
          <p:cNvPicPr>
            <a:picLocks noGrp="1" noChangeAspect="1"/>
          </p:cNvPicPr>
          <p:nvPr>
            <p:ph idx="1"/>
          </p:nvPr>
        </p:nvPicPr>
        <p:blipFill>
          <a:blip r:embed="rId3"/>
          <a:srcRect t="-1616" b="-1616"/>
          <a:stretch>
            <a:fillRect/>
          </a:stretch>
        </p:blipFill>
        <p:spPr>
          <a:xfrm>
            <a:off x="533400" y="1827212"/>
            <a:ext cx="8305800" cy="4725987"/>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19200" y="0"/>
            <a:ext cx="8534400" cy="1374775"/>
          </a:xfrm>
        </p:spPr>
        <p:txBody>
          <a:bodyPr/>
          <a:lstStyle/>
          <a:p>
            <a:pPr marL="571500" indent="-571500"/>
            <a:r>
              <a:rPr lang="de-DE" b="1" dirty="0" smtClean="0">
                <a:ea typeface="ＭＳ Ｐゴシック" pitchFamily="-65" charset="-128"/>
                <a:cs typeface="ＭＳ Ｐゴシック" pitchFamily="-65" charset="-128"/>
              </a:rPr>
              <a:t>Operational </a:t>
            </a:r>
            <a:r>
              <a:rPr lang="de-DE" b="1" dirty="0" err="1" smtClean="0">
                <a:ea typeface="ＭＳ Ｐゴシック" pitchFamily="-65" charset="-128"/>
                <a:cs typeface="ＭＳ Ｐゴシック" pitchFamily="-65" charset="-128"/>
              </a:rPr>
              <a:t>definition</a:t>
            </a:r>
            <a:r>
              <a:rPr lang="de-DE" b="1" dirty="0" smtClean="0">
                <a:ea typeface="ＭＳ Ｐゴシック" pitchFamily="-65" charset="-128"/>
                <a:cs typeface="ＭＳ Ｐゴシック" pitchFamily="-65" charset="-128"/>
              </a:rPr>
              <a:t>: </a:t>
            </a:r>
            <a:br>
              <a:rPr lang="de-DE" b="1" dirty="0" smtClean="0">
                <a:ea typeface="ＭＳ Ｐゴシック" pitchFamily="-65" charset="-128"/>
                <a:cs typeface="ＭＳ Ｐゴシック" pitchFamily="-65" charset="-128"/>
              </a:rPr>
            </a:br>
            <a:r>
              <a:rPr lang="de-DE" b="1" dirty="0">
                <a:ea typeface="ＭＳ Ｐゴシック" pitchFamily="-65" charset="-128"/>
                <a:cs typeface="ＭＳ Ｐゴシック" pitchFamily="-65" charset="-128"/>
              </a:rPr>
              <a:t>human  </a:t>
            </a:r>
            <a:r>
              <a:rPr lang="de-DE" b="1" dirty="0" err="1">
                <a:ea typeface="ＭＳ Ｐゴシック" pitchFamily="-65" charset="-128"/>
                <a:cs typeface="ＭＳ Ｐゴシック" pitchFamily="-65" charset="-128"/>
              </a:rPr>
              <a:t>development</a:t>
            </a:r>
            <a:endParaRPr lang="de-DE" b="1" dirty="0">
              <a:ea typeface="ＭＳ Ｐゴシック" pitchFamily="-65" charset="-128"/>
              <a:cs typeface="ＭＳ Ｐゴシック" pitchFamily="-65" charset="-128"/>
            </a:endParaRPr>
          </a:p>
        </p:txBody>
      </p:sp>
      <p:sp>
        <p:nvSpPr>
          <p:cNvPr id="48131" name="Content Placeholder 2"/>
          <p:cNvSpPr>
            <a:spLocks noGrp="1"/>
          </p:cNvSpPr>
          <p:nvPr>
            <p:ph idx="1"/>
          </p:nvPr>
        </p:nvSpPr>
        <p:spPr>
          <a:xfrm>
            <a:off x="1143000" y="1827213"/>
            <a:ext cx="7540625" cy="4725987"/>
          </a:xfrm>
        </p:spPr>
        <p:txBody>
          <a:bodyPr/>
          <a:lstStyle/>
          <a:p>
            <a:pPr>
              <a:buFont typeface="Wingdings" pitchFamily="-65" charset="2"/>
              <a:buNone/>
            </a:pPr>
            <a:endParaRPr lang="en-US" sz="2100" dirty="0" smtClean="0">
              <a:ea typeface="ＭＳ Ｐゴシック" pitchFamily="-65" charset="-128"/>
              <a:cs typeface="ＭＳ Ｐゴシック" pitchFamily="-65" charset="-128"/>
            </a:endParaRPr>
          </a:p>
          <a:p>
            <a:pPr>
              <a:buSzPct val="130000"/>
              <a:buFont typeface="Arial" pitchFamily="-65" charset="0"/>
              <a:buChar char="•"/>
            </a:pPr>
            <a:r>
              <a:rPr lang="en-US" dirty="0" smtClean="0"/>
              <a:t>Original definition (1990)</a:t>
            </a:r>
          </a:p>
          <a:p>
            <a:pPr lvl="1">
              <a:buSzPct val="130000"/>
              <a:buFont typeface="Arial" pitchFamily="-65" charset="0"/>
              <a:buChar char="•"/>
            </a:pPr>
            <a:r>
              <a:rPr lang="en-US" sz="2100" dirty="0" smtClean="0"/>
              <a:t>Longevity</a:t>
            </a:r>
          </a:p>
          <a:p>
            <a:pPr lvl="1">
              <a:buSzPct val="130000"/>
              <a:buFont typeface="Arial" pitchFamily="-65" charset="0"/>
              <a:buChar char="•"/>
            </a:pPr>
            <a:r>
              <a:rPr lang="en-US" sz="2100" dirty="0" smtClean="0"/>
              <a:t>Educational attainment</a:t>
            </a:r>
          </a:p>
          <a:p>
            <a:pPr lvl="1">
              <a:buSzPct val="130000"/>
              <a:buFont typeface="Arial" pitchFamily="-65" charset="0"/>
              <a:buChar char="•"/>
            </a:pPr>
            <a:r>
              <a:rPr lang="en-US" sz="2100" dirty="0" smtClean="0"/>
              <a:t>Income </a:t>
            </a:r>
          </a:p>
          <a:p>
            <a:pPr lvl="1">
              <a:buSzPct val="130000"/>
              <a:buFont typeface="Arial" pitchFamily="-65" charset="0"/>
              <a:buChar char="•"/>
            </a:pPr>
            <a:endParaRPr lang="en-US" sz="2100" dirty="0" smtClean="0"/>
          </a:p>
          <a:p>
            <a:pPr>
              <a:buClr>
                <a:schemeClr val="accent2"/>
              </a:buClr>
              <a:buSzPct val="130000"/>
              <a:buFont typeface="Arial" pitchFamily="-65" charset="0"/>
              <a:buChar char="•"/>
            </a:pPr>
            <a:r>
              <a:rPr lang="en-US" sz="2800" dirty="0" smtClean="0">
                <a:latin typeface="Arial" pitchFamily="-65" charset="0"/>
                <a:ea typeface="ＭＳ Ｐゴシック" pitchFamily="-65" charset="-128"/>
                <a:cs typeface="ＭＳ Ｐゴシック" pitchFamily="-65" charset="-128"/>
              </a:rPr>
              <a:t>Concept adjusted </a:t>
            </a:r>
            <a:r>
              <a:rPr lang="en-US" sz="2800" dirty="0">
                <a:latin typeface="Arial" pitchFamily="-65" charset="0"/>
                <a:ea typeface="ＭＳ Ｐゴシック" pitchFamily="-65" charset="-128"/>
                <a:cs typeface="ＭＳ Ｐゴシック" pitchFamily="-65" charset="-128"/>
              </a:rPr>
              <a:t>for gender,</a:t>
            </a:r>
            <a:r>
              <a:rPr lang="en-US" sz="2800" dirty="0" smtClean="0">
                <a:latin typeface="Arial" pitchFamily="-65" charset="0"/>
                <a:ea typeface="ＭＳ Ｐゴシック" pitchFamily="-65" charset="-128"/>
                <a:cs typeface="ＭＳ Ｐゴシック" pitchFamily="-65" charset="-128"/>
              </a:rPr>
              <a:t> for equity, and for multidimensional aspects of poverty</a:t>
            </a:r>
            <a:endParaRPr lang="de-DE" sz="3200" dirty="0" smtClean="0">
              <a:ea typeface="ＭＳ Ｐゴシック" pitchFamily="-65" charset="-128"/>
              <a:cs typeface="ＭＳ Ｐゴシック" pitchFamily="-65" charset="-128"/>
            </a:endParaRPr>
          </a:p>
          <a:p>
            <a:pPr lvl="1">
              <a:buSzPct val="130000"/>
              <a:buFont typeface="Arial" pitchFamily="-65" charset="0"/>
              <a:buChar char="•"/>
            </a:pPr>
            <a:r>
              <a:rPr lang="de-DE" sz="1600" dirty="0" smtClean="0"/>
              <a:t>(UNDP Human </a:t>
            </a:r>
            <a:r>
              <a:rPr lang="de-DE" sz="1600" dirty="0" err="1" smtClean="0"/>
              <a:t>Development</a:t>
            </a:r>
            <a:r>
              <a:rPr lang="de-DE" sz="1600" dirty="0" smtClean="0"/>
              <a:t> Report 2010)</a:t>
            </a:r>
          </a:p>
          <a:p>
            <a:pPr>
              <a:buClr>
                <a:schemeClr val="accent2"/>
              </a:buClr>
              <a:buSzPct val="100000"/>
              <a:buFont typeface="Wingdings" pitchFamily="-65" charset="2"/>
              <a:buChar char="Ø"/>
            </a:pPr>
            <a:endParaRPr lang="en-US" sz="2200" dirty="0" smtClean="0">
              <a:ea typeface="ＭＳ Ｐゴシック" pitchFamily="-65" charset="-128"/>
              <a:cs typeface="ＭＳ Ｐゴシック" pitchFamily="-65" charset="-128"/>
            </a:endParaRPr>
          </a:p>
          <a:p>
            <a:pPr>
              <a:buClr>
                <a:schemeClr val="accent2"/>
              </a:buClr>
              <a:buSzPct val="100000"/>
              <a:buFont typeface="Wingdings" pitchFamily="-65" charset="2"/>
              <a:buChar char="Ø"/>
            </a:pPr>
            <a:endParaRPr lang="en-US" sz="2200" dirty="0">
              <a:ea typeface="ＭＳ Ｐゴシック" pitchFamily="-65" charset="-128"/>
              <a:cs typeface="ＭＳ Ｐゴシック" pitchFamily="-65" charset="-128"/>
            </a:endParaRPr>
          </a:p>
          <a:p>
            <a:pPr>
              <a:buFont typeface="Wingdings" pitchFamily="-65" charset="2"/>
              <a:buNone/>
            </a:pPr>
            <a:endParaRPr lang="en-US" sz="2000" i="1" dirty="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371600" y="0"/>
            <a:ext cx="7313613" cy="1676400"/>
          </a:xfrm>
        </p:spPr>
        <p:txBody>
          <a:bodyPr/>
          <a:lstStyle/>
          <a:p>
            <a:pPr eaLnBrk="1" hangingPunct="1"/>
            <a:r>
              <a:rPr lang="en-US" sz="4000" b="1" dirty="0" smtClean="0">
                <a:ea typeface="ＭＳ Ｐゴシック" pitchFamily="-65" charset="-128"/>
                <a:cs typeface="ＭＳ Ｐゴシック" pitchFamily="-65" charset="-128"/>
              </a:rPr>
              <a:t>Impact of Social Exclusion</a:t>
            </a:r>
            <a:r>
              <a:rPr lang="en-US" sz="3200" dirty="0" smtClean="0">
                <a:ea typeface="ＭＳ Ｐゴシック" pitchFamily="-65" charset="-128"/>
                <a:cs typeface="ＭＳ Ｐゴシック" pitchFamily="-65" charset="-128"/>
              </a:rPr>
              <a:t/>
            </a:r>
            <a:br>
              <a:rPr lang="en-US" sz="3200" dirty="0" smtClean="0">
                <a:ea typeface="ＭＳ Ｐゴシック" pitchFamily="-65" charset="-128"/>
                <a:cs typeface="ＭＳ Ｐゴシック" pitchFamily="-65" charset="-128"/>
              </a:rPr>
            </a:br>
            <a:endParaRPr lang="en-US" sz="3200" dirty="0" smtClean="0">
              <a:ea typeface="ＭＳ Ｐゴシック" pitchFamily="-65" charset="-128"/>
              <a:cs typeface="ＭＳ Ｐゴシック" pitchFamily="-65" charset="-128"/>
            </a:endParaRPr>
          </a:p>
        </p:txBody>
      </p:sp>
      <p:sp>
        <p:nvSpPr>
          <p:cNvPr id="69635" name="Rectangle 3"/>
          <p:cNvSpPr>
            <a:spLocks noGrp="1" noChangeArrowheads="1"/>
          </p:cNvSpPr>
          <p:nvPr>
            <p:ph type="body" idx="1"/>
          </p:nvPr>
        </p:nvSpPr>
        <p:spPr>
          <a:xfrm>
            <a:off x="1371600" y="1524000"/>
            <a:ext cx="7313613" cy="4495800"/>
          </a:xfrm>
        </p:spPr>
        <p:txBody>
          <a:bodyPr/>
          <a:lstStyle/>
          <a:p>
            <a:pPr eaLnBrk="1" hangingPunct="1"/>
            <a:endParaRPr lang="en-US" sz="2500" dirty="0">
              <a:ea typeface="ＭＳ Ｐゴシック" pitchFamily="-65" charset="-128"/>
              <a:cs typeface="ＭＳ Ｐゴシック" pitchFamily="-65" charset="-128"/>
            </a:endParaRPr>
          </a:p>
          <a:p>
            <a:pPr eaLnBrk="1" hangingPunct="1"/>
            <a:r>
              <a:rPr lang="en-US" sz="2500" dirty="0">
                <a:ea typeface="ＭＳ Ｐゴシック" pitchFamily="-65" charset="-128"/>
                <a:cs typeface="ＭＳ Ｐゴシック" pitchFamily="-65" charset="-128"/>
              </a:rPr>
              <a:t>MDG outcomes perform worse among socially excluded groups – </a:t>
            </a:r>
            <a:r>
              <a:rPr lang="en-US" sz="2500" dirty="0" smtClean="0">
                <a:ea typeface="ＭＳ Ｐゴシック" pitchFamily="-65" charset="-128"/>
                <a:cs typeface="ＭＳ Ｐゴシック" pitchFamily="-65" charset="-128"/>
              </a:rPr>
              <a:t>these groups </a:t>
            </a:r>
            <a:r>
              <a:rPr lang="en-US" sz="2500" dirty="0">
                <a:ea typeface="ＭＳ Ｐゴシック" pitchFamily="-65" charset="-128"/>
                <a:cs typeface="ＭＳ Ｐゴシック" pitchFamily="-65" charset="-128"/>
              </a:rPr>
              <a:t>need special measures to enable them to claim their rights to social services and public goods</a:t>
            </a:r>
          </a:p>
          <a:p>
            <a:pPr eaLnBrk="1" hangingPunct="1"/>
            <a:r>
              <a:rPr lang="en-US" sz="2500" dirty="0">
                <a:ea typeface="ＭＳ Ｐゴシック" pitchFamily="-65" charset="-128"/>
                <a:cs typeface="ＭＳ Ｐゴシック" pitchFamily="-65" charset="-128"/>
              </a:rPr>
              <a:t>Disparities based on social exclusion must be made more visible </a:t>
            </a:r>
          </a:p>
          <a:p>
            <a:pPr eaLnBrk="1" hangingPunct="1"/>
            <a:r>
              <a:rPr lang="en-US" sz="2500" dirty="0">
                <a:ea typeface="ＭＳ Ｐゴシック" pitchFamily="-65" charset="-128"/>
                <a:cs typeface="ＭＳ Ｐゴシック" pitchFamily="-65" charset="-128"/>
              </a:rPr>
              <a:t>Policies to address the inequities resulting from exclusion are needed</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038" y="304800"/>
            <a:ext cx="7239000" cy="4191000"/>
          </a:xfrm>
        </p:spPr>
        <p:txBody>
          <a:bodyPr>
            <a:normAutofit fontScale="90000"/>
          </a:bodyPr>
          <a:lstStyle/>
          <a:p>
            <a:r>
              <a:rPr lang="de-DE" b="1" dirty="0" smtClean="0"/>
              <a:t/>
            </a:r>
            <a:br>
              <a:rPr lang="de-DE" b="1" dirty="0" smtClean="0"/>
            </a:br>
            <a:r>
              <a:rPr lang="de-DE" b="1" dirty="0" smtClean="0"/>
              <a:t>VI.) Normative </a:t>
            </a:r>
            <a:r>
              <a:rPr lang="de-DE" b="1" dirty="0" err="1" smtClean="0"/>
              <a:t>positions</a:t>
            </a:r>
            <a:r>
              <a:rPr lang="de-DE" b="1" dirty="0" smtClean="0"/>
              <a:t> and  </a:t>
            </a:r>
            <a:r>
              <a:rPr lang="de-DE" b="1" dirty="0" err="1" smtClean="0"/>
              <a:t>equity</a:t>
            </a:r>
            <a:r>
              <a:rPr lang="en-US" b="1" dirty="0" smtClean="0"/>
              <a:t/>
            </a:r>
            <a:br>
              <a:rPr lang="en-US" b="1" dirty="0" smtClean="0"/>
            </a:br>
            <a:r>
              <a:rPr lang="en-US" b="1" dirty="0" smtClean="0"/>
              <a:t/>
            </a:r>
            <a:br>
              <a:rPr lang="en-US" b="1" dirty="0" smtClean="0"/>
            </a:br>
            <a:r>
              <a:rPr lang="de-DE" b="1" dirty="0" smtClean="0"/>
              <a:t/>
            </a:r>
            <a:br>
              <a:rPr lang="de-DE" b="1" dirty="0" smtClean="0"/>
            </a:br>
            <a:r>
              <a:rPr lang="de-DE" b="1" dirty="0" smtClean="0"/>
              <a:t/>
            </a:r>
            <a:br>
              <a:rPr lang="de-DE" b="1"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a typeface="ＭＳ Ｐゴシック" pitchFamily="-65" charset="-128"/>
                <a:cs typeface="ＭＳ Ｐゴシック" pitchFamily="-65" charset="-128"/>
              </a:rPr>
              <a:t>Universal Declaration of              Human Rights (</a:t>
            </a:r>
            <a:r>
              <a:rPr lang="en-US" b="1" dirty="0" smtClean="0"/>
              <a:t>UDHR)</a:t>
            </a:r>
            <a:r>
              <a:rPr lang="en-GB" b="1" dirty="0" smtClean="0">
                <a:ea typeface="ＭＳ Ｐゴシック" pitchFamily="-65" charset="-128"/>
                <a:cs typeface="ＭＳ Ｐゴシック" pitchFamily="-65" charset="-128"/>
              </a:rPr>
              <a:t> (1948)</a:t>
            </a:r>
            <a:endParaRPr lang="en-US" b="1" dirty="0"/>
          </a:p>
        </p:txBody>
      </p:sp>
      <p:sp>
        <p:nvSpPr>
          <p:cNvPr id="3" name="Content Placeholder 2"/>
          <p:cNvSpPr>
            <a:spLocks noGrp="1"/>
          </p:cNvSpPr>
          <p:nvPr>
            <p:ph idx="1"/>
          </p:nvPr>
        </p:nvSpPr>
        <p:spPr/>
        <p:txBody>
          <a:bodyPr>
            <a:normAutofit fontScale="85000" lnSpcReduction="20000"/>
          </a:bodyPr>
          <a:lstStyle/>
          <a:p>
            <a:r>
              <a:rPr lang="en-GB" b="1" dirty="0" smtClean="0">
                <a:ea typeface="ＭＳ Ｐゴシック" pitchFamily="-65" charset="-128"/>
                <a:cs typeface="ＭＳ Ｐゴシック" pitchFamily="-65" charset="-128"/>
              </a:rPr>
              <a:t>“The inherent dignity of all members of the human family is the foundation of freedom, justice and peace in the world”</a:t>
            </a:r>
          </a:p>
          <a:p>
            <a:r>
              <a:rPr lang="en-GB" b="1" dirty="0" smtClean="0">
                <a:ea typeface="ＭＳ Ｐゴシック" pitchFamily="-65" charset="-128"/>
                <a:cs typeface="ＭＳ Ｐゴシック" pitchFamily="-65" charset="-128"/>
              </a:rPr>
              <a:t>Human rights are universal and are to be enjoyed by all people, no matter who they are or where they live.</a:t>
            </a:r>
            <a:endParaRPr lang="en-GB" b="1" dirty="0">
              <a:ea typeface="ＭＳ Ｐゴシック" pitchFamily="-65" charset="-128"/>
              <a:cs typeface="ＭＳ Ｐゴシック" pitchFamily="-65" charset="-128"/>
            </a:endParaRPr>
          </a:p>
          <a:p>
            <a:r>
              <a:rPr lang="en-GB" b="1" dirty="0" smtClean="0">
                <a:ea typeface="ＭＳ Ｐゴシック" pitchFamily="-65" charset="-128"/>
                <a:cs typeface="ＭＳ Ｐゴシック" pitchFamily="-65" charset="-128"/>
              </a:rPr>
              <a:t>UDHR includes:</a:t>
            </a:r>
          </a:p>
          <a:p>
            <a:pPr lvl="1"/>
            <a:r>
              <a:rPr lang="en-GB" b="1" dirty="0" smtClean="0">
                <a:ea typeface="ＭＳ Ｐゴシック" pitchFamily="-65" charset="-128"/>
                <a:cs typeface="ＭＳ Ｐゴシック" pitchFamily="-65" charset="-128"/>
              </a:rPr>
              <a:t> civil and political rights, such as the right to life, liberty, free speech and privacy.</a:t>
            </a:r>
          </a:p>
          <a:p>
            <a:pPr lvl="1"/>
            <a:r>
              <a:rPr lang="en-GB" b="1" dirty="0" smtClean="0">
                <a:ea typeface="ＭＳ Ｐゴシック" pitchFamily="-65" charset="-128"/>
                <a:cs typeface="ＭＳ Ｐゴシック" pitchFamily="-65" charset="-128"/>
              </a:rPr>
              <a:t>Economic, social and cultural rights such as the right to social security, health and education.</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101221"/>
            <a:ext cx="9220200" cy="1295400"/>
          </a:xfrm>
        </p:spPr>
        <p:txBody>
          <a:bodyPr/>
          <a:lstStyle/>
          <a:p>
            <a:pPr eaLnBrk="1" hangingPunct="1"/>
            <a:r>
              <a:rPr lang="en-US" sz="3200" b="1" dirty="0" smtClean="0">
                <a:ea typeface="ＭＳ Ｐゴシック" pitchFamily="-65" charset="-128"/>
                <a:cs typeface="ＭＳ Ｐゴシック" pitchFamily="-65" charset="-128"/>
              </a:rPr>
              <a:t>	Universal </a:t>
            </a:r>
            <a:r>
              <a:rPr lang="en-US" sz="3200" b="1" dirty="0">
                <a:ea typeface="ＭＳ Ｐゴシック" pitchFamily="-65" charset="-128"/>
                <a:cs typeface="ＭＳ Ｐゴシック" pitchFamily="-65" charset="-128"/>
              </a:rPr>
              <a:t>Declaration of Human Rights</a:t>
            </a:r>
          </a:p>
        </p:txBody>
      </p:sp>
      <p:sp>
        <p:nvSpPr>
          <p:cNvPr id="70659" name="Content Placeholder 2"/>
          <p:cNvSpPr>
            <a:spLocks noGrp="1"/>
          </p:cNvSpPr>
          <p:nvPr>
            <p:ph idx="1"/>
          </p:nvPr>
        </p:nvSpPr>
        <p:spPr/>
        <p:txBody>
          <a:bodyPr/>
          <a:lstStyle/>
          <a:p>
            <a:pPr eaLnBrk="1" hangingPunct="1"/>
            <a:endParaRPr lang="en-US">
              <a:ea typeface="ＭＳ Ｐゴシック" pitchFamily="-65" charset="-128"/>
              <a:cs typeface="ＭＳ Ｐゴシック" pitchFamily="-65" charset="-128"/>
            </a:endParaRPr>
          </a:p>
        </p:txBody>
      </p:sp>
      <p:pic>
        <p:nvPicPr>
          <p:cNvPr id="70660" name="Picture 3"/>
          <p:cNvPicPr>
            <a:picLocks noChangeAspect="1"/>
          </p:cNvPicPr>
          <p:nvPr/>
        </p:nvPicPr>
        <p:blipFill>
          <a:blip r:embed="rId3"/>
          <a:srcRect/>
          <a:stretch>
            <a:fillRect/>
          </a:stretch>
        </p:blipFill>
        <p:spPr bwMode="auto">
          <a:xfrm>
            <a:off x="0" y="1371600"/>
            <a:ext cx="9144000" cy="59845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Covenants </a:t>
            </a:r>
            <a:r>
              <a:rPr lang="en-US" sz="4400" dirty="0" smtClean="0"/>
              <a:t>(1966)</a:t>
            </a:r>
            <a:endParaRPr lang="en-US" sz="5400" dirty="0"/>
          </a:p>
        </p:txBody>
      </p:sp>
      <p:sp>
        <p:nvSpPr>
          <p:cNvPr id="3" name="Content Placeholder 2"/>
          <p:cNvSpPr>
            <a:spLocks noGrp="1"/>
          </p:cNvSpPr>
          <p:nvPr>
            <p:ph idx="1"/>
          </p:nvPr>
        </p:nvSpPr>
        <p:spPr/>
        <p:txBody>
          <a:bodyPr>
            <a:normAutofit fontScale="55000" lnSpcReduction="20000"/>
          </a:bodyPr>
          <a:lstStyle/>
          <a:p>
            <a:pPr>
              <a:spcBef>
                <a:spcPct val="30000"/>
              </a:spcBef>
              <a:buNone/>
            </a:pPr>
            <a:r>
              <a:rPr lang="en-US" b="1" dirty="0" smtClean="0">
                <a:ea typeface="ＭＳ Ｐゴシック" pitchFamily="-65" charset="-128"/>
                <a:cs typeface="ＭＳ Ｐゴシック" pitchFamily="-65" charset="-128"/>
              </a:rPr>
              <a:t>International Covenant on Economic, Social and Cultural Rights </a:t>
            </a:r>
            <a:r>
              <a:rPr lang="en-US" dirty="0" smtClean="0">
                <a:ea typeface="ＭＳ Ｐゴシック" pitchFamily="-65" charset="-128"/>
                <a:cs typeface="ＭＳ Ｐゴシック" pitchFamily="-65" charset="-128"/>
              </a:rPr>
              <a:t>(1966) commits its parties to work toward the granting of </a:t>
            </a:r>
            <a:r>
              <a:rPr lang="en-US" dirty="0" err="1" smtClean="0">
                <a:ea typeface="ＭＳ Ｐゴシック" pitchFamily="-65" charset="-128"/>
                <a:cs typeface="ＭＳ Ｐゴシック" pitchFamily="-65" charset="-128"/>
              </a:rPr>
              <a:t>labour</a:t>
            </a:r>
            <a:r>
              <a:rPr lang="en-US" dirty="0" smtClean="0">
                <a:ea typeface="ＭＳ Ｐゴシック" pitchFamily="-65" charset="-128"/>
                <a:cs typeface="ＭＳ Ｐゴシック" pitchFamily="-65" charset="-128"/>
              </a:rPr>
              <a:t> rights, the right to social security, family life, adequate standard of living, health, free education and participation in cultural life:</a:t>
            </a:r>
          </a:p>
          <a:p>
            <a:pPr>
              <a:spcBef>
                <a:spcPct val="30000"/>
              </a:spcBef>
              <a:buNone/>
            </a:pPr>
            <a:endParaRPr lang="en-US" dirty="0" smtClean="0">
              <a:solidFill>
                <a:schemeClr val="accent6">
                  <a:lumMod val="60000"/>
                  <a:lumOff val="40000"/>
                </a:schemeClr>
              </a:solidFill>
              <a:ea typeface="ＭＳ Ｐゴシック" pitchFamily="-65" charset="-128"/>
              <a:cs typeface="ＭＳ Ｐゴシック" pitchFamily="-65" charset="-128"/>
            </a:endParaRPr>
          </a:p>
          <a:p>
            <a:pPr>
              <a:spcBef>
                <a:spcPct val="30000"/>
              </a:spcBef>
              <a:buNone/>
            </a:pPr>
            <a:r>
              <a:rPr lang="en-US" b="1" dirty="0" smtClean="0">
                <a:solidFill>
                  <a:schemeClr val="accent1"/>
                </a:solidFill>
                <a:ea typeface="ＭＳ Ｐゴシック" pitchFamily="-65" charset="-128"/>
                <a:cs typeface="ＭＳ Ｐゴシック" pitchFamily="-65" charset="-128"/>
              </a:rPr>
              <a:t>“The ideal of free human beings enjoying freedom from fear and want can only be achieved if conditions are created whereby everyone may enjoy his economic, social and cultural rights, as well as his civil and political rights”</a:t>
            </a:r>
          </a:p>
          <a:p>
            <a:pPr>
              <a:spcBef>
                <a:spcPct val="30000"/>
              </a:spcBef>
              <a:buNone/>
            </a:pPr>
            <a:endParaRPr lang="en-US" dirty="0" smtClean="0">
              <a:ea typeface="ＭＳ Ｐゴシック" pitchFamily="-65" charset="-128"/>
              <a:cs typeface="ＭＳ Ｐゴシック" pitchFamily="-65" charset="-128"/>
            </a:endParaRPr>
          </a:p>
          <a:p>
            <a:pPr>
              <a:spcBef>
                <a:spcPct val="30000"/>
              </a:spcBef>
              <a:buNone/>
            </a:pPr>
            <a:r>
              <a:rPr lang="en-US" b="1" dirty="0" smtClean="0">
                <a:ea typeface="ＭＳ Ｐゴシック" pitchFamily="-65" charset="-128"/>
                <a:cs typeface="ＭＳ Ｐゴシック" pitchFamily="-65" charset="-128"/>
              </a:rPr>
              <a:t>International Covenant on Political and Civil Rights </a:t>
            </a:r>
            <a:r>
              <a:rPr lang="en-US" dirty="0" smtClean="0">
                <a:ea typeface="ＭＳ Ｐゴシック" pitchFamily="-65" charset="-128"/>
                <a:cs typeface="ＭＳ Ｐゴシック" pitchFamily="-65" charset="-128"/>
              </a:rPr>
              <a:t>(1966) commits its parties to respect the civil and political rights of individuals, including the right to life, freedom of religion, freedom of speech, freedom of assembly, electoral rights and rights to due process and fair trial.</a:t>
            </a:r>
            <a:endParaRPr lang="en-US" dirty="0" smtClean="0">
              <a:solidFill>
                <a:schemeClr val="accent6">
                  <a:lumMod val="60000"/>
                  <a:lumOff val="40000"/>
                </a:schemeClr>
              </a:solidFill>
              <a:ea typeface="ＭＳ Ｐゴシック" pitchFamily="-65" charset="-128"/>
              <a:cs typeface="ＭＳ Ｐゴシック" pitchFamily="-65" charset="-128"/>
            </a:endParaRPr>
          </a:p>
          <a:p>
            <a:pPr>
              <a:spcBef>
                <a:spcPct val="30000"/>
              </a:spcBef>
              <a:buNone/>
            </a:pPr>
            <a:endParaRPr lang="en-US" dirty="0" smtClean="0">
              <a:ea typeface="ＭＳ Ｐゴシック" pitchFamily="-65" charset="-128"/>
              <a:cs typeface="ＭＳ Ｐゴシック" pitchFamily="-65" charset="-128"/>
            </a:endParaRPr>
          </a:p>
          <a:p>
            <a:pPr>
              <a:spcBef>
                <a:spcPct val="30000"/>
              </a:spcBef>
              <a:buNone/>
            </a:pPr>
            <a:endParaRPr lang="en-US" dirty="0" smtClean="0">
              <a:solidFill>
                <a:srgbClr val="0000FF"/>
              </a:solidFill>
              <a:ea typeface="ＭＳ Ｐゴシック" pitchFamily="-65" charset="-128"/>
              <a:cs typeface="ＭＳ Ｐゴシック" pitchFamily="-65" charset="-128"/>
            </a:endParaRPr>
          </a:p>
          <a:p>
            <a:pPr>
              <a:buNone/>
            </a:pPr>
            <a:endParaRPr lang="en-GB" dirty="0" smtClean="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Convention on Elimination of </a:t>
            </a:r>
            <a:br>
              <a:rPr lang="en-US" b="1" dirty="0" smtClean="0"/>
            </a:br>
            <a:r>
              <a:rPr lang="en-US" b="1" dirty="0" smtClean="0"/>
              <a:t>All Forms of Racial Discrimination (CERD) (1969) </a:t>
            </a:r>
            <a:endParaRPr lang="en-US" b="1" dirty="0"/>
          </a:p>
        </p:txBody>
      </p:sp>
      <p:sp>
        <p:nvSpPr>
          <p:cNvPr id="3" name="Content Placeholder 2"/>
          <p:cNvSpPr>
            <a:spLocks noGrp="1"/>
          </p:cNvSpPr>
          <p:nvPr>
            <p:ph idx="1"/>
          </p:nvPr>
        </p:nvSpPr>
        <p:spPr>
          <a:xfrm>
            <a:off x="327546" y="2340428"/>
            <a:ext cx="8598089" cy="4517571"/>
          </a:xfrm>
        </p:spPr>
        <p:txBody>
          <a:bodyPr>
            <a:normAutofit fontScale="85000" lnSpcReduction="20000"/>
          </a:bodyPr>
          <a:lstStyle/>
          <a:p>
            <a:pPr marL="341313" indent="-341313">
              <a:buNone/>
            </a:pPr>
            <a:r>
              <a:rPr lang="en-US" dirty="0" smtClean="0"/>
              <a:t>commits its members to the elimination of racial discrimination, promotion of understanding among all races, condemnation of apartheid, outlawing hate speech, dispute resolution and individual complaint mechanisms:</a:t>
            </a:r>
          </a:p>
          <a:p>
            <a:pPr marL="341313" indent="-341313">
              <a:buNone/>
            </a:pPr>
            <a:endParaRPr lang="en-US" dirty="0" smtClean="0"/>
          </a:p>
          <a:p>
            <a:pPr marL="341313" indent="-341313">
              <a:buNone/>
            </a:pPr>
            <a:r>
              <a:rPr lang="en-US" dirty="0" smtClean="0">
                <a:solidFill>
                  <a:srgbClr val="33CCCC"/>
                </a:solidFill>
              </a:rPr>
              <a:t>“Convinced that any doctrine of superiority based on racial differentiation is scientifically false, morally condemnable, socially unjust and dangerous, and that there is no justification for racial discrimination, in theory or in practice, anywhere (…) the existence of racial barriers is repugnant to the ideals of any human society”</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Convention on the Eradication of </a:t>
            </a:r>
            <a:br>
              <a:rPr lang="en-US" b="1" dirty="0" smtClean="0"/>
            </a:br>
            <a:r>
              <a:rPr lang="en-US" b="1" dirty="0" smtClean="0"/>
              <a:t>All Forms of Discrimination </a:t>
            </a:r>
            <a:br>
              <a:rPr lang="en-US" b="1" dirty="0" smtClean="0"/>
            </a:br>
            <a:r>
              <a:rPr lang="en-US" b="1" dirty="0" smtClean="0"/>
              <a:t>against Women (CEDAW) (1979)</a:t>
            </a:r>
            <a:endParaRPr lang="en-US" b="1" dirty="0"/>
          </a:p>
        </p:txBody>
      </p:sp>
      <p:sp>
        <p:nvSpPr>
          <p:cNvPr id="3" name="Content Placeholder 2"/>
          <p:cNvSpPr>
            <a:spLocks noGrp="1"/>
          </p:cNvSpPr>
          <p:nvPr>
            <p:ph idx="1"/>
          </p:nvPr>
        </p:nvSpPr>
        <p:spPr>
          <a:xfrm>
            <a:off x="217714" y="1941286"/>
            <a:ext cx="8926286" cy="4517571"/>
          </a:xfrm>
        </p:spPr>
        <p:txBody>
          <a:bodyPr>
            <a:normAutofit fontScale="92500" lnSpcReduction="10000"/>
          </a:bodyPr>
          <a:lstStyle/>
          <a:p>
            <a:pPr marL="463550" indent="-463550">
              <a:buNone/>
            </a:pPr>
            <a:r>
              <a:rPr lang="en-US" dirty="0" smtClean="0"/>
              <a:t>commits its parties to enshrine gender equality in their domestic legislation, repeal all discriminatory provisions in their laws, enact new provisions to guard against discrimination against women</a:t>
            </a:r>
          </a:p>
          <a:p>
            <a:pPr marL="463550" indent="-463550">
              <a:buNone/>
            </a:pPr>
            <a:endParaRPr lang="en-US" dirty="0" smtClean="0"/>
          </a:p>
          <a:p>
            <a:pPr marL="463550" indent="-463550">
              <a:buNone/>
            </a:pPr>
            <a:r>
              <a:rPr lang="en-US" b="1" dirty="0" smtClean="0">
                <a:solidFill>
                  <a:schemeClr val="accent6">
                    <a:lumMod val="60000"/>
                    <a:lumOff val="40000"/>
                  </a:schemeClr>
                </a:solidFill>
              </a:rPr>
              <a:t>“…the full and complete development of a country, the welfare of the world and the cause of peace require the maximum participation of women on equal terms with men in all fields.”</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a typeface="ＭＳ Ｐゴシック" pitchFamily="-65" charset="-128"/>
                <a:cs typeface="ＭＳ Ｐゴシック" pitchFamily="-65" charset="-128"/>
              </a:rPr>
              <a:t>The Convention on the </a:t>
            </a:r>
            <a:br>
              <a:rPr lang="en-GB" b="1" dirty="0" smtClean="0">
                <a:ea typeface="ＭＳ Ｐゴシック" pitchFamily="-65" charset="-128"/>
                <a:cs typeface="ＭＳ Ｐゴシック" pitchFamily="-65" charset="-128"/>
              </a:rPr>
            </a:br>
            <a:r>
              <a:rPr lang="en-GB" b="1" dirty="0" smtClean="0">
                <a:ea typeface="ＭＳ Ｐゴシック" pitchFamily="-65" charset="-128"/>
                <a:cs typeface="ＭＳ Ｐゴシック" pitchFamily="-65" charset="-128"/>
              </a:rPr>
              <a:t>Rights of the Child (</a:t>
            </a:r>
            <a:r>
              <a:rPr lang="en-US" b="1" dirty="0" smtClean="0"/>
              <a:t>CRC) </a:t>
            </a:r>
            <a:r>
              <a:rPr lang="en-GB" b="1" dirty="0" smtClean="0">
                <a:ea typeface="ＭＳ Ｐゴシック" pitchFamily="-65" charset="-128"/>
                <a:cs typeface="ＭＳ Ｐゴシック" pitchFamily="-65" charset="-128"/>
              </a:rPr>
              <a:t>(1989) </a:t>
            </a:r>
            <a:endParaRPr lang="en-US" b="1" dirty="0"/>
          </a:p>
        </p:txBody>
      </p:sp>
      <p:sp>
        <p:nvSpPr>
          <p:cNvPr id="3" name="Content Placeholder 2"/>
          <p:cNvSpPr>
            <a:spLocks noGrp="1"/>
          </p:cNvSpPr>
          <p:nvPr>
            <p:ph idx="1"/>
          </p:nvPr>
        </p:nvSpPr>
        <p:spPr/>
        <p:txBody>
          <a:bodyPr>
            <a:normAutofit/>
          </a:bodyPr>
          <a:lstStyle/>
          <a:p>
            <a:pPr>
              <a:buNone/>
            </a:pPr>
            <a:r>
              <a:rPr lang="en-GB" dirty="0" smtClean="0">
                <a:ea typeface="ＭＳ Ｐゴシック" pitchFamily="-65" charset="-128"/>
                <a:cs typeface="ＭＳ Ｐゴシック" pitchFamily="-65" charset="-128"/>
              </a:rPr>
              <a:t>commit its parties to ensure a child’s survival, development, protection and participation rights:</a:t>
            </a:r>
          </a:p>
          <a:p>
            <a:pPr>
              <a:buNone/>
            </a:pPr>
            <a:endParaRPr lang="en-US" sz="2200" dirty="0" smtClean="0">
              <a:ea typeface="ＭＳ Ｐゴシック" pitchFamily="-65" charset="-128"/>
              <a:cs typeface="ＭＳ Ｐゴシック" pitchFamily="-65" charset="-128"/>
            </a:endParaRPr>
          </a:p>
          <a:p>
            <a:pPr>
              <a:buNone/>
            </a:pPr>
            <a:r>
              <a:rPr lang="en-US" sz="2000" b="1" dirty="0" smtClean="0">
                <a:solidFill>
                  <a:schemeClr val="accent6"/>
                </a:solidFill>
                <a:ea typeface="ＭＳ Ｐゴシック" pitchFamily="-65" charset="-128"/>
                <a:cs typeface="ＭＳ Ｐゴシック" pitchFamily="-65" charset="-128"/>
              </a:rPr>
              <a:t>“In all actions concerning children, whether undertaken by public or private social welfare institutions, courts of law, administrative authorities or legislative bodies, the best interests of the child shall be a primary consideration.”</a:t>
            </a:r>
            <a:endParaRPr lang="en-US" sz="2000" b="1" dirty="0" smtClean="0">
              <a:solidFill>
                <a:schemeClr val="accent6"/>
              </a:solidFill>
            </a:endParaRPr>
          </a:p>
          <a:p>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1625"/>
            <a:ext cx="7540625" cy="1143000"/>
          </a:xfrm>
        </p:spPr>
        <p:txBody>
          <a:bodyPr>
            <a:normAutofit fontScale="90000"/>
          </a:bodyPr>
          <a:lstStyle/>
          <a:p>
            <a:r>
              <a:rPr lang="en-US" b="1" dirty="0" smtClean="0"/>
              <a:t>Convention on the Rights of Persons with Disabilities (CRPD) (2006)</a:t>
            </a:r>
            <a:endParaRPr lang="en-US" b="1" dirty="0"/>
          </a:p>
        </p:txBody>
      </p:sp>
      <p:sp>
        <p:nvSpPr>
          <p:cNvPr id="3" name="Content Placeholder 2"/>
          <p:cNvSpPr>
            <a:spLocks noGrp="1"/>
          </p:cNvSpPr>
          <p:nvPr>
            <p:ph idx="1"/>
          </p:nvPr>
        </p:nvSpPr>
        <p:spPr/>
        <p:txBody>
          <a:bodyPr>
            <a:normAutofit/>
          </a:bodyPr>
          <a:lstStyle/>
          <a:p>
            <a:pPr>
              <a:buNone/>
            </a:pPr>
            <a:r>
              <a:rPr lang="en-US" sz="3200" b="1" dirty="0" smtClean="0"/>
              <a:t>:</a:t>
            </a:r>
          </a:p>
          <a:p>
            <a:pPr>
              <a:buNone/>
            </a:pPr>
            <a:endParaRPr lang="en-GB" dirty="0" smtClean="0">
              <a:ea typeface="ＭＳ Ｐゴシック" pitchFamily="-65" charset="-128"/>
              <a:cs typeface="ＭＳ Ｐゴシック" pitchFamily="-65" charset="-128"/>
            </a:endParaRPr>
          </a:p>
          <a:p>
            <a:pPr>
              <a:buNone/>
            </a:pPr>
            <a:endParaRPr lang="en-US" sz="2200" dirty="0" smtClean="0">
              <a:ea typeface="ＭＳ Ｐゴシック" pitchFamily="-65" charset="-128"/>
              <a:cs typeface="ＭＳ Ｐゴシック" pitchFamily="-65" charset="-128"/>
            </a:endParaRPr>
          </a:p>
          <a:p>
            <a:endParaRPr lang="en-US" dirty="0"/>
          </a:p>
        </p:txBody>
      </p:sp>
      <p:sp>
        <p:nvSpPr>
          <p:cNvPr id="4" name="Rectangle 3"/>
          <p:cNvSpPr/>
          <p:nvPr/>
        </p:nvSpPr>
        <p:spPr>
          <a:xfrm>
            <a:off x="1143000" y="1752600"/>
            <a:ext cx="7391400" cy="1477328"/>
          </a:xfrm>
          <a:prstGeom prst="rect">
            <a:avLst/>
          </a:prstGeom>
        </p:spPr>
        <p:txBody>
          <a:bodyPr wrap="square">
            <a:spAutoFit/>
          </a:bodyPr>
          <a:lstStyle/>
          <a:p>
            <a:r>
              <a:rPr lang="en-US" b="1" dirty="0" smtClean="0"/>
              <a:t>Article 1 - The purpose of the present Convention is to promote, protect and ensure the full and equal enjoyment of all human rights and fundamental freedoms by all persons with disabilities, and to promote respect for their inherent dignity. </a:t>
            </a:r>
            <a:endParaRPr lang="en-US" dirty="0"/>
          </a:p>
        </p:txBody>
      </p:sp>
      <p:sp>
        <p:nvSpPr>
          <p:cNvPr id="5" name="Rectangle 4"/>
          <p:cNvSpPr/>
          <p:nvPr/>
        </p:nvSpPr>
        <p:spPr>
          <a:xfrm>
            <a:off x="1447800" y="3429000"/>
            <a:ext cx="6400800" cy="2862323"/>
          </a:xfrm>
          <a:prstGeom prst="rect">
            <a:avLst/>
          </a:prstGeom>
        </p:spPr>
        <p:txBody>
          <a:bodyPr wrap="square">
            <a:spAutoFit/>
          </a:bodyPr>
          <a:lstStyle/>
          <a:p>
            <a:r>
              <a:rPr lang="en-US" b="1" dirty="0" smtClean="0">
                <a:solidFill>
                  <a:srgbClr val="8AB9B9"/>
                </a:solidFill>
              </a:rPr>
              <a:t>Article 25 – Health</a:t>
            </a:r>
          </a:p>
          <a:p>
            <a:r>
              <a:rPr lang="en-US" b="1" dirty="0" smtClean="0">
                <a:solidFill>
                  <a:srgbClr val="8AB9B9"/>
                </a:solidFill>
              </a:rPr>
              <a:t>States Parties recognize that persons with disabilities have the right to the enjoyment of the highest attainable standard of health without discrimination on the basis of disability. States Parties shall take all appropriate measures to ensure access for persons with disabilities to health services that are gender-sensitive, including health-related rehabilitation.</a:t>
            </a:r>
            <a:endParaRPr lang="en-US" dirty="0">
              <a:solidFill>
                <a:srgbClr val="8AB9B9"/>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charset="0"/>
                <a:ea typeface="ＭＳ Ｐゴシック" pitchFamily="34" charset="-128"/>
                <a:cs typeface="Arial" charset="0"/>
              </a:rPr>
              <a:t>Declaration on the Rights of Indigenous Peoples  (2007</a:t>
            </a:r>
            <a:r>
              <a:rPr lang="en-GB" b="1" dirty="0" smtClean="0">
                <a:ea typeface="ＭＳ Ｐゴシック" pitchFamily="-65" charset="-128"/>
                <a:cs typeface="ＭＳ Ｐゴシック" pitchFamily="-65" charset="-128"/>
              </a:rPr>
              <a:t>) </a:t>
            </a:r>
            <a:endParaRPr lang="en-US" b="1" dirty="0"/>
          </a:p>
        </p:txBody>
      </p:sp>
      <p:sp>
        <p:nvSpPr>
          <p:cNvPr id="3" name="Content Placeholder 2"/>
          <p:cNvSpPr>
            <a:spLocks noGrp="1"/>
          </p:cNvSpPr>
          <p:nvPr>
            <p:ph idx="1"/>
          </p:nvPr>
        </p:nvSpPr>
        <p:spPr>
          <a:xfrm>
            <a:off x="838200" y="1827212"/>
            <a:ext cx="8077200" cy="5030788"/>
          </a:xfrm>
        </p:spPr>
        <p:txBody>
          <a:bodyPr>
            <a:normAutofit fontScale="62500" lnSpcReduction="20000"/>
          </a:bodyPr>
          <a:lstStyle/>
          <a:p>
            <a:pPr>
              <a:buNone/>
            </a:pPr>
            <a:r>
              <a:rPr lang="en-US" b="1" i="1" dirty="0" smtClean="0"/>
              <a:t>Article 1 </a:t>
            </a:r>
            <a:endParaRPr lang="en-US" b="1" dirty="0" smtClean="0"/>
          </a:p>
          <a:p>
            <a:pPr>
              <a:buNone/>
            </a:pPr>
            <a:r>
              <a:rPr lang="en-US" b="1" dirty="0" smtClean="0"/>
              <a:t>Indigenous peoples have the right to the full enjoyment, as a collective or as individuals, of all human rights and fundamental freedoms as recognized in the Charter of the United Nations, the Universal Declaration of Human Rights4 and international human rights law. </a:t>
            </a:r>
          </a:p>
          <a:p>
            <a:pPr>
              <a:buNone/>
            </a:pPr>
            <a:endParaRPr lang="en-US" sz="2200" dirty="0" smtClean="0">
              <a:ea typeface="ＭＳ Ｐゴシック" pitchFamily="-65" charset="-128"/>
              <a:cs typeface="ＭＳ Ｐゴシック" pitchFamily="-65" charset="-128"/>
            </a:endParaRPr>
          </a:p>
          <a:p>
            <a:pPr>
              <a:buNone/>
            </a:pPr>
            <a:r>
              <a:rPr lang="en-US" b="1" i="1" dirty="0" smtClean="0">
                <a:solidFill>
                  <a:srgbClr val="8AB9B9"/>
                </a:solidFill>
              </a:rPr>
              <a:t>Article 21 </a:t>
            </a:r>
            <a:endParaRPr lang="en-US" b="1" dirty="0" smtClean="0">
              <a:solidFill>
                <a:srgbClr val="8AB9B9"/>
              </a:solidFill>
            </a:endParaRPr>
          </a:p>
          <a:p>
            <a:pPr>
              <a:buNone/>
            </a:pPr>
            <a:r>
              <a:rPr lang="en-US" b="1" dirty="0" smtClean="0">
                <a:solidFill>
                  <a:srgbClr val="8AB9B9"/>
                </a:solidFill>
              </a:rPr>
              <a:t>1. Indigenous peoples have the right, without discrimination, to the improvement of their economic and social conditions, including, inter alia, in the areas of education, employment, vocational training and retraining, housing, sanitation, health and social security. </a:t>
            </a:r>
          </a:p>
          <a:p>
            <a:pPr>
              <a:buNone/>
            </a:pPr>
            <a:r>
              <a:rPr lang="en-US" b="1" dirty="0" smtClean="0">
                <a:solidFill>
                  <a:srgbClr val="8AB9B9"/>
                </a:solidFill>
              </a:rPr>
              <a:t>2. States shall take effective measures and, where appropriate, special measures to ensure continuing improvement of their economic and social conditions. Particular attention shall be paid to the rights and special needs of indigenous elders, women, youth, children and persons with disabilities. </a:t>
            </a:r>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a:srcRect/>
          <a:stretch>
            <a:fillRect/>
          </a:stretch>
        </p:blipFill>
        <p:spPr bwMode="auto">
          <a:xfrm>
            <a:off x="457200" y="1719263"/>
            <a:ext cx="7772400" cy="5138737"/>
          </a:xfrm>
          <a:prstGeom prst="rect">
            <a:avLst/>
          </a:prstGeom>
          <a:noFill/>
          <a:ln w="9525">
            <a:noFill/>
            <a:miter lim="800000"/>
            <a:headEnd/>
            <a:tailEnd/>
          </a:ln>
        </p:spPr>
      </p:pic>
      <p:sp>
        <p:nvSpPr>
          <p:cNvPr id="4" name="Rechteck 3"/>
          <p:cNvSpPr/>
          <p:nvPr/>
        </p:nvSpPr>
        <p:spPr>
          <a:xfrm>
            <a:off x="990600" y="381000"/>
            <a:ext cx="8153400" cy="954107"/>
          </a:xfrm>
          <a:prstGeom prst="rect">
            <a:avLst/>
          </a:prstGeom>
        </p:spPr>
        <p:txBody>
          <a:bodyPr wrap="square">
            <a:spAutoFit/>
          </a:bodyPr>
          <a:lstStyle/>
          <a:p>
            <a:pPr eaLnBrk="0" hangingPunct="0">
              <a:defRPr/>
            </a:pPr>
            <a:r>
              <a:rPr lang="de-DE" sz="2800" b="1" dirty="0" err="1">
                <a:solidFill>
                  <a:schemeClr val="accent2">
                    <a:lumMod val="75000"/>
                  </a:schemeClr>
                </a:solidFill>
                <a:latin typeface="Verdana" pitchFamily="34" charset="0"/>
                <a:ea typeface="ＭＳ Ｐゴシック" charset="-128"/>
                <a:cs typeface="+mn-cs"/>
              </a:rPr>
              <a:t>Worldwide</a:t>
            </a:r>
            <a:r>
              <a:rPr lang="de-DE" sz="2800" b="1" dirty="0">
                <a:solidFill>
                  <a:schemeClr val="accent2">
                    <a:lumMod val="75000"/>
                  </a:schemeClr>
                </a:solidFill>
                <a:latin typeface="Verdana" pitchFamily="34" charset="0"/>
                <a:ea typeface="ＭＳ Ｐゴシック" charset="-128"/>
                <a:cs typeface="+mn-cs"/>
              </a:rPr>
              <a:t> </a:t>
            </a:r>
            <a:r>
              <a:rPr lang="de-DE" sz="2800" b="1" dirty="0" err="1" smtClean="0">
                <a:solidFill>
                  <a:schemeClr val="accent2">
                    <a:lumMod val="75000"/>
                  </a:schemeClr>
                </a:solidFill>
                <a:latin typeface="Verdana" pitchFamily="34" charset="0"/>
                <a:ea typeface="ＭＳ Ｐゴシック" charset="-128"/>
                <a:cs typeface="+mn-cs"/>
              </a:rPr>
              <a:t>trends</a:t>
            </a:r>
            <a:r>
              <a:rPr lang="de-DE" sz="2800" b="1" dirty="0" smtClean="0">
                <a:solidFill>
                  <a:schemeClr val="accent2">
                    <a:lumMod val="75000"/>
                  </a:schemeClr>
                </a:solidFill>
                <a:latin typeface="Verdana" pitchFamily="34" charset="0"/>
                <a:ea typeface="ＭＳ Ｐゴシック" charset="-128"/>
                <a:cs typeface="+mn-cs"/>
              </a:rPr>
              <a:t>:</a:t>
            </a:r>
          </a:p>
          <a:p>
            <a:pPr eaLnBrk="0" hangingPunct="0">
              <a:defRPr/>
            </a:pPr>
            <a:r>
              <a:rPr lang="de-DE" sz="2800" b="1" dirty="0" smtClean="0">
                <a:solidFill>
                  <a:schemeClr val="accent2">
                    <a:lumMod val="75000"/>
                  </a:schemeClr>
                </a:solidFill>
                <a:latin typeface="Verdana" pitchFamily="34" charset="0"/>
                <a:ea typeface="ＭＳ Ｐゴシック" charset="-128"/>
                <a:cs typeface="+mn-cs"/>
              </a:rPr>
              <a:t>Human </a:t>
            </a:r>
            <a:r>
              <a:rPr lang="de-DE" sz="2800" b="1" dirty="0" err="1">
                <a:solidFill>
                  <a:schemeClr val="accent2">
                    <a:lumMod val="75000"/>
                  </a:schemeClr>
                </a:solidFill>
                <a:latin typeface="Verdana" pitchFamily="34" charset="0"/>
                <a:ea typeface="ＭＳ Ｐゴシック" charset="-128"/>
                <a:cs typeface="+mn-cs"/>
              </a:rPr>
              <a:t>Development</a:t>
            </a:r>
            <a:r>
              <a:rPr lang="de-DE" sz="2800" b="1" dirty="0">
                <a:solidFill>
                  <a:schemeClr val="accent2">
                    <a:lumMod val="75000"/>
                  </a:schemeClr>
                </a:solidFill>
                <a:latin typeface="Verdana" pitchFamily="34" charset="0"/>
                <a:ea typeface="ＭＳ Ｐゴシック" charset="-128"/>
                <a:cs typeface="+mn-cs"/>
              </a:rPr>
              <a:t> </a:t>
            </a:r>
            <a:r>
              <a:rPr lang="de-DE" sz="2800" b="1" dirty="0" smtClean="0">
                <a:solidFill>
                  <a:schemeClr val="accent2">
                    <a:lumMod val="75000"/>
                  </a:schemeClr>
                </a:solidFill>
                <a:latin typeface="Verdana" pitchFamily="34" charset="0"/>
                <a:ea typeface="ＭＳ Ｐゴシック" charset="-128"/>
                <a:cs typeface="+mn-cs"/>
              </a:rPr>
              <a:t>Index </a:t>
            </a:r>
            <a:r>
              <a:rPr lang="de-DE" sz="2000" b="1" dirty="0" smtClean="0">
                <a:solidFill>
                  <a:schemeClr val="accent2">
                    <a:lumMod val="75000"/>
                  </a:schemeClr>
                </a:solidFill>
                <a:latin typeface="Verdana" pitchFamily="34" charset="0"/>
                <a:ea typeface="ＭＳ Ｐゴシック" charset="-128"/>
                <a:cs typeface="+mn-cs"/>
              </a:rPr>
              <a:t>(1970</a:t>
            </a:r>
            <a:r>
              <a:rPr lang="de-DE" sz="2000" b="1" dirty="0">
                <a:solidFill>
                  <a:schemeClr val="accent2">
                    <a:lumMod val="75000"/>
                  </a:schemeClr>
                </a:solidFill>
                <a:latin typeface="Verdana" pitchFamily="34" charset="0"/>
                <a:ea typeface="ＭＳ Ｐゴシック" charset="-128"/>
                <a:cs typeface="+mn-cs"/>
              </a:rPr>
              <a:t>-</a:t>
            </a:r>
            <a:r>
              <a:rPr lang="de-DE" sz="2000" b="1" dirty="0" smtClean="0">
                <a:solidFill>
                  <a:schemeClr val="accent2">
                    <a:lumMod val="75000"/>
                  </a:schemeClr>
                </a:solidFill>
                <a:latin typeface="Verdana" pitchFamily="34" charset="0"/>
                <a:ea typeface="ＭＳ Ｐゴシック" charset="-128"/>
                <a:cs typeface="+mn-cs"/>
              </a:rPr>
              <a:t>2010)</a:t>
            </a:r>
            <a:r>
              <a:rPr lang="de-DE" sz="2800" b="1" dirty="0" smtClean="0">
                <a:solidFill>
                  <a:schemeClr val="accent2">
                    <a:lumMod val="75000"/>
                  </a:schemeClr>
                </a:solidFill>
                <a:latin typeface="Verdana" pitchFamily="34" charset="0"/>
                <a:ea typeface="ＭＳ Ｐゴシック" charset="-128"/>
                <a:cs typeface="+mn-cs"/>
              </a:rPr>
              <a:t>:</a:t>
            </a:r>
            <a:endParaRPr lang="de-DE" sz="2800" b="1" dirty="0">
              <a:solidFill>
                <a:schemeClr val="accent2">
                  <a:lumMod val="75000"/>
                </a:schemeClr>
              </a:solidFill>
              <a:latin typeface="Verdana" pitchFamily="34" charset="0"/>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3400" y="0"/>
            <a:ext cx="8610600" cy="1371600"/>
          </a:xfrm>
        </p:spPr>
        <p:txBody>
          <a:bodyPr/>
          <a:lstStyle/>
          <a:p>
            <a:pPr eaLnBrk="1" hangingPunct="1"/>
            <a:r>
              <a:rPr lang="en-US" sz="4000" b="1" smtClean="0">
                <a:solidFill>
                  <a:schemeClr val="accent1"/>
                </a:solidFill>
                <a:ea typeface="ＭＳ Ｐゴシック" pitchFamily="-65" charset="-128"/>
                <a:cs typeface="ＭＳ Ｐゴシック" pitchFamily="-65" charset="-128"/>
              </a:rPr>
              <a:t>Normative frameworks: recent UN trends</a:t>
            </a:r>
          </a:p>
        </p:txBody>
      </p:sp>
      <p:sp>
        <p:nvSpPr>
          <p:cNvPr id="58371" name="Rectangle 3"/>
          <p:cNvSpPr>
            <a:spLocks noGrp="1" noChangeArrowheads="1"/>
          </p:cNvSpPr>
          <p:nvPr>
            <p:ph type="body" idx="1"/>
          </p:nvPr>
        </p:nvSpPr>
        <p:spPr>
          <a:xfrm>
            <a:off x="381000" y="1524000"/>
            <a:ext cx="8763000" cy="6096000"/>
          </a:xfrm>
        </p:spPr>
        <p:txBody>
          <a:bodyPr/>
          <a:lstStyle/>
          <a:p>
            <a:pPr>
              <a:spcBef>
                <a:spcPct val="0"/>
              </a:spcBef>
              <a:buFont typeface="Wingdings" pitchFamily="-65" charset="2"/>
              <a:buNone/>
            </a:pPr>
            <a:r>
              <a:rPr lang="en-GB" sz="2000" b="1" dirty="0" smtClean="0">
                <a:ea typeface="ＭＳ Ｐゴシック" pitchFamily="-65" charset="-128"/>
                <a:cs typeface="ＭＳ Ｐゴシック" pitchFamily="-65" charset="-128"/>
              </a:rPr>
              <a:t>Global Social Floor</a:t>
            </a:r>
          </a:p>
          <a:p>
            <a:pPr>
              <a:spcBef>
                <a:spcPct val="0"/>
              </a:spcBef>
              <a:buFont typeface="Wingdings" pitchFamily="-65" charset="2"/>
              <a:buNone/>
            </a:pPr>
            <a:r>
              <a:rPr lang="en-GB" sz="2000" b="1" dirty="0" smtClean="0">
                <a:ea typeface="ＭＳ Ｐゴシック" pitchFamily="-65" charset="-128"/>
                <a:cs typeface="ＭＳ Ｐゴシック" pitchFamily="-65" charset="-128"/>
              </a:rPr>
              <a:t>	lobbying since 2001 –</a:t>
            </a:r>
          </a:p>
          <a:p>
            <a:pPr>
              <a:spcBef>
                <a:spcPct val="0"/>
              </a:spcBef>
              <a:buFont typeface="Wingdings" pitchFamily="-65" charset="2"/>
              <a:buNone/>
            </a:pPr>
            <a:r>
              <a:rPr lang="en-GB" sz="2000" b="1" dirty="0" smtClean="0">
                <a:solidFill>
                  <a:srgbClr val="3366FF"/>
                </a:solidFill>
                <a:ea typeface="ＭＳ Ｐゴシック" pitchFamily="-65" charset="-128"/>
                <a:cs typeface="ＭＳ Ｐゴシック" pitchFamily="-65" charset="-128"/>
              </a:rPr>
              <a:t>	ILO Recommendation  on Social Protection for all.  </a:t>
            </a:r>
            <a:r>
              <a:rPr lang="en-GB" sz="2000" b="1" dirty="0" err="1" smtClean="0">
                <a:ea typeface="ＭＳ Ｐゴシック" pitchFamily="-65" charset="-128"/>
                <a:cs typeface="ＭＳ Ｐゴシック" pitchFamily="-65" charset="-128"/>
              </a:rPr>
              <a:t>Rec</a:t>
            </a:r>
            <a:r>
              <a:rPr lang="en-GB" sz="2000" b="1" dirty="0" smtClean="0">
                <a:ea typeface="ＭＳ Ｐゴシック" pitchFamily="-65" charset="-128"/>
                <a:cs typeface="ＭＳ Ｐゴシック" pitchFamily="-65" charset="-128"/>
              </a:rPr>
              <a:t> 202 (ILC June 2012)</a:t>
            </a:r>
          </a:p>
          <a:p>
            <a:pPr>
              <a:spcBef>
                <a:spcPct val="0"/>
              </a:spcBef>
              <a:buFont typeface="Wingdings" pitchFamily="-65" charset="2"/>
              <a:buNone/>
            </a:pPr>
            <a:endParaRPr lang="en-GB" sz="2000" b="1" dirty="0" smtClean="0">
              <a:ea typeface="ＭＳ Ｐゴシック" pitchFamily="-65" charset="-128"/>
              <a:cs typeface="ＭＳ Ｐゴシック" pitchFamily="-65" charset="-128"/>
            </a:endParaRPr>
          </a:p>
          <a:p>
            <a:pPr>
              <a:spcBef>
                <a:spcPct val="0"/>
              </a:spcBef>
              <a:buFont typeface="Wingdings" pitchFamily="-65" charset="2"/>
              <a:buNone/>
            </a:pPr>
            <a:endParaRPr lang="en-GB" sz="2000" b="1" dirty="0" smtClean="0">
              <a:ea typeface="ＭＳ Ｐゴシック" pitchFamily="-65" charset="-128"/>
              <a:cs typeface="ＭＳ Ｐゴシック" pitchFamily="-65" charset="-128"/>
            </a:endParaRPr>
          </a:p>
          <a:p>
            <a:pPr>
              <a:spcBef>
                <a:spcPct val="0"/>
              </a:spcBef>
              <a:buFont typeface="Wingdings" pitchFamily="-65" charset="2"/>
              <a:buNone/>
            </a:pPr>
            <a:r>
              <a:rPr lang="en-GB" sz="2000" b="1" dirty="0" smtClean="0">
                <a:ea typeface="ＭＳ Ｐゴシック" pitchFamily="-65" charset="-128"/>
                <a:cs typeface="ＭＳ Ｐゴシック" pitchFamily="-65" charset="-128"/>
              </a:rPr>
              <a:t>World Health Assembly 2008 - return to Alma Ata vision of </a:t>
            </a:r>
            <a:r>
              <a:rPr lang="en-GB" sz="2000" b="1" dirty="0" smtClean="0">
                <a:solidFill>
                  <a:srgbClr val="3366FF"/>
                </a:solidFill>
                <a:ea typeface="ＭＳ Ｐゴシック" pitchFamily="-65" charset="-128"/>
                <a:cs typeface="ＭＳ Ｐゴシック" pitchFamily="-65" charset="-128"/>
              </a:rPr>
              <a:t>primary health care for all</a:t>
            </a:r>
          </a:p>
          <a:p>
            <a:pPr>
              <a:spcBef>
                <a:spcPct val="0"/>
              </a:spcBef>
              <a:buFont typeface="Wingdings" pitchFamily="-65" charset="2"/>
              <a:buNone/>
            </a:pPr>
            <a:endParaRPr lang="en-GB" sz="2000" b="1" dirty="0" smtClean="0">
              <a:ea typeface="ＭＳ Ｐゴシック" pitchFamily="-65" charset="-128"/>
              <a:cs typeface="ＭＳ Ｐゴシック" pitchFamily="-65" charset="-128"/>
            </a:endParaRPr>
          </a:p>
          <a:p>
            <a:pPr>
              <a:spcBef>
                <a:spcPct val="0"/>
              </a:spcBef>
              <a:buFont typeface="Wingdings" pitchFamily="-65" charset="2"/>
              <a:buNone/>
            </a:pPr>
            <a:endParaRPr lang="en-GB" sz="2000" b="1" dirty="0" smtClean="0">
              <a:ea typeface="ＭＳ Ｐゴシック" pitchFamily="-65" charset="-128"/>
              <a:cs typeface="ＭＳ Ｐゴシック" pitchFamily="-65" charset="-128"/>
            </a:endParaRPr>
          </a:p>
          <a:p>
            <a:pPr>
              <a:spcBef>
                <a:spcPct val="0"/>
              </a:spcBef>
              <a:buFont typeface="Wingdings" pitchFamily="-65" charset="2"/>
              <a:buNone/>
            </a:pPr>
            <a:r>
              <a:rPr lang="en-GB" sz="2000" b="1" dirty="0" smtClean="0">
                <a:ea typeface="ＭＳ Ｐゴシック" pitchFamily="-65" charset="-128"/>
                <a:cs typeface="ＭＳ Ｐゴシック" pitchFamily="-65" charset="-128"/>
              </a:rPr>
              <a:t>Right to food, FAO </a:t>
            </a:r>
            <a:r>
              <a:rPr lang="en-US" sz="2000" b="1" dirty="0" smtClean="0">
                <a:ea typeface="ＭＳ Ｐゴシック" pitchFamily="-65" charset="-128"/>
                <a:cs typeface="ＭＳ Ｐゴシック" pitchFamily="-65" charset="-128"/>
              </a:rPr>
              <a:t>Committee on World Food Security, May 2012 adopted </a:t>
            </a:r>
            <a:r>
              <a:rPr lang="en-US" sz="2000" b="1" dirty="0" smtClean="0">
                <a:solidFill>
                  <a:srgbClr val="3366FF"/>
                </a:solidFill>
                <a:ea typeface="ＭＳ Ｐゴシック" pitchFamily="-65" charset="-128"/>
                <a:cs typeface="ＭＳ Ｐゴシック" pitchFamily="-65" charset="-128"/>
              </a:rPr>
              <a:t>Voluntary Guidelines on the Responsible Governance of Tenure of Land, Fisheries and Forests in the Context of National Food Security </a:t>
            </a:r>
          </a:p>
          <a:p>
            <a:pPr>
              <a:spcBef>
                <a:spcPct val="0"/>
              </a:spcBef>
              <a:buFont typeface="Wingdings" pitchFamily="-65" charset="2"/>
              <a:buNone/>
            </a:pPr>
            <a:endParaRPr lang="en-US" sz="2400" b="1" dirty="0" smtClean="0">
              <a:solidFill>
                <a:srgbClr val="3366FF"/>
              </a:solidFill>
              <a:ea typeface="ＭＳ Ｐゴシック" pitchFamily="-65" charset="-128"/>
              <a:cs typeface="ＭＳ Ｐゴシック" pitchFamily="-65" charset="-128"/>
            </a:endParaRPr>
          </a:p>
          <a:p>
            <a:pPr>
              <a:spcBef>
                <a:spcPct val="0"/>
              </a:spcBef>
              <a:buFont typeface="Wingdings" pitchFamily="-65" charset="2"/>
              <a:buNone/>
            </a:pPr>
            <a:endParaRPr lang="en-GB" sz="2400" b="1" dirty="0" smtClean="0">
              <a:solidFill>
                <a:srgbClr val="3366FF"/>
              </a:solidFill>
              <a:ea typeface="ＭＳ Ｐゴシック" pitchFamily="-65" charset="-128"/>
              <a:cs typeface="ＭＳ Ｐゴシック" pitchFamily="-65" charset="-128"/>
            </a:endParaRPr>
          </a:p>
          <a:p>
            <a:pPr>
              <a:spcBef>
                <a:spcPct val="0"/>
              </a:spcBef>
              <a:buFont typeface="Wingdings" pitchFamily="-65" charset="2"/>
              <a:buNone/>
            </a:pPr>
            <a:endParaRPr lang="en-GB" sz="2000" b="1" dirty="0" smtClean="0">
              <a:solidFill>
                <a:srgbClr val="3366FF"/>
              </a:solidFill>
              <a:ea typeface="ＭＳ Ｐゴシック" pitchFamily="-65" charset="-128"/>
              <a:cs typeface="ＭＳ Ｐゴシック" pitchFamily="-65" charset="-128"/>
            </a:endParaRPr>
          </a:p>
          <a:p>
            <a:pPr>
              <a:spcBef>
                <a:spcPct val="0"/>
              </a:spcBef>
              <a:buFont typeface="Wingdings" pitchFamily="-65" charset="2"/>
              <a:buNone/>
            </a:pPr>
            <a:endParaRPr lang="en-GB" sz="2000" b="1" dirty="0" smtClean="0">
              <a:solidFill>
                <a:srgbClr val="3366FF"/>
              </a:solidFill>
              <a:ea typeface="ＭＳ Ｐゴシック" pitchFamily="-65" charset="-128"/>
              <a:cs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8371">
                                            <p:txEl>
                                              <p:pRg st="5" end="5"/>
                                            </p:txEl>
                                          </p:spTgt>
                                        </p:tgtEl>
                                        <p:attrNameLst>
                                          <p:attrName>style.visibility</p:attrName>
                                        </p:attrNameLst>
                                      </p:cBhvr>
                                      <p:to>
                                        <p:strVal val="visible"/>
                                      </p:to>
                                    </p:set>
                                    <p:anim calcmode="lin" valueType="num">
                                      <p:cBhvr additive="base">
                                        <p:cTn id="25"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8371">
                                            <p:txEl>
                                              <p:pRg st="8" end="8"/>
                                            </p:txEl>
                                          </p:spTgt>
                                        </p:tgtEl>
                                        <p:attrNameLst>
                                          <p:attrName>style.visibility</p:attrName>
                                        </p:attrNameLst>
                                      </p:cBhvr>
                                      <p:to>
                                        <p:strVal val="visible"/>
                                      </p:to>
                                    </p:set>
                                    <p:anim calcmode="lin" valueType="num">
                                      <p:cBhvr additive="base">
                                        <p:cTn id="31" dur="500" fill="hold"/>
                                        <p:tgtEl>
                                          <p:spTgt spid="583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228600"/>
            <a:ext cx="8229600" cy="1752600"/>
          </a:xfrm>
        </p:spPr>
        <p:txBody>
          <a:bodyPr/>
          <a:lstStyle/>
          <a:p>
            <a:pPr eaLnBrk="1" hangingPunct="1"/>
            <a:r>
              <a:rPr lang="en-US" sz="4000" b="1" smtClean="0">
                <a:solidFill>
                  <a:schemeClr val="accent1"/>
                </a:solidFill>
                <a:ea typeface="ＭＳ Ｐゴシック" pitchFamily="-65" charset="-128"/>
                <a:cs typeface="ＭＳ Ｐゴシック" pitchFamily="-65" charset="-128"/>
              </a:rPr>
              <a:t>Normative frameworks: recent UN trends</a:t>
            </a:r>
          </a:p>
        </p:txBody>
      </p:sp>
      <p:sp>
        <p:nvSpPr>
          <p:cNvPr id="58371" name="Rectangle 3"/>
          <p:cNvSpPr>
            <a:spLocks noGrp="1" noChangeArrowheads="1"/>
          </p:cNvSpPr>
          <p:nvPr>
            <p:ph type="body" idx="1"/>
          </p:nvPr>
        </p:nvSpPr>
        <p:spPr>
          <a:xfrm>
            <a:off x="381000" y="1524000"/>
            <a:ext cx="8564563" cy="6553200"/>
          </a:xfrm>
        </p:spPr>
        <p:txBody>
          <a:bodyPr/>
          <a:lstStyle/>
          <a:p>
            <a:pPr>
              <a:spcBef>
                <a:spcPct val="0"/>
              </a:spcBef>
              <a:buFont typeface="Wingdings" pitchFamily="-65" charset="2"/>
              <a:buNone/>
            </a:pPr>
            <a:endParaRPr lang="en-GB" sz="2800" b="1" dirty="0" smtClean="0">
              <a:solidFill>
                <a:srgbClr val="3366FF"/>
              </a:solidFill>
              <a:ea typeface="ＭＳ Ｐゴシック" pitchFamily="-65" charset="-128"/>
              <a:cs typeface="ＭＳ Ｐゴシック" pitchFamily="-65" charset="-128"/>
            </a:endParaRPr>
          </a:p>
          <a:p>
            <a:pPr>
              <a:spcBef>
                <a:spcPct val="0"/>
              </a:spcBef>
              <a:buFont typeface="Wingdings" pitchFamily="-65" charset="2"/>
              <a:buNone/>
            </a:pPr>
            <a:r>
              <a:rPr lang="en-GB" sz="2400" b="1" dirty="0" err="1" smtClean="0">
                <a:solidFill>
                  <a:srgbClr val="3366FF"/>
                </a:solidFill>
                <a:ea typeface="ＭＳ Ｐゴシック" pitchFamily="-65" charset="-128"/>
                <a:cs typeface="ＭＳ Ｐゴシック" pitchFamily="-65" charset="-128"/>
              </a:rPr>
              <a:t>MDGs</a:t>
            </a:r>
            <a:r>
              <a:rPr lang="en-GB" sz="2400" b="1" dirty="0" smtClean="0">
                <a:solidFill>
                  <a:srgbClr val="3366FF"/>
                </a:solidFill>
                <a:ea typeface="ＭＳ Ｐゴシック" pitchFamily="-65" charset="-128"/>
                <a:cs typeface="ＭＳ Ｐゴシック" pitchFamily="-65" charset="-128"/>
              </a:rPr>
              <a:t> 2010</a:t>
            </a:r>
            <a:r>
              <a:rPr lang="en-GB" sz="2400" b="1" dirty="0" smtClean="0">
                <a:ea typeface="ＭＳ Ｐゴシック" pitchFamily="-65" charset="-128"/>
                <a:cs typeface="ＭＳ Ｐゴシック" pitchFamily="-65" charset="-128"/>
              </a:rPr>
              <a:t>: more emphasis on equity, inclusion, human rights</a:t>
            </a:r>
          </a:p>
          <a:p>
            <a:pPr>
              <a:spcBef>
                <a:spcPct val="0"/>
              </a:spcBef>
              <a:buFont typeface="Wingdings" pitchFamily="-65" charset="2"/>
              <a:buNone/>
            </a:pPr>
            <a:endParaRPr lang="en-GB" sz="2400" b="1" dirty="0" smtClean="0">
              <a:ea typeface="ＭＳ Ｐゴシック" pitchFamily="-65" charset="-128"/>
              <a:cs typeface="ＭＳ Ｐゴシック" pitchFamily="-65" charset="-128"/>
            </a:endParaRPr>
          </a:p>
          <a:p>
            <a:pPr>
              <a:spcBef>
                <a:spcPct val="0"/>
              </a:spcBef>
              <a:buNone/>
            </a:pPr>
            <a:r>
              <a:rPr lang="en-GB" sz="2400" b="1" dirty="0" smtClean="0">
                <a:solidFill>
                  <a:srgbClr val="3366FF"/>
                </a:solidFill>
                <a:ea typeface="ＭＳ Ｐゴシック" pitchFamily="-65" charset="-128"/>
                <a:cs typeface="ＭＳ Ｐゴシック" pitchFamily="-65" charset="-128"/>
              </a:rPr>
              <a:t>OHCHR Special </a:t>
            </a:r>
            <a:r>
              <a:rPr lang="en-GB" sz="2400" b="1" dirty="0" err="1" smtClean="0">
                <a:solidFill>
                  <a:srgbClr val="3366FF"/>
                </a:solidFill>
                <a:ea typeface="ＭＳ Ｐゴシック" pitchFamily="-65" charset="-128"/>
                <a:cs typeface="ＭＳ Ｐゴシック" pitchFamily="-65" charset="-128"/>
              </a:rPr>
              <a:t>rapporteurs</a:t>
            </a:r>
            <a:r>
              <a:rPr lang="en-GB" sz="2400" b="1" dirty="0" smtClean="0">
                <a:solidFill>
                  <a:srgbClr val="3366FF"/>
                </a:solidFill>
                <a:ea typeface="ＭＳ Ｐゴシック" pitchFamily="-65" charset="-128"/>
                <a:cs typeface="ＭＳ Ｐゴシック" pitchFamily="-65" charset="-128"/>
              </a:rPr>
              <a:t> on human rights </a:t>
            </a:r>
            <a:r>
              <a:rPr lang="en-GB" sz="2400" b="1" dirty="0" smtClean="0">
                <a:ea typeface="ＭＳ Ｐゴシック" pitchFamily="-65" charset="-128"/>
                <a:cs typeface="ＭＳ Ｐゴシック" pitchFamily="-65" charset="-128"/>
              </a:rPr>
              <a:t>– including right to food and right to highest attainable standards of health</a:t>
            </a:r>
          </a:p>
          <a:p>
            <a:pPr>
              <a:spcBef>
                <a:spcPct val="0"/>
              </a:spcBef>
              <a:buFont typeface="Wingdings" pitchFamily="-65" charset="2"/>
              <a:buNone/>
            </a:pPr>
            <a:endParaRPr lang="en-GB" sz="2400" b="1" dirty="0" smtClean="0">
              <a:ea typeface="ＭＳ Ｐゴシック" pitchFamily="-65" charset="-128"/>
              <a:cs typeface="ＭＳ Ｐゴシック" pitchFamily="-65" charset="-128"/>
            </a:endParaRPr>
          </a:p>
          <a:p>
            <a:pPr>
              <a:spcBef>
                <a:spcPct val="0"/>
              </a:spcBef>
              <a:buFont typeface="Wingdings" pitchFamily="-65" charset="2"/>
              <a:buNone/>
            </a:pPr>
            <a:r>
              <a:rPr lang="en-GB" sz="2400" b="1" dirty="0" smtClean="0">
                <a:ea typeface="ＭＳ Ｐゴシック" pitchFamily="-65" charset="-128"/>
                <a:cs typeface="ＭＳ Ｐゴシック" pitchFamily="-65" charset="-128"/>
              </a:rPr>
              <a:t>Rio + 20 Summit: outcome document: </a:t>
            </a:r>
            <a:r>
              <a:rPr lang="en-GB" sz="2400" b="1" dirty="0" smtClean="0">
                <a:solidFill>
                  <a:srgbClr val="3366FF"/>
                </a:solidFill>
                <a:ea typeface="ＭＳ Ｐゴシック" pitchFamily="-65" charset="-128"/>
                <a:cs typeface="ＭＳ Ｐゴシック" pitchFamily="-65" charset="-128"/>
              </a:rPr>
              <a:t>The Future We Want</a:t>
            </a:r>
            <a:r>
              <a:rPr lang="en-GB" sz="2400" b="1" dirty="0" smtClean="0">
                <a:ea typeface="ＭＳ Ｐゴシック" pitchFamily="-65" charset="-128"/>
                <a:cs typeface="ＭＳ Ｐゴシック" pitchFamily="-65" charset="-128"/>
              </a:rPr>
              <a:t> discusses poverty, social protection </a:t>
            </a:r>
          </a:p>
          <a:p>
            <a:pPr>
              <a:spcBef>
                <a:spcPct val="0"/>
              </a:spcBef>
              <a:buFont typeface="Wingdings" pitchFamily="-65" charset="2"/>
              <a:buNone/>
            </a:pPr>
            <a:endParaRPr lang="en-GB" sz="2400" b="1" dirty="0" smtClean="0">
              <a:ea typeface="ＭＳ Ｐゴシック" pitchFamily="-65" charset="-128"/>
              <a:cs typeface="ＭＳ Ｐゴシック" pitchFamily="-65" charset="-128"/>
            </a:endParaRPr>
          </a:p>
          <a:p>
            <a:pPr>
              <a:spcBef>
                <a:spcPct val="0"/>
              </a:spcBef>
              <a:buNone/>
            </a:pPr>
            <a:r>
              <a:rPr lang="en-GB" sz="2400" b="1" dirty="0" smtClean="0">
                <a:solidFill>
                  <a:srgbClr val="3366FF"/>
                </a:solidFill>
                <a:ea typeface="ＭＳ Ｐゴシック" pitchFamily="-65" charset="-128"/>
                <a:cs typeface="ＭＳ Ｐゴシック" pitchFamily="-65" charset="-128"/>
              </a:rPr>
              <a:t>Secretary-</a:t>
            </a:r>
            <a:r>
              <a:rPr lang="en-GB" sz="2400" b="1" dirty="0" err="1" smtClean="0">
                <a:solidFill>
                  <a:srgbClr val="3366FF"/>
                </a:solidFill>
                <a:ea typeface="ＭＳ Ｐゴシック" pitchFamily="-65" charset="-128"/>
                <a:cs typeface="ＭＳ Ｐゴシック" pitchFamily="-65" charset="-128"/>
              </a:rPr>
              <a:t>General´s</a:t>
            </a:r>
            <a:r>
              <a:rPr lang="en-GB" sz="2400" b="1" dirty="0" smtClean="0">
                <a:solidFill>
                  <a:srgbClr val="3366FF"/>
                </a:solidFill>
                <a:ea typeface="ＭＳ Ｐゴシック" pitchFamily="-65" charset="-128"/>
                <a:cs typeface="ＭＳ Ｐゴシック" pitchFamily="-65" charset="-128"/>
              </a:rPr>
              <a:t> Report 2013</a:t>
            </a:r>
          </a:p>
          <a:p>
            <a:pPr>
              <a:spcBef>
                <a:spcPct val="0"/>
              </a:spcBef>
              <a:buFont typeface="Wingdings" pitchFamily="-65" charset="2"/>
              <a:buNone/>
            </a:pPr>
            <a:endParaRPr lang="en-US" sz="2400" b="1" dirty="0" smtClean="0">
              <a:solidFill>
                <a:srgbClr val="3366FF"/>
              </a:solidFill>
              <a:ea typeface="ＭＳ Ｐゴシック" pitchFamily="-65" charset="-128"/>
              <a:cs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 calcmode="lin" valueType="num">
                                      <p:cBhvr additive="base">
                                        <p:cTn id="7"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8371">
                                            <p:txEl>
                                              <p:pRg st="3" end="3"/>
                                            </p:txEl>
                                          </p:spTgt>
                                        </p:tgtEl>
                                        <p:attrNameLst>
                                          <p:attrName>style.visibility</p:attrName>
                                        </p:attrNameLst>
                                      </p:cBhvr>
                                      <p:to>
                                        <p:strVal val="visible"/>
                                      </p:to>
                                    </p:set>
                                    <p:anim calcmode="lin" valueType="num">
                                      <p:cBhvr additive="base">
                                        <p:cTn id="13"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8371">
                                            <p:txEl>
                                              <p:pRg st="5" end="5"/>
                                            </p:txEl>
                                          </p:spTgt>
                                        </p:tgtEl>
                                        <p:attrNameLst>
                                          <p:attrName>style.visibility</p:attrName>
                                        </p:attrNameLst>
                                      </p:cBhvr>
                                      <p:to>
                                        <p:strVal val="visible"/>
                                      </p:to>
                                    </p:set>
                                    <p:anim calcmode="lin" valueType="num">
                                      <p:cBhvr additive="base">
                                        <p:cTn id="19"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8371">
                                            <p:txEl>
                                              <p:pRg st="7" end="7"/>
                                            </p:txEl>
                                          </p:spTgt>
                                        </p:tgtEl>
                                        <p:attrNameLst>
                                          <p:attrName>style.visibility</p:attrName>
                                        </p:attrNameLst>
                                      </p:cBhvr>
                                      <p:to>
                                        <p:strVal val="visible"/>
                                      </p:to>
                                    </p:set>
                                    <p:anim calcmode="lin" valueType="num">
                                      <p:cBhvr additive="base">
                                        <p:cTn id="25" dur="500" fill="hold"/>
                                        <p:tgtEl>
                                          <p:spTgt spid="583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GB" sz="3200" b="1" smtClean="0">
                <a:ea typeface="ＭＳ Ｐゴシック" pitchFamily="-65" charset="-128"/>
                <a:cs typeface="ＭＳ Ｐゴシック" pitchFamily="-65" charset="-128"/>
              </a:rPr>
              <a:t>OHCHR Special Rapporteurs/Independent Experts on human rights</a:t>
            </a:r>
            <a:endParaRPr lang="en-US" sz="3200" b="1" smtClean="0">
              <a:ea typeface="ＭＳ Ｐゴシック" pitchFamily="-65" charset="-128"/>
              <a:cs typeface="ＭＳ Ｐゴシック" pitchFamily="-65" charset="-128"/>
            </a:endParaRPr>
          </a:p>
        </p:txBody>
      </p:sp>
      <p:sp>
        <p:nvSpPr>
          <p:cNvPr id="81923" name="Content Placeholder 2"/>
          <p:cNvSpPr>
            <a:spLocks noGrp="1"/>
          </p:cNvSpPr>
          <p:nvPr>
            <p:ph idx="1"/>
          </p:nvPr>
        </p:nvSpPr>
        <p:spPr>
          <a:xfrm>
            <a:off x="914400" y="1600200"/>
            <a:ext cx="7769225" cy="5257800"/>
          </a:xfrm>
        </p:spPr>
        <p:txBody>
          <a:bodyPr/>
          <a:lstStyle/>
          <a:p>
            <a:pPr marL="342900" lvl="1" indent="-342900" eaLnBrk="1" hangingPunct="1">
              <a:buFont typeface="Wingdings" pitchFamily="-65" charset="2"/>
              <a:buChar char="Ø"/>
            </a:pPr>
            <a:r>
              <a:rPr lang="de-DE" sz="2400" dirty="0" smtClean="0"/>
              <a:t>right to </a:t>
            </a:r>
            <a:r>
              <a:rPr lang="de-DE" sz="2400" dirty="0" err="1" smtClean="0"/>
              <a:t>education</a:t>
            </a:r>
            <a:r>
              <a:rPr lang="de-DE" sz="2400" dirty="0" smtClean="0"/>
              <a:t>; </a:t>
            </a:r>
          </a:p>
          <a:p>
            <a:pPr marL="342900" lvl="1" indent="-342900" eaLnBrk="1" hangingPunct="1">
              <a:buFont typeface="Wingdings" pitchFamily="-65" charset="2"/>
              <a:buChar char="Ø"/>
            </a:pPr>
            <a:r>
              <a:rPr lang="de-DE" sz="2400" dirty="0" smtClean="0"/>
              <a:t>human </a:t>
            </a:r>
            <a:r>
              <a:rPr lang="de-DE" sz="2400" dirty="0" err="1" smtClean="0"/>
              <a:t>rights</a:t>
            </a:r>
            <a:r>
              <a:rPr lang="de-DE" sz="2400" dirty="0" smtClean="0"/>
              <a:t> and extreme </a:t>
            </a:r>
            <a:r>
              <a:rPr lang="de-DE" sz="2400" dirty="0" err="1" smtClean="0"/>
              <a:t>poverty</a:t>
            </a:r>
            <a:r>
              <a:rPr lang="de-DE" sz="2400" dirty="0" smtClean="0"/>
              <a:t>;</a:t>
            </a:r>
          </a:p>
          <a:p>
            <a:pPr marL="342900" lvl="1" indent="-342900" eaLnBrk="1" hangingPunct="1">
              <a:buFont typeface="Wingdings" pitchFamily="-65" charset="2"/>
              <a:buChar char="Ø"/>
            </a:pPr>
            <a:r>
              <a:rPr lang="de-DE" sz="2400" dirty="0" smtClean="0"/>
              <a:t>right to </a:t>
            </a:r>
            <a:r>
              <a:rPr lang="de-DE" sz="2400" dirty="0" err="1" smtClean="0"/>
              <a:t>food</a:t>
            </a:r>
            <a:r>
              <a:rPr lang="de-DE" sz="2400" dirty="0" smtClean="0"/>
              <a:t>; </a:t>
            </a:r>
          </a:p>
          <a:p>
            <a:pPr marL="342900" lvl="1" indent="-342900" eaLnBrk="1" hangingPunct="1">
              <a:buFont typeface="Wingdings" pitchFamily="-65" charset="2"/>
              <a:buChar char="Ø"/>
            </a:pPr>
            <a:r>
              <a:rPr lang="de-DE" sz="2400" dirty="0" smtClean="0"/>
              <a:t>right to </a:t>
            </a:r>
            <a:r>
              <a:rPr lang="de-DE" sz="2400" dirty="0" err="1" smtClean="0"/>
              <a:t>adequate</a:t>
            </a:r>
            <a:r>
              <a:rPr lang="de-DE" sz="2400" dirty="0" smtClean="0"/>
              <a:t> </a:t>
            </a:r>
            <a:r>
              <a:rPr lang="de-DE" sz="2400" dirty="0" err="1" smtClean="0"/>
              <a:t>housing</a:t>
            </a:r>
            <a:r>
              <a:rPr lang="de-DE" sz="2400" dirty="0" smtClean="0"/>
              <a:t>; </a:t>
            </a:r>
          </a:p>
          <a:p>
            <a:pPr marL="342900" lvl="1" indent="-342900" eaLnBrk="1" hangingPunct="1">
              <a:buFont typeface="Wingdings" pitchFamily="-65" charset="2"/>
              <a:buChar char="Ø"/>
            </a:pPr>
            <a:r>
              <a:rPr lang="en-US" sz="2400" dirty="0" smtClean="0"/>
              <a:t>access to safe drinking water and sanitation</a:t>
            </a:r>
            <a:r>
              <a:rPr lang="de-DE" sz="2400" dirty="0" smtClean="0"/>
              <a:t>; </a:t>
            </a:r>
          </a:p>
          <a:p>
            <a:pPr marL="342900" lvl="1" indent="-342900" eaLnBrk="1" hangingPunct="1">
              <a:buFont typeface="Wingdings" pitchFamily="-65" charset="2"/>
              <a:buChar char="Ø"/>
            </a:pPr>
            <a:r>
              <a:rPr lang="de-DE" sz="2400" dirty="0" err="1" smtClean="0"/>
              <a:t>against</a:t>
            </a:r>
            <a:r>
              <a:rPr lang="de-DE" sz="2400" dirty="0" smtClean="0"/>
              <a:t> </a:t>
            </a:r>
            <a:r>
              <a:rPr lang="de-DE" sz="2400" dirty="0" err="1" smtClean="0"/>
              <a:t>violence</a:t>
            </a:r>
            <a:r>
              <a:rPr lang="de-DE" sz="2400" dirty="0" smtClean="0"/>
              <a:t> </a:t>
            </a:r>
            <a:r>
              <a:rPr lang="de-DE" sz="2400" dirty="0" err="1" smtClean="0"/>
              <a:t>against</a:t>
            </a:r>
            <a:r>
              <a:rPr lang="de-DE" sz="2400" dirty="0" smtClean="0"/>
              <a:t> </a:t>
            </a:r>
            <a:r>
              <a:rPr lang="de-DE" sz="2400" dirty="0" err="1" smtClean="0"/>
              <a:t>women</a:t>
            </a:r>
            <a:r>
              <a:rPr lang="de-DE" sz="2400" dirty="0" smtClean="0"/>
              <a:t>;</a:t>
            </a:r>
            <a:r>
              <a:rPr lang="en-US" sz="2400" dirty="0" smtClean="0"/>
              <a:t> </a:t>
            </a:r>
          </a:p>
          <a:p>
            <a:pPr marL="342900" lvl="1" indent="-342900" eaLnBrk="1" hangingPunct="1">
              <a:buFont typeface="Wingdings" pitchFamily="-65" charset="2"/>
              <a:buChar char="Ø"/>
            </a:pPr>
            <a:r>
              <a:rPr lang="en-US" sz="2400" dirty="0" smtClean="0"/>
              <a:t>physical and mental health;</a:t>
            </a:r>
          </a:p>
          <a:p>
            <a:pPr marL="342900" lvl="1" indent="-342900" eaLnBrk="1" hangingPunct="1">
              <a:buFont typeface="Wingdings" pitchFamily="-65" charset="2"/>
              <a:buChar char="Ø"/>
            </a:pPr>
            <a:r>
              <a:rPr lang="en-US" sz="2400" dirty="0" smtClean="0"/>
              <a:t>access to care;</a:t>
            </a:r>
          </a:p>
          <a:p>
            <a:pPr marL="342900" lvl="1" indent="-342900" eaLnBrk="1" hangingPunct="1">
              <a:buFont typeface="Wingdings" pitchFamily="-65" charset="2"/>
              <a:buChar char="Ø"/>
            </a:pPr>
            <a:r>
              <a:rPr lang="en-US" sz="2400" dirty="0" smtClean="0"/>
              <a:t>economic policies and debt;</a:t>
            </a:r>
          </a:p>
          <a:p>
            <a:pPr marL="342900" lvl="1" indent="-342900" eaLnBrk="1" hangingPunct="1">
              <a:buFont typeface="Wingdings" pitchFamily="-65" charset="2"/>
              <a:buChar char="Ø"/>
            </a:pPr>
            <a:r>
              <a:rPr lang="en-US" sz="2400" dirty="0" err="1" smtClean="0"/>
              <a:t>TNCs</a:t>
            </a:r>
            <a:r>
              <a:rPr lang="en-US" sz="2400" dirty="0" smtClean="0"/>
              <a:t>; </a:t>
            </a:r>
          </a:p>
          <a:p>
            <a:pPr marL="342900" lvl="1" indent="-342900" eaLnBrk="1" hangingPunct="1">
              <a:buFont typeface="Wingdings" pitchFamily="-65" charset="2"/>
              <a:buChar char="Ø"/>
            </a:pPr>
            <a:r>
              <a:rPr lang="de-DE" sz="2400" dirty="0" smtClean="0"/>
              <a:t>and </a:t>
            </a:r>
            <a:r>
              <a:rPr lang="de-DE" sz="2400" dirty="0" err="1" smtClean="0"/>
              <a:t>other</a:t>
            </a:r>
            <a:r>
              <a:rPr lang="de-DE" sz="2400" dirty="0" smtClean="0"/>
              <a:t> </a:t>
            </a:r>
            <a:r>
              <a:rPr lang="de-DE" sz="2400" dirty="0" err="1" smtClean="0"/>
              <a:t>substantive</a:t>
            </a:r>
            <a:r>
              <a:rPr lang="de-DE" sz="2400" dirty="0" smtClean="0"/>
              <a:t>  normative </a:t>
            </a:r>
            <a:r>
              <a:rPr lang="de-DE" sz="2400" dirty="0" err="1" smtClean="0"/>
              <a:t>areas</a:t>
            </a:r>
            <a:r>
              <a:rPr lang="de-DE" sz="2400" dirty="0" smtClean="0"/>
              <a:t>.</a:t>
            </a:r>
            <a:endParaRPr lang="en-US" sz="2400" dirty="0" smtClean="0"/>
          </a:p>
          <a:p>
            <a:pPr eaLnBrk="1" hangingPunct="1"/>
            <a:endParaRPr lang="en-US" dirty="0" smtClean="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219200" y="381000"/>
            <a:ext cx="8458200" cy="1143000"/>
          </a:xfrm>
        </p:spPr>
        <p:txBody>
          <a:bodyPr/>
          <a:lstStyle/>
          <a:p>
            <a:pPr eaLnBrk="1" hangingPunct="1"/>
            <a:r>
              <a:rPr lang="en-US" b="1" dirty="0" smtClean="0">
                <a:ea typeface="ＭＳ Ｐゴシック" pitchFamily="-65" charset="-128"/>
                <a:cs typeface="ＭＳ Ｐゴシック" pitchFamily="-65" charset="-128"/>
              </a:rPr>
              <a:t>The “decent work” agenda</a:t>
            </a:r>
          </a:p>
        </p:txBody>
      </p:sp>
      <p:sp>
        <p:nvSpPr>
          <p:cNvPr id="102403" name="Content Placeholder 2"/>
          <p:cNvSpPr>
            <a:spLocks noGrp="1"/>
          </p:cNvSpPr>
          <p:nvPr>
            <p:ph idx="1"/>
          </p:nvPr>
        </p:nvSpPr>
        <p:spPr>
          <a:xfrm>
            <a:off x="914400" y="1676400"/>
            <a:ext cx="8382000" cy="5181600"/>
          </a:xfrm>
        </p:spPr>
        <p:txBody>
          <a:bodyPr/>
          <a:lstStyle/>
          <a:p>
            <a:pPr marL="0" lvl="1" indent="0">
              <a:buFont typeface="Wingdings" pitchFamily="-65" charset="2"/>
              <a:buNone/>
            </a:pPr>
            <a:endParaRPr lang="en-US" sz="2800" b="1" dirty="0" smtClean="0">
              <a:solidFill>
                <a:srgbClr val="5DAEAE"/>
              </a:solidFill>
            </a:endParaRPr>
          </a:p>
          <a:p>
            <a:pPr marL="0" lvl="1" indent="0">
              <a:buFont typeface="Wingdings" pitchFamily="-65" charset="2"/>
              <a:buNone/>
            </a:pPr>
            <a:endParaRPr lang="en-US" sz="2800" b="1" dirty="0" smtClean="0">
              <a:solidFill>
                <a:srgbClr val="5DAEAE"/>
              </a:solidFill>
            </a:endParaRPr>
          </a:p>
          <a:p>
            <a:pPr marL="0" lvl="1" indent="0">
              <a:buSzPct val="122000"/>
              <a:buFont typeface="Courier New" pitchFamily="-65" charset="0"/>
              <a:buChar char="o"/>
            </a:pPr>
            <a:r>
              <a:rPr lang="en-US" sz="3600" dirty="0" smtClean="0"/>
              <a:t>Productive employment</a:t>
            </a:r>
          </a:p>
          <a:p>
            <a:pPr marL="0" lvl="1" indent="0">
              <a:buSzPct val="122000"/>
              <a:buFont typeface="Courier New" pitchFamily="-65" charset="0"/>
              <a:buChar char="o"/>
            </a:pPr>
            <a:r>
              <a:rPr lang="en-US" sz="3600" dirty="0" smtClean="0"/>
              <a:t>Core </a:t>
            </a:r>
            <a:r>
              <a:rPr lang="en-US" sz="3600" dirty="0" err="1"/>
              <a:t>labour</a:t>
            </a:r>
            <a:r>
              <a:rPr lang="en-US" sz="3600" dirty="0"/>
              <a:t> </a:t>
            </a:r>
            <a:r>
              <a:rPr lang="en-US" sz="3600" dirty="0" smtClean="0"/>
              <a:t>standards</a:t>
            </a:r>
          </a:p>
          <a:p>
            <a:pPr marL="0" lvl="1" indent="0">
              <a:buSzPct val="122000"/>
              <a:buFont typeface="Courier New" pitchFamily="-65" charset="0"/>
              <a:buChar char="o"/>
            </a:pPr>
            <a:r>
              <a:rPr lang="en-US" sz="3600" dirty="0" smtClean="0"/>
              <a:t>Social dialogue</a:t>
            </a:r>
          </a:p>
          <a:p>
            <a:pPr marL="0" lvl="1" indent="0">
              <a:buSzPct val="122000"/>
              <a:buFont typeface="Courier New" pitchFamily="-65" charset="0"/>
              <a:buChar char="o"/>
            </a:pPr>
            <a:r>
              <a:rPr lang="en-US" sz="3600" dirty="0" smtClean="0"/>
              <a:t>Rights-based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animEffect transition="in" filter="slide(fromBottom)">
                                      <p:cBhvr>
                                        <p:cTn id="7" dur="500"/>
                                        <p:tgtEl>
                                          <p:spTgt spid="1024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03">
                                            <p:txEl>
                                              <p:pRg st="3" end="3"/>
                                            </p:txEl>
                                          </p:spTgt>
                                        </p:tgtEl>
                                        <p:attrNameLst>
                                          <p:attrName>style.visibility</p:attrName>
                                        </p:attrNameLst>
                                      </p:cBhvr>
                                      <p:to>
                                        <p:strVal val="visible"/>
                                      </p:to>
                                    </p:set>
                                    <p:animEffect transition="in" filter="slide(fromBottom)">
                                      <p:cBhvr>
                                        <p:cTn id="12" dur="500"/>
                                        <p:tgtEl>
                                          <p:spTgt spid="10240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03">
                                            <p:txEl>
                                              <p:pRg st="4" end="4"/>
                                            </p:txEl>
                                          </p:spTgt>
                                        </p:tgtEl>
                                        <p:attrNameLst>
                                          <p:attrName>style.visibility</p:attrName>
                                        </p:attrNameLst>
                                      </p:cBhvr>
                                      <p:to>
                                        <p:strVal val="visible"/>
                                      </p:to>
                                    </p:set>
                                    <p:animEffect transition="in" filter="slide(fromBottom)">
                                      <p:cBhvr>
                                        <p:cTn id="17" dur="500"/>
                                        <p:tgtEl>
                                          <p:spTgt spid="102403">
                                            <p:txEl>
                                              <p:pRg st="4" end="4"/>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02403">
                                            <p:txEl>
                                              <p:pRg st="5" end="5"/>
                                            </p:txEl>
                                          </p:spTgt>
                                        </p:tgtEl>
                                        <p:attrNameLst>
                                          <p:attrName>style.visibility</p:attrName>
                                        </p:attrNameLst>
                                      </p:cBhvr>
                                      <p:to>
                                        <p:strVal val="visible"/>
                                      </p:to>
                                    </p:set>
                                    <p:animEffect transition="in" filter="slide(fromBottom)">
                                      <p:cBhvr>
                                        <p:cTn id="20" dur="500"/>
                                        <p:tgtEl>
                                          <p:spTgt spid="1024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itle 1"/>
          <p:cNvSpPr>
            <a:spLocks noGrp="1"/>
          </p:cNvSpPr>
          <p:nvPr>
            <p:ph type="title"/>
          </p:nvPr>
        </p:nvSpPr>
        <p:spPr>
          <a:xfrm>
            <a:off x="395288" y="274638"/>
            <a:ext cx="7718425" cy="1143000"/>
          </a:xfrm>
        </p:spPr>
        <p:txBody>
          <a:bodyPr/>
          <a:lstStyle/>
          <a:p>
            <a:r>
              <a:rPr lang="en-GB" smtClean="0">
                <a:ea typeface="ＭＳ Ｐゴシック" pitchFamily="-65" charset="-128"/>
                <a:cs typeface="ＭＳ Ｐゴシック" pitchFamily="-65" charset="-128"/>
              </a:rPr>
              <a:t>ILO’s two-dimensional strategy </a:t>
            </a:r>
            <a:br>
              <a:rPr lang="en-GB" smtClean="0">
                <a:ea typeface="ＭＳ Ｐゴシック" pitchFamily="-65" charset="-128"/>
                <a:cs typeface="ＭＳ Ｐゴシック" pitchFamily="-65" charset="-128"/>
              </a:rPr>
            </a:br>
            <a:r>
              <a:rPr lang="en-GB" smtClean="0">
                <a:ea typeface="ＭＳ Ｐゴシック" pitchFamily="-65" charset="-128"/>
                <a:cs typeface="ＭＳ Ｐゴシック" pitchFamily="-65" charset="-128"/>
              </a:rPr>
              <a:t>for the extension of social security</a:t>
            </a:r>
            <a:r>
              <a:rPr lang="de-DE" smtClean="0">
                <a:ea typeface="ＭＳ Ｐゴシック" pitchFamily="-65" charset="-128"/>
                <a:cs typeface="ＭＳ Ｐゴシック" pitchFamily="-65" charset="-128"/>
              </a:rPr>
              <a:t>: </a:t>
            </a:r>
            <a:br>
              <a:rPr lang="de-DE" smtClean="0">
                <a:ea typeface="ＭＳ Ｐゴシック" pitchFamily="-65" charset="-128"/>
                <a:cs typeface="ＭＳ Ｐゴシック" pitchFamily="-65" charset="-128"/>
              </a:rPr>
            </a:br>
            <a:r>
              <a:rPr lang="de-DE" smtClean="0">
                <a:ea typeface="ＭＳ Ｐゴシック" pitchFamily="-65" charset="-128"/>
                <a:cs typeface="ＭＳ Ｐゴシック" pitchFamily="-65" charset="-128"/>
              </a:rPr>
              <a:t>Building comprehensive social security systems</a:t>
            </a:r>
            <a:endParaRPr lang="en-US" smtClean="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6210D546-6DC8-E045-B099-4FF918E385E2}" type="slidenum">
              <a:rPr lang="en-GB" smtClean="0"/>
              <a:pPr>
                <a:defRPr/>
              </a:pPr>
              <a:t>74</a:t>
            </a:fld>
            <a:r>
              <a:rPr lang="en-GB" smtClean="0"/>
              <a:t> </a:t>
            </a:r>
            <a:endParaRPr lang="en-GB" dirty="0"/>
          </a:p>
        </p:txBody>
      </p:sp>
      <p:grpSp>
        <p:nvGrpSpPr>
          <p:cNvPr id="2" name="Group 5"/>
          <p:cNvGrpSpPr>
            <a:grpSpLocks/>
          </p:cNvGrpSpPr>
          <p:nvPr/>
        </p:nvGrpSpPr>
        <p:grpSpPr bwMode="auto">
          <a:xfrm>
            <a:off x="2790825" y="1820863"/>
            <a:ext cx="5818188" cy="3302000"/>
            <a:chOff x="1891" y="8715"/>
            <a:chExt cx="7875" cy="3420"/>
          </a:xfrm>
        </p:grpSpPr>
        <p:sp>
          <p:nvSpPr>
            <p:cNvPr id="8211" name="AutoShape 19"/>
            <p:cNvSpPr>
              <a:spLocks noChangeShapeType="1"/>
            </p:cNvSpPr>
            <p:nvPr/>
          </p:nvSpPr>
          <p:spPr bwMode="auto">
            <a:xfrm>
              <a:off x="3619" y="11684"/>
              <a:ext cx="6147" cy="0"/>
            </a:xfrm>
            <a:prstGeom prst="straightConnector1">
              <a:avLst/>
            </a:prstGeom>
            <a:noFill/>
            <a:ln w="9525">
              <a:solidFill>
                <a:srgbClr val="000000"/>
              </a:solidFill>
              <a:round/>
              <a:headEnd/>
              <a:tailEnd type="triangle" w="med" len="med"/>
            </a:ln>
          </p:spPr>
          <p:txBody>
            <a:bodyPr/>
            <a:lstStyle/>
            <a:p>
              <a:pPr>
                <a:defRPr/>
              </a:pPr>
              <a:endParaRPr lang="en-GB" sz="1400">
                <a:latin typeface="+mn-lt"/>
              </a:endParaRPr>
            </a:p>
          </p:txBody>
        </p:sp>
        <p:sp>
          <p:nvSpPr>
            <p:cNvPr id="8210" name="Text Box 18"/>
            <p:cNvSpPr txBox="1">
              <a:spLocks noChangeArrowheads="1"/>
            </p:cNvSpPr>
            <p:nvPr/>
          </p:nvSpPr>
          <p:spPr bwMode="auto">
            <a:xfrm>
              <a:off x="4381" y="11760"/>
              <a:ext cx="5157" cy="345"/>
            </a:xfrm>
            <a:prstGeom prst="rect">
              <a:avLst/>
            </a:prstGeom>
            <a:solidFill>
              <a:srgbClr val="FFFFFF"/>
            </a:solidFill>
            <a:ln w="9525">
              <a:solidFill>
                <a:srgbClr val="FFFFFF"/>
              </a:solidFill>
              <a:miter lim="800000"/>
              <a:headEnd/>
              <a:tailEnd/>
            </a:ln>
          </p:spPr>
          <p:txBody>
            <a:bodyPr/>
            <a:lstStyle/>
            <a:p>
              <a:pPr algn="ctr">
                <a:defRPr/>
              </a:pPr>
              <a:r>
                <a:rPr lang="en-GB" sz="1600" dirty="0">
                  <a:latin typeface="+mn-lt"/>
                  <a:ea typeface="Calibri" pitchFamily="34" charset="0"/>
                  <a:cs typeface="Times New Roman" pitchFamily="18" charset="0"/>
                </a:rPr>
                <a:t>individual/household income</a:t>
              </a:r>
              <a:endParaRPr lang="en-GB" sz="1600" dirty="0">
                <a:latin typeface="+mn-lt"/>
              </a:endParaRPr>
            </a:p>
          </p:txBody>
        </p:sp>
        <p:sp>
          <p:nvSpPr>
            <p:cNvPr id="8209" name="Rectangle 17"/>
            <p:cNvSpPr>
              <a:spLocks noChangeArrowheads="1"/>
            </p:cNvSpPr>
            <p:nvPr/>
          </p:nvSpPr>
          <p:spPr bwMode="auto">
            <a:xfrm>
              <a:off x="3619" y="10785"/>
              <a:ext cx="5920" cy="899"/>
            </a:xfrm>
            <a:prstGeom prst="rect">
              <a:avLst/>
            </a:prstGeom>
            <a:solidFill>
              <a:schemeClr val="accent5">
                <a:lumMod val="40000"/>
                <a:lumOff val="60000"/>
              </a:schemeClr>
            </a:solidFill>
            <a:ln w="9525">
              <a:noFill/>
              <a:miter lim="800000"/>
              <a:headEnd/>
              <a:tailEnd/>
            </a:ln>
          </p:spPr>
          <p:txBody>
            <a:bodyPr/>
            <a:lstStyle/>
            <a:p>
              <a:pPr>
                <a:defRPr/>
              </a:pPr>
              <a:endParaRPr lang="en-GB" sz="1400">
                <a:latin typeface="+mn-lt"/>
              </a:endParaRPr>
            </a:p>
          </p:txBody>
        </p:sp>
        <p:sp>
          <p:nvSpPr>
            <p:cNvPr id="100369" name="Text Box 16"/>
            <p:cNvSpPr txBox="1">
              <a:spLocks noChangeArrowheads="1"/>
            </p:cNvSpPr>
            <p:nvPr/>
          </p:nvSpPr>
          <p:spPr bwMode="auto">
            <a:xfrm>
              <a:off x="3868" y="10785"/>
              <a:ext cx="5670" cy="899"/>
            </a:xfrm>
            <a:prstGeom prst="rect">
              <a:avLst/>
            </a:prstGeom>
            <a:noFill/>
            <a:ln w="9525">
              <a:noFill/>
              <a:miter lim="800000"/>
              <a:headEnd/>
              <a:tailEnd/>
            </a:ln>
          </p:spPr>
          <p:txBody>
            <a:bodyPr anchor="ctr">
              <a:prstTxWarp prst="textNoShape">
                <a:avLst/>
              </a:prstTxWarp>
            </a:bodyPr>
            <a:lstStyle/>
            <a:p>
              <a:pPr algn="ctr"/>
              <a:r>
                <a:rPr lang="en-GB" sz="1400">
                  <a:ea typeface="Calibri" pitchFamily="-65" charset="0"/>
                  <a:cs typeface="Calibri" pitchFamily="-65" charset="0"/>
                </a:rPr>
                <a:t>Social Protection Floor:</a:t>
              </a:r>
              <a:br>
                <a:rPr lang="en-GB" sz="1400">
                  <a:ea typeface="Calibri" pitchFamily="-65" charset="0"/>
                  <a:cs typeface="Calibri" pitchFamily="-65" charset="0"/>
                </a:rPr>
              </a:br>
              <a:r>
                <a:rPr lang="en-GB" sz="1400">
                  <a:ea typeface="Calibri" pitchFamily="-65" charset="0"/>
                  <a:cs typeface="Calibri" pitchFamily="-65" charset="0"/>
                </a:rPr>
                <a:t>Access to essential health care </a:t>
              </a:r>
              <a:br>
                <a:rPr lang="en-GB" sz="1400">
                  <a:ea typeface="Calibri" pitchFamily="-65" charset="0"/>
                  <a:cs typeface="Calibri" pitchFamily="-65" charset="0"/>
                </a:rPr>
              </a:br>
              <a:r>
                <a:rPr lang="en-GB" sz="1400">
                  <a:ea typeface="Calibri" pitchFamily="-65" charset="0"/>
                  <a:cs typeface="Calibri" pitchFamily="-65" charset="0"/>
                </a:rPr>
                <a:t>and basic income security for all</a:t>
              </a:r>
              <a:endParaRPr lang="en-GB" sz="1400"/>
            </a:p>
          </p:txBody>
        </p:sp>
        <p:sp>
          <p:nvSpPr>
            <p:cNvPr id="8207" name="Rectangle 15"/>
            <p:cNvSpPr>
              <a:spLocks noChangeArrowheads="1"/>
            </p:cNvSpPr>
            <p:nvPr/>
          </p:nvSpPr>
          <p:spPr bwMode="auto">
            <a:xfrm>
              <a:off x="4876" y="9884"/>
              <a:ext cx="4663" cy="901"/>
            </a:xfrm>
            <a:prstGeom prst="rect">
              <a:avLst/>
            </a:prstGeom>
            <a:solidFill>
              <a:schemeClr val="accent5">
                <a:lumMod val="60000"/>
                <a:lumOff val="40000"/>
                <a:alpha val="65000"/>
              </a:schemeClr>
            </a:solidFill>
            <a:ln w="9525">
              <a:noFill/>
              <a:miter lim="800000"/>
              <a:headEnd/>
              <a:tailEnd/>
            </a:ln>
          </p:spPr>
          <p:txBody>
            <a:bodyPr/>
            <a:lstStyle/>
            <a:p>
              <a:pPr>
                <a:defRPr/>
              </a:pPr>
              <a:endParaRPr lang="en-GB" sz="1400">
                <a:latin typeface="+mn-lt"/>
              </a:endParaRPr>
            </a:p>
          </p:txBody>
        </p:sp>
        <p:sp>
          <p:nvSpPr>
            <p:cNvPr id="8206" name="Text Box 14"/>
            <p:cNvSpPr txBox="1">
              <a:spLocks noChangeArrowheads="1"/>
            </p:cNvSpPr>
            <p:nvPr/>
          </p:nvSpPr>
          <p:spPr bwMode="auto">
            <a:xfrm>
              <a:off x="4876" y="9886"/>
              <a:ext cx="4454" cy="899"/>
            </a:xfrm>
            <a:prstGeom prst="rect">
              <a:avLst/>
            </a:prstGeom>
            <a:noFill/>
            <a:ln w="9525">
              <a:noFill/>
              <a:miter lim="800000"/>
              <a:headEnd/>
              <a:tailEnd/>
            </a:ln>
          </p:spPr>
          <p:txBody>
            <a:bodyPr anchor="ctr"/>
            <a:lstStyle/>
            <a:p>
              <a:pPr algn="ctr">
                <a:defRPr/>
              </a:pPr>
              <a:r>
                <a:rPr lang="en-GB" sz="1400" dirty="0">
                  <a:latin typeface="+mn-lt"/>
                  <a:ea typeface="Calibri" pitchFamily="34" charset="0"/>
                  <a:cs typeface="Times New Roman" pitchFamily="18" charset="0"/>
                </a:rPr>
                <a:t>Social security benefits</a:t>
              </a:r>
              <a:br>
                <a:rPr lang="en-GB" sz="1400" dirty="0">
                  <a:latin typeface="+mn-lt"/>
                  <a:ea typeface="Calibri" pitchFamily="34" charset="0"/>
                  <a:cs typeface="Times New Roman" pitchFamily="18" charset="0"/>
                </a:rPr>
              </a:br>
              <a:r>
                <a:rPr lang="en-GB" sz="1400" dirty="0">
                  <a:latin typeface="+mn-lt"/>
                  <a:ea typeface="Calibri" pitchFamily="34" charset="0"/>
                  <a:cs typeface="Times New Roman" pitchFamily="18" charset="0"/>
                </a:rPr>
                <a:t>of guaranteed levels</a:t>
              </a:r>
              <a:endParaRPr lang="en-GB" sz="1400" dirty="0">
                <a:latin typeface="+mn-lt"/>
              </a:endParaRPr>
            </a:p>
          </p:txBody>
        </p:sp>
        <p:sp>
          <p:nvSpPr>
            <p:cNvPr id="8205" name="Rectangle 13"/>
            <p:cNvSpPr>
              <a:spLocks noChangeArrowheads="1"/>
            </p:cNvSpPr>
            <p:nvPr/>
          </p:nvSpPr>
          <p:spPr bwMode="auto">
            <a:xfrm>
              <a:off x="6466" y="8985"/>
              <a:ext cx="3075" cy="901"/>
            </a:xfrm>
            <a:prstGeom prst="rect">
              <a:avLst/>
            </a:prstGeom>
            <a:solidFill>
              <a:schemeClr val="accent5">
                <a:lumMod val="60000"/>
                <a:lumOff val="40000"/>
                <a:alpha val="40000"/>
              </a:schemeClr>
            </a:solidFill>
            <a:ln w="9525">
              <a:noFill/>
              <a:miter lim="800000"/>
              <a:headEnd/>
              <a:tailEnd/>
            </a:ln>
          </p:spPr>
          <p:txBody>
            <a:bodyPr/>
            <a:lstStyle/>
            <a:p>
              <a:pPr>
                <a:defRPr/>
              </a:pPr>
              <a:endParaRPr lang="en-GB" sz="1400">
                <a:latin typeface="+mn-lt"/>
              </a:endParaRPr>
            </a:p>
          </p:txBody>
        </p:sp>
        <p:sp>
          <p:nvSpPr>
            <p:cNvPr id="8204" name="Text Box 12"/>
            <p:cNvSpPr txBox="1">
              <a:spLocks noChangeArrowheads="1"/>
            </p:cNvSpPr>
            <p:nvPr/>
          </p:nvSpPr>
          <p:spPr bwMode="auto">
            <a:xfrm>
              <a:off x="6721" y="8985"/>
              <a:ext cx="2609" cy="899"/>
            </a:xfrm>
            <a:prstGeom prst="rect">
              <a:avLst/>
            </a:prstGeom>
            <a:noFill/>
            <a:ln w="9525">
              <a:noFill/>
              <a:miter lim="800000"/>
              <a:headEnd/>
              <a:tailEnd/>
            </a:ln>
          </p:spPr>
          <p:txBody>
            <a:bodyPr anchor="ctr"/>
            <a:lstStyle/>
            <a:p>
              <a:pPr algn="ctr">
                <a:defRPr/>
              </a:pPr>
              <a:r>
                <a:rPr lang="en-GB" sz="1400" dirty="0">
                  <a:latin typeface="+mn-lt"/>
                  <a:ea typeface="Calibri" pitchFamily="34" charset="0"/>
                  <a:cs typeface="Times New Roman" pitchFamily="18" charset="0"/>
                </a:rPr>
                <a:t>Voluntary insurance</a:t>
              </a:r>
              <a:br>
                <a:rPr lang="en-GB" sz="1400" dirty="0">
                  <a:latin typeface="+mn-lt"/>
                  <a:ea typeface="Calibri" pitchFamily="34" charset="0"/>
                  <a:cs typeface="Times New Roman" pitchFamily="18" charset="0"/>
                </a:rPr>
              </a:br>
              <a:r>
                <a:rPr lang="en-GB" sz="1400" dirty="0">
                  <a:latin typeface="+mn-lt"/>
                  <a:ea typeface="Calibri" pitchFamily="34" charset="0"/>
                  <a:cs typeface="Times New Roman" pitchFamily="18" charset="0"/>
                </a:rPr>
                <a:t>under government regulation</a:t>
              </a:r>
              <a:endParaRPr lang="en-GB" sz="1400" dirty="0">
                <a:latin typeface="+mn-lt"/>
              </a:endParaRPr>
            </a:p>
          </p:txBody>
        </p:sp>
        <p:sp>
          <p:nvSpPr>
            <p:cNvPr id="8203" name="Text Box 11"/>
            <p:cNvSpPr txBox="1">
              <a:spLocks noChangeArrowheads="1"/>
            </p:cNvSpPr>
            <p:nvPr/>
          </p:nvSpPr>
          <p:spPr bwMode="auto">
            <a:xfrm>
              <a:off x="1891" y="9822"/>
              <a:ext cx="1755" cy="551"/>
            </a:xfrm>
            <a:prstGeom prst="rect">
              <a:avLst/>
            </a:prstGeom>
            <a:noFill/>
            <a:ln w="9525">
              <a:noFill/>
              <a:miter lim="800000"/>
              <a:headEnd/>
              <a:tailEnd/>
            </a:ln>
          </p:spPr>
          <p:txBody>
            <a:bodyPr/>
            <a:lstStyle/>
            <a:p>
              <a:pPr algn="r">
                <a:defRPr/>
              </a:pPr>
              <a:r>
                <a:rPr lang="en-GB" sz="1600" dirty="0">
                  <a:latin typeface="+mn-lt"/>
                  <a:ea typeface="Calibri" pitchFamily="34" charset="0"/>
                  <a:cs typeface="Times New Roman" pitchFamily="18" charset="0"/>
                </a:rPr>
                <a:t>level of protection</a:t>
              </a:r>
              <a:endParaRPr lang="en-GB" sz="1600" dirty="0">
                <a:latin typeface="+mn-lt"/>
              </a:endParaRPr>
            </a:p>
          </p:txBody>
        </p:sp>
        <p:sp>
          <p:nvSpPr>
            <p:cNvPr id="8202" name="AutoShape 10"/>
            <p:cNvSpPr>
              <a:spLocks noChangeShapeType="1"/>
            </p:cNvSpPr>
            <p:nvPr/>
          </p:nvSpPr>
          <p:spPr bwMode="auto">
            <a:xfrm flipV="1">
              <a:off x="3619" y="8715"/>
              <a:ext cx="0" cy="2969"/>
            </a:xfrm>
            <a:prstGeom prst="straightConnector1">
              <a:avLst/>
            </a:prstGeom>
            <a:noFill/>
            <a:ln w="9525">
              <a:solidFill>
                <a:srgbClr val="000000"/>
              </a:solidFill>
              <a:round/>
              <a:headEnd/>
              <a:tailEnd type="triangle" w="med" len="med"/>
            </a:ln>
          </p:spPr>
          <p:txBody>
            <a:bodyPr/>
            <a:lstStyle/>
            <a:p>
              <a:pPr>
                <a:defRPr/>
              </a:pPr>
              <a:endParaRPr lang="en-GB" sz="1400">
                <a:latin typeface="+mn-lt"/>
              </a:endParaRPr>
            </a:p>
          </p:txBody>
        </p:sp>
        <p:sp>
          <p:nvSpPr>
            <p:cNvPr id="8201" name="Text Box 9"/>
            <p:cNvSpPr txBox="1">
              <a:spLocks noChangeArrowheads="1"/>
            </p:cNvSpPr>
            <p:nvPr/>
          </p:nvSpPr>
          <p:spPr bwMode="auto">
            <a:xfrm>
              <a:off x="2235" y="8715"/>
              <a:ext cx="1231" cy="375"/>
            </a:xfrm>
            <a:prstGeom prst="rect">
              <a:avLst/>
            </a:prstGeom>
            <a:solidFill>
              <a:srgbClr val="FFFFFF"/>
            </a:solidFill>
            <a:ln w="9525">
              <a:solidFill>
                <a:srgbClr val="FFFFFF"/>
              </a:solidFill>
              <a:miter lim="800000"/>
              <a:headEnd/>
              <a:tailEnd/>
            </a:ln>
          </p:spPr>
          <p:txBody>
            <a:bodyPr/>
            <a:lstStyle/>
            <a:p>
              <a:pPr algn="r">
                <a:defRPr/>
              </a:pPr>
              <a:r>
                <a:rPr lang="en-GB" sz="1400">
                  <a:latin typeface="+mn-lt"/>
                  <a:ea typeface="Calibri" pitchFamily="34" charset="0"/>
                  <a:cs typeface="Times New Roman" pitchFamily="18" charset="0"/>
                </a:rPr>
                <a:t>high</a:t>
              </a:r>
              <a:endParaRPr lang="en-GB" sz="1400">
                <a:latin typeface="+mn-lt"/>
              </a:endParaRPr>
            </a:p>
          </p:txBody>
        </p:sp>
        <p:sp>
          <p:nvSpPr>
            <p:cNvPr id="8200" name="Text Box 8"/>
            <p:cNvSpPr txBox="1">
              <a:spLocks noChangeArrowheads="1"/>
            </p:cNvSpPr>
            <p:nvPr/>
          </p:nvSpPr>
          <p:spPr bwMode="auto">
            <a:xfrm>
              <a:off x="8898" y="11760"/>
              <a:ext cx="778" cy="375"/>
            </a:xfrm>
            <a:prstGeom prst="rect">
              <a:avLst/>
            </a:prstGeom>
            <a:solidFill>
              <a:srgbClr val="FFFFFF"/>
            </a:solidFill>
            <a:ln w="9525">
              <a:solidFill>
                <a:srgbClr val="FFFFFF"/>
              </a:solidFill>
              <a:miter lim="800000"/>
              <a:headEnd/>
              <a:tailEnd/>
            </a:ln>
          </p:spPr>
          <p:txBody>
            <a:bodyPr/>
            <a:lstStyle/>
            <a:p>
              <a:pPr algn="r">
                <a:defRPr/>
              </a:pPr>
              <a:r>
                <a:rPr lang="en-GB" sz="1400" dirty="0">
                  <a:latin typeface="+mn-lt"/>
                  <a:ea typeface="Calibri" pitchFamily="34" charset="0"/>
                  <a:cs typeface="Times New Roman" pitchFamily="18" charset="0"/>
                </a:rPr>
                <a:t>high</a:t>
              </a:r>
              <a:endParaRPr lang="en-GB" sz="1400" dirty="0">
                <a:latin typeface="+mn-lt"/>
              </a:endParaRPr>
            </a:p>
          </p:txBody>
        </p:sp>
        <p:sp>
          <p:nvSpPr>
            <p:cNvPr id="8199" name="Text Box 7"/>
            <p:cNvSpPr txBox="1">
              <a:spLocks noChangeArrowheads="1"/>
            </p:cNvSpPr>
            <p:nvPr/>
          </p:nvSpPr>
          <p:spPr bwMode="auto">
            <a:xfrm>
              <a:off x="3646" y="11760"/>
              <a:ext cx="1229" cy="375"/>
            </a:xfrm>
            <a:prstGeom prst="rect">
              <a:avLst/>
            </a:prstGeom>
            <a:solidFill>
              <a:srgbClr val="FFFFFF"/>
            </a:solidFill>
            <a:ln w="9525">
              <a:solidFill>
                <a:srgbClr val="FFFFFF"/>
              </a:solidFill>
              <a:miter lim="800000"/>
              <a:headEnd/>
              <a:tailEnd/>
            </a:ln>
          </p:spPr>
          <p:txBody>
            <a:bodyPr/>
            <a:lstStyle/>
            <a:p>
              <a:pPr>
                <a:defRPr/>
              </a:pPr>
              <a:r>
                <a:rPr lang="en-GB" sz="1400">
                  <a:latin typeface="+mn-lt"/>
                  <a:ea typeface="Calibri" pitchFamily="34" charset="0"/>
                  <a:cs typeface="Times New Roman" pitchFamily="18" charset="0"/>
                </a:rPr>
                <a:t>low</a:t>
              </a:r>
              <a:endParaRPr lang="en-GB" sz="1400">
                <a:latin typeface="+mn-lt"/>
              </a:endParaRPr>
            </a:p>
          </p:txBody>
        </p:sp>
        <p:sp>
          <p:nvSpPr>
            <p:cNvPr id="8198" name="Text Box 6"/>
            <p:cNvSpPr txBox="1">
              <a:spLocks noChangeArrowheads="1"/>
            </p:cNvSpPr>
            <p:nvPr/>
          </p:nvSpPr>
          <p:spPr bwMode="auto">
            <a:xfrm>
              <a:off x="2235" y="11310"/>
              <a:ext cx="1231" cy="375"/>
            </a:xfrm>
            <a:prstGeom prst="rect">
              <a:avLst/>
            </a:prstGeom>
            <a:solidFill>
              <a:srgbClr val="FFFFFF"/>
            </a:solidFill>
            <a:ln w="9525">
              <a:solidFill>
                <a:srgbClr val="FFFFFF"/>
              </a:solidFill>
              <a:miter lim="800000"/>
              <a:headEnd/>
              <a:tailEnd/>
            </a:ln>
          </p:spPr>
          <p:txBody>
            <a:bodyPr/>
            <a:lstStyle/>
            <a:p>
              <a:pPr algn="r">
                <a:defRPr/>
              </a:pPr>
              <a:r>
                <a:rPr lang="en-GB" sz="1400">
                  <a:latin typeface="+mn-lt"/>
                  <a:ea typeface="Calibri" pitchFamily="34" charset="0"/>
                  <a:cs typeface="Times New Roman" pitchFamily="18" charset="0"/>
                </a:rPr>
                <a:t>low</a:t>
              </a:r>
              <a:endParaRPr lang="en-GB" sz="1400">
                <a:latin typeface="+mn-lt"/>
              </a:endParaRPr>
            </a:p>
          </p:txBody>
        </p:sp>
      </p:grpSp>
      <p:sp>
        <p:nvSpPr>
          <p:cNvPr id="100357" name="Rectangle 30"/>
          <p:cNvSpPr>
            <a:spLocks noChangeArrowheads="1"/>
          </p:cNvSpPr>
          <p:nvPr/>
        </p:nvSpPr>
        <p:spPr bwMode="auto">
          <a:xfrm>
            <a:off x="0" y="341788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cxnSp>
        <p:nvCxnSpPr>
          <p:cNvPr id="7174" name="Straight Arrow Connector 20"/>
          <p:cNvCxnSpPr>
            <a:cxnSpLocks noChangeShapeType="1"/>
          </p:cNvCxnSpPr>
          <p:nvPr/>
        </p:nvCxnSpPr>
        <p:spPr bwMode="auto">
          <a:xfrm rot="10800000">
            <a:off x="4132263" y="5364163"/>
            <a:ext cx="4456112" cy="1587"/>
          </a:xfrm>
          <a:prstGeom prst="straightConnector1">
            <a:avLst/>
          </a:prstGeom>
          <a:noFill/>
          <a:ln w="25400" algn="ctr">
            <a:solidFill>
              <a:schemeClr val="accent2">
                <a:lumMod val="75000"/>
              </a:schemeClr>
            </a:solidFill>
            <a:round/>
            <a:headEnd type="arrow" w="med" len="med"/>
            <a:tailEnd type="arrow" w="med" len="med"/>
          </a:ln>
        </p:spPr>
      </p:cxnSp>
      <p:sp>
        <p:nvSpPr>
          <p:cNvPr id="100359" name="TextBox 20"/>
          <p:cNvSpPr txBox="1">
            <a:spLocks noChangeArrowheads="1"/>
          </p:cNvSpPr>
          <p:nvPr/>
        </p:nvSpPr>
        <p:spPr bwMode="auto">
          <a:xfrm>
            <a:off x="3429000" y="5105400"/>
            <a:ext cx="5257800" cy="1323975"/>
          </a:xfrm>
          <a:prstGeom prst="rect">
            <a:avLst/>
          </a:prstGeom>
          <a:noFill/>
          <a:ln w="9525">
            <a:noFill/>
            <a:miter lim="800000"/>
            <a:headEnd/>
            <a:tailEnd/>
          </a:ln>
        </p:spPr>
        <p:txBody>
          <a:bodyPr>
            <a:prstTxWarp prst="textNoShape">
              <a:avLst/>
            </a:prstTxWarp>
            <a:spAutoFit/>
          </a:bodyPr>
          <a:lstStyle/>
          <a:p>
            <a:pPr marL="0" lvl="1" algn="ctr">
              <a:spcBef>
                <a:spcPts val="300"/>
              </a:spcBef>
              <a:spcAft>
                <a:spcPts val="300"/>
              </a:spcAft>
            </a:pPr>
            <a:r>
              <a:rPr lang="de-DE" sz="1600" b="1" i="1">
                <a:solidFill>
                  <a:srgbClr val="000000"/>
                </a:solidFill>
              </a:rPr>
              <a:t>Horizontal dimension</a:t>
            </a:r>
            <a:r>
              <a:rPr lang="de-DE" sz="1600" b="1">
                <a:solidFill>
                  <a:srgbClr val="000000"/>
                </a:solidFill>
              </a:rPr>
              <a:t>:</a:t>
            </a:r>
            <a:br>
              <a:rPr lang="de-DE" sz="1600" b="1">
                <a:solidFill>
                  <a:srgbClr val="000000"/>
                </a:solidFill>
              </a:rPr>
            </a:br>
            <a:r>
              <a:rPr lang="de-DE" sz="1600" b="1">
                <a:solidFill>
                  <a:srgbClr val="000000"/>
                </a:solidFill>
              </a:rPr>
              <a:t>Guaranteeing access to essential health care </a:t>
            </a:r>
            <a:br>
              <a:rPr lang="de-DE" sz="1600" b="1">
                <a:solidFill>
                  <a:srgbClr val="000000"/>
                </a:solidFill>
              </a:rPr>
            </a:br>
            <a:r>
              <a:rPr lang="de-DE" sz="1600" b="1">
                <a:solidFill>
                  <a:srgbClr val="000000"/>
                </a:solidFill>
              </a:rPr>
              <a:t>and minimum income security for all, </a:t>
            </a:r>
            <a:br>
              <a:rPr lang="de-DE" sz="1600" b="1">
                <a:solidFill>
                  <a:srgbClr val="000000"/>
                </a:solidFill>
              </a:rPr>
            </a:br>
            <a:r>
              <a:rPr lang="de-DE" sz="1600" b="1">
                <a:solidFill>
                  <a:srgbClr val="000000"/>
                </a:solidFill>
              </a:rPr>
              <a:t>guided by Recommendation No. 202</a:t>
            </a:r>
          </a:p>
        </p:txBody>
      </p:sp>
      <p:sp>
        <p:nvSpPr>
          <p:cNvPr id="100360" name="TextBox 26"/>
          <p:cNvSpPr txBox="1">
            <a:spLocks noChangeArrowheads="1"/>
          </p:cNvSpPr>
          <p:nvPr/>
        </p:nvSpPr>
        <p:spPr bwMode="auto">
          <a:xfrm>
            <a:off x="0" y="1905000"/>
            <a:ext cx="2308225" cy="2800350"/>
          </a:xfrm>
          <a:prstGeom prst="rect">
            <a:avLst/>
          </a:prstGeom>
          <a:noFill/>
          <a:ln w="9525">
            <a:noFill/>
            <a:miter lim="800000"/>
            <a:headEnd/>
            <a:tailEnd/>
          </a:ln>
        </p:spPr>
        <p:txBody>
          <a:bodyPr>
            <a:prstTxWarp prst="textNoShape">
              <a:avLst/>
            </a:prstTxWarp>
            <a:spAutoFit/>
          </a:bodyPr>
          <a:lstStyle/>
          <a:p>
            <a:pPr marL="0" lvl="1" algn="r"/>
            <a:r>
              <a:rPr lang="de-DE" sz="1600" b="1" i="1">
                <a:solidFill>
                  <a:srgbClr val="000000"/>
                </a:solidFill>
              </a:rPr>
              <a:t>Vertical dimension:</a:t>
            </a:r>
            <a:r>
              <a:rPr lang="de-DE" sz="1600" b="1">
                <a:solidFill>
                  <a:srgbClr val="000000"/>
                </a:solidFill>
              </a:rPr>
              <a:t> progressively ensuring </a:t>
            </a:r>
            <a:br>
              <a:rPr lang="de-DE" sz="1600" b="1">
                <a:solidFill>
                  <a:srgbClr val="000000"/>
                </a:solidFill>
              </a:rPr>
            </a:br>
            <a:r>
              <a:rPr lang="de-DE" sz="1600" b="1">
                <a:solidFill>
                  <a:srgbClr val="000000"/>
                </a:solidFill>
              </a:rPr>
              <a:t>higher levels of protection, guided by Convention No.102 </a:t>
            </a:r>
            <a:br>
              <a:rPr lang="de-DE" sz="1600" b="1">
                <a:solidFill>
                  <a:srgbClr val="000000"/>
                </a:solidFill>
              </a:rPr>
            </a:br>
            <a:r>
              <a:rPr lang="de-DE" sz="1600" b="1">
                <a:solidFill>
                  <a:srgbClr val="000000"/>
                </a:solidFill>
              </a:rPr>
              <a:t>and more advanced standard</a:t>
            </a:r>
            <a:r>
              <a:rPr lang="de-DE" sz="1600">
                <a:solidFill>
                  <a:srgbClr val="000000"/>
                </a:solidFill>
              </a:rPr>
              <a:t>s</a:t>
            </a:r>
          </a:p>
        </p:txBody>
      </p:sp>
      <p:cxnSp>
        <p:nvCxnSpPr>
          <p:cNvPr id="26" name="Straight Arrow Connector 25"/>
          <p:cNvCxnSpPr/>
          <p:nvPr/>
        </p:nvCxnSpPr>
        <p:spPr bwMode="auto">
          <a:xfrm rot="5400000" flipH="1" flipV="1">
            <a:off x="875506" y="3253582"/>
            <a:ext cx="2865437" cy="0"/>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a:ln>
          <a:effectLst/>
        </p:spPr>
      </p:cxnSp>
      <p:cxnSp>
        <p:nvCxnSpPr>
          <p:cNvPr id="28" name="Straight Connector 27"/>
          <p:cNvCxnSpPr/>
          <p:nvPr/>
        </p:nvCxnSpPr>
        <p:spPr bwMode="auto">
          <a:xfrm rot="10800000">
            <a:off x="3044825" y="3819525"/>
            <a:ext cx="1022350" cy="0"/>
          </a:xfrm>
          <a:prstGeom prst="line">
            <a:avLst/>
          </a:prstGeom>
          <a:solidFill>
            <a:schemeClr val="accent1"/>
          </a:solidFill>
          <a:ln w="25400" cap="flat" cmpd="sng" algn="ctr">
            <a:solidFill>
              <a:schemeClr val="accent2">
                <a:lumMod val="75000"/>
              </a:schemeClr>
            </a:solidFill>
            <a:prstDash val="sysDot"/>
            <a:round/>
            <a:headEnd type="none" w="med" len="med"/>
            <a:tailEnd type="none" w="med" len="med"/>
          </a:ln>
          <a:effectLst/>
        </p:spPr>
      </p:cxnSp>
      <p:sp>
        <p:nvSpPr>
          <p:cNvPr id="29" name="TextBox 28"/>
          <p:cNvSpPr txBox="1"/>
          <p:nvPr/>
        </p:nvSpPr>
        <p:spPr>
          <a:xfrm>
            <a:off x="3024188" y="3830638"/>
            <a:ext cx="1042987" cy="307975"/>
          </a:xfrm>
          <a:prstGeom prst="rect">
            <a:avLst/>
          </a:prstGeom>
          <a:noFill/>
        </p:spPr>
        <p:txBody>
          <a:bodyPr>
            <a:spAutoFit/>
          </a:bodyPr>
          <a:lstStyle/>
          <a:p>
            <a:pPr>
              <a:defRPr/>
            </a:pPr>
            <a:r>
              <a:rPr lang="en-GB" sz="1400" dirty="0">
                <a:solidFill>
                  <a:schemeClr val="accent2">
                    <a:lumMod val="75000"/>
                  </a:schemeClr>
                </a:solidFill>
                <a:latin typeface="+mn-lt"/>
              </a:rPr>
              <a:t>floor level</a:t>
            </a:r>
          </a:p>
        </p:txBody>
      </p:sp>
      <p:sp>
        <p:nvSpPr>
          <p:cNvPr id="30" name="Oval 29"/>
          <p:cNvSpPr/>
          <p:nvPr/>
        </p:nvSpPr>
        <p:spPr bwMode="auto">
          <a:xfrm>
            <a:off x="395288" y="4760913"/>
            <a:ext cx="2095500" cy="1960562"/>
          </a:xfrm>
          <a:prstGeom prst="ellipse">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100365" name="TextBox 30"/>
          <p:cNvSpPr txBox="1">
            <a:spLocks noChangeArrowheads="1"/>
          </p:cNvSpPr>
          <p:nvPr/>
        </p:nvSpPr>
        <p:spPr bwMode="auto">
          <a:xfrm>
            <a:off x="525463" y="5094288"/>
            <a:ext cx="1836737" cy="954087"/>
          </a:xfrm>
          <a:prstGeom prst="rect">
            <a:avLst/>
          </a:prstGeom>
          <a:noFill/>
          <a:ln w="9525">
            <a:noFill/>
            <a:miter lim="800000"/>
            <a:headEnd/>
            <a:tailEnd/>
          </a:ln>
        </p:spPr>
        <p:txBody>
          <a:bodyPr>
            <a:prstTxWarp prst="textNoShape">
              <a:avLst/>
            </a:prstTxWarp>
            <a:spAutoFit/>
          </a:bodyPr>
          <a:lstStyle/>
          <a:p>
            <a:pPr algn="ctr"/>
            <a:r>
              <a:rPr lang="en-GB" sz="1400" b="1"/>
              <a:t>Outcomes can be guaranteed through different means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95288" y="274638"/>
            <a:ext cx="7718425" cy="1143000"/>
          </a:xfrm>
        </p:spPr>
        <p:txBody>
          <a:bodyPr/>
          <a:lstStyle/>
          <a:p>
            <a:r>
              <a:rPr lang="en-GB" smtClean="0">
                <a:ea typeface="ＭＳ Ｐゴシック" pitchFamily="-65" charset="-128"/>
                <a:cs typeface="ＭＳ Ｐゴシック" pitchFamily="-65" charset="-128"/>
              </a:rPr>
              <a:t>ILO’s two-dimensional strategy </a:t>
            </a:r>
            <a:br>
              <a:rPr lang="en-GB" smtClean="0">
                <a:ea typeface="ＭＳ Ｐゴシック" pitchFamily="-65" charset="-128"/>
                <a:cs typeface="ＭＳ Ｐゴシック" pitchFamily="-65" charset="-128"/>
              </a:rPr>
            </a:br>
            <a:r>
              <a:rPr lang="en-GB" smtClean="0">
                <a:ea typeface="ＭＳ Ｐゴシック" pitchFamily="-65" charset="-128"/>
                <a:cs typeface="ＭＳ Ｐゴシック" pitchFamily="-65" charset="-128"/>
              </a:rPr>
              <a:t>for the extension of social security</a:t>
            </a:r>
            <a:r>
              <a:rPr lang="de-DE" smtClean="0">
                <a:ea typeface="ＭＳ Ｐゴシック" pitchFamily="-65" charset="-128"/>
                <a:cs typeface="ＭＳ Ｐゴシック" pitchFamily="-65" charset="-128"/>
              </a:rPr>
              <a:t>: </a:t>
            </a:r>
            <a:br>
              <a:rPr lang="de-DE" smtClean="0">
                <a:ea typeface="ＭＳ Ｐゴシック" pitchFamily="-65" charset="-128"/>
                <a:cs typeface="ＭＳ Ｐゴシック" pitchFamily="-65" charset="-128"/>
              </a:rPr>
            </a:br>
            <a:r>
              <a:rPr lang="de-DE" smtClean="0">
                <a:ea typeface="ＭＳ Ｐゴシック" pitchFamily="-65" charset="-128"/>
                <a:cs typeface="ＭＳ Ｐゴシック" pitchFamily="-65" charset="-128"/>
              </a:rPr>
              <a:t>Building comprehensive social security systems</a:t>
            </a:r>
            <a:endParaRPr lang="en-US" smtClean="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20E3E25D-B79E-7746-8A6E-A8FABA8DE847}" type="slidenum">
              <a:rPr lang="en-GB" smtClean="0"/>
              <a:pPr>
                <a:defRPr/>
              </a:pPr>
              <a:t>75</a:t>
            </a:fld>
            <a:r>
              <a:rPr lang="en-GB" smtClean="0"/>
              <a:t> </a:t>
            </a:r>
            <a:endParaRPr lang="en-GB" dirty="0"/>
          </a:p>
        </p:txBody>
      </p:sp>
      <p:grpSp>
        <p:nvGrpSpPr>
          <p:cNvPr id="2" name="Group 5"/>
          <p:cNvGrpSpPr>
            <a:grpSpLocks/>
          </p:cNvGrpSpPr>
          <p:nvPr/>
        </p:nvGrpSpPr>
        <p:grpSpPr bwMode="auto">
          <a:xfrm>
            <a:off x="2790825" y="1820863"/>
            <a:ext cx="5818188" cy="3302000"/>
            <a:chOff x="1891" y="8715"/>
            <a:chExt cx="7875" cy="3420"/>
          </a:xfrm>
        </p:grpSpPr>
        <p:sp>
          <p:nvSpPr>
            <p:cNvPr id="8211" name="AutoShape 19"/>
            <p:cNvSpPr>
              <a:spLocks noChangeShapeType="1"/>
            </p:cNvSpPr>
            <p:nvPr/>
          </p:nvSpPr>
          <p:spPr bwMode="auto">
            <a:xfrm>
              <a:off x="3619" y="11684"/>
              <a:ext cx="6147" cy="0"/>
            </a:xfrm>
            <a:prstGeom prst="straightConnector1">
              <a:avLst/>
            </a:prstGeom>
            <a:noFill/>
            <a:ln w="9525">
              <a:solidFill>
                <a:srgbClr val="000000"/>
              </a:solidFill>
              <a:round/>
              <a:headEnd/>
              <a:tailEnd type="triangle" w="med" len="med"/>
            </a:ln>
          </p:spPr>
          <p:txBody>
            <a:bodyPr/>
            <a:lstStyle/>
            <a:p>
              <a:pPr>
                <a:defRPr/>
              </a:pPr>
              <a:endParaRPr lang="en-GB" sz="1400">
                <a:latin typeface="+mn-lt"/>
              </a:endParaRPr>
            </a:p>
          </p:txBody>
        </p:sp>
        <p:sp>
          <p:nvSpPr>
            <p:cNvPr id="8210" name="Text Box 18"/>
            <p:cNvSpPr txBox="1">
              <a:spLocks noChangeArrowheads="1"/>
            </p:cNvSpPr>
            <p:nvPr/>
          </p:nvSpPr>
          <p:spPr bwMode="auto">
            <a:xfrm>
              <a:off x="4381" y="11760"/>
              <a:ext cx="5157" cy="345"/>
            </a:xfrm>
            <a:prstGeom prst="rect">
              <a:avLst/>
            </a:prstGeom>
            <a:solidFill>
              <a:srgbClr val="FFFFFF"/>
            </a:solidFill>
            <a:ln w="9525">
              <a:solidFill>
                <a:srgbClr val="FFFFFF"/>
              </a:solidFill>
              <a:miter lim="800000"/>
              <a:headEnd/>
              <a:tailEnd/>
            </a:ln>
          </p:spPr>
          <p:txBody>
            <a:bodyPr/>
            <a:lstStyle/>
            <a:p>
              <a:pPr algn="ctr">
                <a:defRPr/>
              </a:pPr>
              <a:r>
                <a:rPr lang="en-GB" sz="1600" dirty="0">
                  <a:latin typeface="+mn-lt"/>
                  <a:ea typeface="Calibri" pitchFamily="34" charset="0"/>
                  <a:cs typeface="Times New Roman" pitchFamily="18" charset="0"/>
                </a:rPr>
                <a:t>individual/household income</a:t>
              </a:r>
              <a:endParaRPr lang="en-GB" sz="1600" dirty="0">
                <a:latin typeface="+mn-lt"/>
              </a:endParaRPr>
            </a:p>
          </p:txBody>
        </p:sp>
        <p:sp>
          <p:nvSpPr>
            <p:cNvPr id="8209" name="Rectangle 17"/>
            <p:cNvSpPr>
              <a:spLocks noChangeArrowheads="1"/>
            </p:cNvSpPr>
            <p:nvPr/>
          </p:nvSpPr>
          <p:spPr bwMode="auto">
            <a:xfrm>
              <a:off x="3619" y="10785"/>
              <a:ext cx="5920" cy="899"/>
            </a:xfrm>
            <a:prstGeom prst="rect">
              <a:avLst/>
            </a:prstGeom>
            <a:solidFill>
              <a:schemeClr val="accent5">
                <a:lumMod val="40000"/>
                <a:lumOff val="60000"/>
              </a:schemeClr>
            </a:solidFill>
            <a:ln w="50800">
              <a:solidFill>
                <a:schemeClr val="accent2">
                  <a:lumMod val="75000"/>
                </a:schemeClr>
              </a:solidFill>
              <a:miter lim="800000"/>
              <a:headEnd/>
              <a:tailEnd/>
            </a:ln>
          </p:spPr>
          <p:txBody>
            <a:bodyPr/>
            <a:lstStyle/>
            <a:p>
              <a:pPr>
                <a:defRPr/>
              </a:pPr>
              <a:endParaRPr lang="en-GB" sz="1400">
                <a:latin typeface="+mn-lt"/>
              </a:endParaRPr>
            </a:p>
          </p:txBody>
        </p:sp>
        <p:sp>
          <p:nvSpPr>
            <p:cNvPr id="101397" name="Text Box 16"/>
            <p:cNvSpPr txBox="1">
              <a:spLocks noChangeArrowheads="1"/>
            </p:cNvSpPr>
            <p:nvPr/>
          </p:nvSpPr>
          <p:spPr bwMode="auto">
            <a:xfrm>
              <a:off x="3868" y="10785"/>
              <a:ext cx="5670" cy="899"/>
            </a:xfrm>
            <a:prstGeom prst="rect">
              <a:avLst/>
            </a:prstGeom>
            <a:noFill/>
            <a:ln w="9525">
              <a:noFill/>
              <a:miter lim="800000"/>
              <a:headEnd/>
              <a:tailEnd/>
            </a:ln>
          </p:spPr>
          <p:txBody>
            <a:bodyPr anchor="ctr">
              <a:prstTxWarp prst="textNoShape">
                <a:avLst/>
              </a:prstTxWarp>
            </a:bodyPr>
            <a:lstStyle/>
            <a:p>
              <a:pPr algn="ctr"/>
              <a:r>
                <a:rPr lang="en-GB" sz="1400">
                  <a:ea typeface="Calibri" pitchFamily="-65" charset="0"/>
                  <a:cs typeface="Calibri" pitchFamily="-65" charset="0"/>
                </a:rPr>
                <a:t>Social Protection Floor:</a:t>
              </a:r>
              <a:br>
                <a:rPr lang="en-GB" sz="1400">
                  <a:ea typeface="Calibri" pitchFamily="-65" charset="0"/>
                  <a:cs typeface="Calibri" pitchFamily="-65" charset="0"/>
                </a:rPr>
              </a:br>
              <a:r>
                <a:rPr lang="en-GB" sz="1400">
                  <a:ea typeface="Calibri" pitchFamily="-65" charset="0"/>
                  <a:cs typeface="Calibri" pitchFamily="-65" charset="0"/>
                </a:rPr>
                <a:t>Access to essential health care </a:t>
              </a:r>
              <a:br>
                <a:rPr lang="en-GB" sz="1400">
                  <a:ea typeface="Calibri" pitchFamily="-65" charset="0"/>
                  <a:cs typeface="Calibri" pitchFamily="-65" charset="0"/>
                </a:rPr>
              </a:br>
              <a:r>
                <a:rPr lang="en-GB" sz="1400">
                  <a:ea typeface="Calibri" pitchFamily="-65" charset="0"/>
                  <a:cs typeface="Calibri" pitchFamily="-65" charset="0"/>
                </a:rPr>
                <a:t>and basic income security for all</a:t>
              </a:r>
              <a:endParaRPr lang="en-GB" sz="1400"/>
            </a:p>
          </p:txBody>
        </p:sp>
        <p:sp>
          <p:nvSpPr>
            <p:cNvPr id="8207" name="Rectangle 15"/>
            <p:cNvSpPr>
              <a:spLocks noChangeArrowheads="1"/>
            </p:cNvSpPr>
            <p:nvPr/>
          </p:nvSpPr>
          <p:spPr bwMode="auto">
            <a:xfrm>
              <a:off x="4876" y="9884"/>
              <a:ext cx="4663" cy="901"/>
            </a:xfrm>
            <a:prstGeom prst="rect">
              <a:avLst/>
            </a:prstGeom>
            <a:solidFill>
              <a:schemeClr val="accent5">
                <a:lumMod val="60000"/>
                <a:lumOff val="40000"/>
                <a:alpha val="65000"/>
              </a:schemeClr>
            </a:solidFill>
            <a:ln w="9525">
              <a:noFill/>
              <a:miter lim="800000"/>
              <a:headEnd/>
              <a:tailEnd/>
            </a:ln>
          </p:spPr>
          <p:txBody>
            <a:bodyPr/>
            <a:lstStyle/>
            <a:p>
              <a:pPr>
                <a:defRPr/>
              </a:pPr>
              <a:endParaRPr lang="en-GB" sz="1400">
                <a:latin typeface="+mn-lt"/>
              </a:endParaRPr>
            </a:p>
          </p:txBody>
        </p:sp>
        <p:sp>
          <p:nvSpPr>
            <p:cNvPr id="8206" name="Text Box 14"/>
            <p:cNvSpPr txBox="1">
              <a:spLocks noChangeArrowheads="1"/>
            </p:cNvSpPr>
            <p:nvPr/>
          </p:nvSpPr>
          <p:spPr bwMode="auto">
            <a:xfrm>
              <a:off x="4876" y="9886"/>
              <a:ext cx="4454" cy="899"/>
            </a:xfrm>
            <a:prstGeom prst="rect">
              <a:avLst/>
            </a:prstGeom>
            <a:noFill/>
            <a:ln w="9525">
              <a:noFill/>
              <a:miter lim="800000"/>
              <a:headEnd/>
              <a:tailEnd/>
            </a:ln>
          </p:spPr>
          <p:txBody>
            <a:bodyPr anchor="ctr"/>
            <a:lstStyle/>
            <a:p>
              <a:pPr algn="ctr">
                <a:defRPr/>
              </a:pPr>
              <a:r>
                <a:rPr lang="en-GB" sz="1400" dirty="0">
                  <a:latin typeface="+mn-lt"/>
                  <a:ea typeface="Calibri" pitchFamily="34" charset="0"/>
                  <a:cs typeface="Times New Roman" pitchFamily="18" charset="0"/>
                </a:rPr>
                <a:t>Social security benefits</a:t>
              </a:r>
              <a:br>
                <a:rPr lang="en-GB" sz="1400" dirty="0">
                  <a:latin typeface="+mn-lt"/>
                  <a:ea typeface="Calibri" pitchFamily="34" charset="0"/>
                  <a:cs typeface="Times New Roman" pitchFamily="18" charset="0"/>
                </a:rPr>
              </a:br>
              <a:r>
                <a:rPr lang="en-GB" sz="1400" dirty="0">
                  <a:latin typeface="+mn-lt"/>
                  <a:ea typeface="Calibri" pitchFamily="34" charset="0"/>
                  <a:cs typeface="Times New Roman" pitchFamily="18" charset="0"/>
                </a:rPr>
                <a:t>of guaranteed levels</a:t>
              </a:r>
              <a:endParaRPr lang="en-GB" sz="1400" dirty="0">
                <a:latin typeface="+mn-lt"/>
              </a:endParaRPr>
            </a:p>
          </p:txBody>
        </p:sp>
        <p:sp>
          <p:nvSpPr>
            <p:cNvPr id="8205" name="Rectangle 13"/>
            <p:cNvSpPr>
              <a:spLocks noChangeArrowheads="1"/>
            </p:cNvSpPr>
            <p:nvPr/>
          </p:nvSpPr>
          <p:spPr bwMode="auto">
            <a:xfrm>
              <a:off x="6466" y="8985"/>
              <a:ext cx="3075" cy="901"/>
            </a:xfrm>
            <a:prstGeom prst="rect">
              <a:avLst/>
            </a:prstGeom>
            <a:solidFill>
              <a:schemeClr val="accent5">
                <a:lumMod val="60000"/>
                <a:lumOff val="40000"/>
                <a:alpha val="40000"/>
              </a:schemeClr>
            </a:solidFill>
            <a:ln w="9525">
              <a:noFill/>
              <a:miter lim="800000"/>
              <a:headEnd/>
              <a:tailEnd/>
            </a:ln>
          </p:spPr>
          <p:txBody>
            <a:bodyPr/>
            <a:lstStyle/>
            <a:p>
              <a:pPr>
                <a:defRPr/>
              </a:pPr>
              <a:endParaRPr lang="en-GB" sz="1400">
                <a:latin typeface="+mn-lt"/>
              </a:endParaRPr>
            </a:p>
          </p:txBody>
        </p:sp>
        <p:sp>
          <p:nvSpPr>
            <p:cNvPr id="8204" name="Text Box 12"/>
            <p:cNvSpPr txBox="1">
              <a:spLocks noChangeArrowheads="1"/>
            </p:cNvSpPr>
            <p:nvPr/>
          </p:nvSpPr>
          <p:spPr bwMode="auto">
            <a:xfrm>
              <a:off x="6721" y="8985"/>
              <a:ext cx="2609" cy="899"/>
            </a:xfrm>
            <a:prstGeom prst="rect">
              <a:avLst/>
            </a:prstGeom>
            <a:noFill/>
            <a:ln w="9525">
              <a:noFill/>
              <a:miter lim="800000"/>
              <a:headEnd/>
              <a:tailEnd/>
            </a:ln>
          </p:spPr>
          <p:txBody>
            <a:bodyPr anchor="ctr"/>
            <a:lstStyle/>
            <a:p>
              <a:pPr algn="ctr">
                <a:defRPr/>
              </a:pPr>
              <a:r>
                <a:rPr lang="en-GB" sz="1400" dirty="0">
                  <a:latin typeface="+mn-lt"/>
                  <a:ea typeface="Calibri" pitchFamily="34" charset="0"/>
                  <a:cs typeface="Times New Roman" pitchFamily="18" charset="0"/>
                </a:rPr>
                <a:t>Voluntary insurance</a:t>
              </a:r>
              <a:br>
                <a:rPr lang="en-GB" sz="1400" dirty="0">
                  <a:latin typeface="+mn-lt"/>
                  <a:ea typeface="Calibri" pitchFamily="34" charset="0"/>
                  <a:cs typeface="Times New Roman" pitchFamily="18" charset="0"/>
                </a:rPr>
              </a:br>
              <a:r>
                <a:rPr lang="en-GB" sz="1400" dirty="0">
                  <a:latin typeface="+mn-lt"/>
                  <a:ea typeface="Calibri" pitchFamily="34" charset="0"/>
                  <a:cs typeface="Times New Roman" pitchFamily="18" charset="0"/>
                </a:rPr>
                <a:t>under government regulation</a:t>
              </a:r>
              <a:endParaRPr lang="en-GB" sz="1400" dirty="0">
                <a:latin typeface="+mn-lt"/>
              </a:endParaRPr>
            </a:p>
          </p:txBody>
        </p:sp>
        <p:sp>
          <p:nvSpPr>
            <p:cNvPr id="8203" name="Text Box 11"/>
            <p:cNvSpPr txBox="1">
              <a:spLocks noChangeArrowheads="1"/>
            </p:cNvSpPr>
            <p:nvPr/>
          </p:nvSpPr>
          <p:spPr bwMode="auto">
            <a:xfrm>
              <a:off x="1891" y="9822"/>
              <a:ext cx="1755" cy="551"/>
            </a:xfrm>
            <a:prstGeom prst="rect">
              <a:avLst/>
            </a:prstGeom>
            <a:noFill/>
            <a:ln w="9525">
              <a:noFill/>
              <a:miter lim="800000"/>
              <a:headEnd/>
              <a:tailEnd/>
            </a:ln>
          </p:spPr>
          <p:txBody>
            <a:bodyPr/>
            <a:lstStyle/>
            <a:p>
              <a:pPr algn="r">
                <a:defRPr/>
              </a:pPr>
              <a:r>
                <a:rPr lang="en-GB" sz="1600" dirty="0">
                  <a:latin typeface="+mn-lt"/>
                  <a:ea typeface="Calibri" pitchFamily="34" charset="0"/>
                  <a:cs typeface="Times New Roman" pitchFamily="18" charset="0"/>
                </a:rPr>
                <a:t>level of protection</a:t>
              </a:r>
              <a:endParaRPr lang="en-GB" sz="1600" dirty="0">
                <a:latin typeface="+mn-lt"/>
              </a:endParaRPr>
            </a:p>
          </p:txBody>
        </p:sp>
        <p:sp>
          <p:nvSpPr>
            <p:cNvPr id="8202" name="AutoShape 10"/>
            <p:cNvSpPr>
              <a:spLocks noChangeShapeType="1"/>
            </p:cNvSpPr>
            <p:nvPr/>
          </p:nvSpPr>
          <p:spPr bwMode="auto">
            <a:xfrm flipV="1">
              <a:off x="3619" y="8715"/>
              <a:ext cx="0" cy="2969"/>
            </a:xfrm>
            <a:prstGeom prst="straightConnector1">
              <a:avLst/>
            </a:prstGeom>
            <a:noFill/>
            <a:ln w="9525">
              <a:solidFill>
                <a:srgbClr val="000000"/>
              </a:solidFill>
              <a:round/>
              <a:headEnd/>
              <a:tailEnd type="triangle" w="med" len="med"/>
            </a:ln>
          </p:spPr>
          <p:txBody>
            <a:bodyPr/>
            <a:lstStyle/>
            <a:p>
              <a:pPr>
                <a:defRPr/>
              </a:pPr>
              <a:endParaRPr lang="en-GB" sz="1400">
                <a:latin typeface="+mn-lt"/>
              </a:endParaRPr>
            </a:p>
          </p:txBody>
        </p:sp>
        <p:sp>
          <p:nvSpPr>
            <p:cNvPr id="8201" name="Text Box 9"/>
            <p:cNvSpPr txBox="1">
              <a:spLocks noChangeArrowheads="1"/>
            </p:cNvSpPr>
            <p:nvPr/>
          </p:nvSpPr>
          <p:spPr bwMode="auto">
            <a:xfrm>
              <a:off x="2235" y="8715"/>
              <a:ext cx="1231" cy="375"/>
            </a:xfrm>
            <a:prstGeom prst="rect">
              <a:avLst/>
            </a:prstGeom>
            <a:solidFill>
              <a:srgbClr val="FFFFFF"/>
            </a:solidFill>
            <a:ln w="9525">
              <a:solidFill>
                <a:srgbClr val="FFFFFF"/>
              </a:solidFill>
              <a:miter lim="800000"/>
              <a:headEnd/>
              <a:tailEnd/>
            </a:ln>
          </p:spPr>
          <p:txBody>
            <a:bodyPr/>
            <a:lstStyle/>
            <a:p>
              <a:pPr algn="r">
                <a:defRPr/>
              </a:pPr>
              <a:r>
                <a:rPr lang="en-GB" sz="1400">
                  <a:latin typeface="+mn-lt"/>
                  <a:ea typeface="Calibri" pitchFamily="34" charset="0"/>
                  <a:cs typeface="Times New Roman" pitchFamily="18" charset="0"/>
                </a:rPr>
                <a:t>high</a:t>
              </a:r>
              <a:endParaRPr lang="en-GB" sz="1400">
                <a:latin typeface="+mn-lt"/>
              </a:endParaRPr>
            </a:p>
          </p:txBody>
        </p:sp>
        <p:sp>
          <p:nvSpPr>
            <p:cNvPr id="8200" name="Text Box 8"/>
            <p:cNvSpPr txBox="1">
              <a:spLocks noChangeArrowheads="1"/>
            </p:cNvSpPr>
            <p:nvPr/>
          </p:nvSpPr>
          <p:spPr bwMode="auto">
            <a:xfrm>
              <a:off x="8898" y="11760"/>
              <a:ext cx="778" cy="375"/>
            </a:xfrm>
            <a:prstGeom prst="rect">
              <a:avLst/>
            </a:prstGeom>
            <a:solidFill>
              <a:srgbClr val="FFFFFF"/>
            </a:solidFill>
            <a:ln w="9525">
              <a:solidFill>
                <a:srgbClr val="FFFFFF"/>
              </a:solidFill>
              <a:miter lim="800000"/>
              <a:headEnd/>
              <a:tailEnd/>
            </a:ln>
          </p:spPr>
          <p:txBody>
            <a:bodyPr/>
            <a:lstStyle/>
            <a:p>
              <a:pPr algn="r">
                <a:defRPr/>
              </a:pPr>
              <a:r>
                <a:rPr lang="en-GB" sz="1400" dirty="0">
                  <a:latin typeface="+mn-lt"/>
                  <a:ea typeface="Calibri" pitchFamily="34" charset="0"/>
                  <a:cs typeface="Times New Roman" pitchFamily="18" charset="0"/>
                </a:rPr>
                <a:t>high</a:t>
              </a:r>
              <a:endParaRPr lang="en-GB" sz="1400" dirty="0">
                <a:latin typeface="+mn-lt"/>
              </a:endParaRPr>
            </a:p>
          </p:txBody>
        </p:sp>
        <p:sp>
          <p:nvSpPr>
            <p:cNvPr id="8199" name="Text Box 7"/>
            <p:cNvSpPr txBox="1">
              <a:spLocks noChangeArrowheads="1"/>
            </p:cNvSpPr>
            <p:nvPr/>
          </p:nvSpPr>
          <p:spPr bwMode="auto">
            <a:xfrm>
              <a:off x="3646" y="11760"/>
              <a:ext cx="1229" cy="375"/>
            </a:xfrm>
            <a:prstGeom prst="rect">
              <a:avLst/>
            </a:prstGeom>
            <a:solidFill>
              <a:srgbClr val="FFFFFF"/>
            </a:solidFill>
            <a:ln w="9525">
              <a:solidFill>
                <a:srgbClr val="FFFFFF"/>
              </a:solidFill>
              <a:miter lim="800000"/>
              <a:headEnd/>
              <a:tailEnd/>
            </a:ln>
          </p:spPr>
          <p:txBody>
            <a:bodyPr/>
            <a:lstStyle/>
            <a:p>
              <a:pPr>
                <a:defRPr/>
              </a:pPr>
              <a:r>
                <a:rPr lang="en-GB" sz="1400">
                  <a:latin typeface="+mn-lt"/>
                  <a:ea typeface="Calibri" pitchFamily="34" charset="0"/>
                  <a:cs typeface="Times New Roman" pitchFamily="18" charset="0"/>
                </a:rPr>
                <a:t>low</a:t>
              </a:r>
              <a:endParaRPr lang="en-GB" sz="1400">
                <a:latin typeface="+mn-lt"/>
              </a:endParaRPr>
            </a:p>
          </p:txBody>
        </p:sp>
        <p:sp>
          <p:nvSpPr>
            <p:cNvPr id="8198" name="Text Box 6"/>
            <p:cNvSpPr txBox="1">
              <a:spLocks noChangeArrowheads="1"/>
            </p:cNvSpPr>
            <p:nvPr/>
          </p:nvSpPr>
          <p:spPr bwMode="auto">
            <a:xfrm>
              <a:off x="2235" y="11310"/>
              <a:ext cx="1231" cy="375"/>
            </a:xfrm>
            <a:prstGeom prst="rect">
              <a:avLst/>
            </a:prstGeom>
            <a:solidFill>
              <a:srgbClr val="FFFFFF"/>
            </a:solidFill>
            <a:ln w="9525">
              <a:solidFill>
                <a:srgbClr val="FFFFFF"/>
              </a:solidFill>
              <a:miter lim="800000"/>
              <a:headEnd/>
              <a:tailEnd/>
            </a:ln>
          </p:spPr>
          <p:txBody>
            <a:bodyPr/>
            <a:lstStyle/>
            <a:p>
              <a:pPr algn="r">
                <a:defRPr/>
              </a:pPr>
              <a:r>
                <a:rPr lang="en-GB" sz="1400">
                  <a:latin typeface="+mn-lt"/>
                  <a:ea typeface="Calibri" pitchFamily="34" charset="0"/>
                  <a:cs typeface="Times New Roman" pitchFamily="18" charset="0"/>
                </a:rPr>
                <a:t>low</a:t>
              </a:r>
              <a:endParaRPr lang="en-GB" sz="1400">
                <a:latin typeface="+mn-lt"/>
              </a:endParaRPr>
            </a:p>
          </p:txBody>
        </p:sp>
      </p:grpSp>
      <p:sp>
        <p:nvSpPr>
          <p:cNvPr id="101381" name="Rectangle 30"/>
          <p:cNvSpPr>
            <a:spLocks noChangeArrowheads="1"/>
          </p:cNvSpPr>
          <p:nvPr/>
        </p:nvSpPr>
        <p:spPr bwMode="auto">
          <a:xfrm>
            <a:off x="0" y="341788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cxnSp>
        <p:nvCxnSpPr>
          <p:cNvPr id="7174" name="Straight Arrow Connector 20"/>
          <p:cNvCxnSpPr>
            <a:cxnSpLocks noChangeShapeType="1"/>
          </p:cNvCxnSpPr>
          <p:nvPr/>
        </p:nvCxnSpPr>
        <p:spPr bwMode="auto">
          <a:xfrm rot="10800000">
            <a:off x="4132263" y="5364163"/>
            <a:ext cx="4456112" cy="1587"/>
          </a:xfrm>
          <a:prstGeom prst="straightConnector1">
            <a:avLst/>
          </a:prstGeom>
          <a:noFill/>
          <a:ln w="25400" algn="ctr">
            <a:solidFill>
              <a:schemeClr val="accent2">
                <a:lumMod val="75000"/>
              </a:schemeClr>
            </a:solidFill>
            <a:round/>
            <a:headEnd type="arrow" w="med" len="med"/>
            <a:tailEnd type="arrow" w="med" len="med"/>
          </a:ln>
        </p:spPr>
      </p:cxnSp>
      <p:sp>
        <p:nvSpPr>
          <p:cNvPr id="101383" name="TextBox 20"/>
          <p:cNvSpPr txBox="1">
            <a:spLocks noChangeArrowheads="1"/>
          </p:cNvSpPr>
          <p:nvPr/>
        </p:nvSpPr>
        <p:spPr bwMode="auto">
          <a:xfrm>
            <a:off x="4067175" y="5457825"/>
            <a:ext cx="4541838" cy="1077913"/>
          </a:xfrm>
          <a:prstGeom prst="rect">
            <a:avLst/>
          </a:prstGeom>
          <a:noFill/>
          <a:ln w="9525">
            <a:noFill/>
            <a:miter lim="800000"/>
            <a:headEnd/>
            <a:tailEnd/>
          </a:ln>
        </p:spPr>
        <p:txBody>
          <a:bodyPr>
            <a:prstTxWarp prst="textNoShape">
              <a:avLst/>
            </a:prstTxWarp>
            <a:spAutoFit/>
          </a:bodyPr>
          <a:lstStyle/>
          <a:p>
            <a:pPr marL="0" lvl="1" algn="ctr">
              <a:spcBef>
                <a:spcPts val="300"/>
              </a:spcBef>
              <a:spcAft>
                <a:spcPts val="300"/>
              </a:spcAft>
            </a:pPr>
            <a:r>
              <a:rPr lang="de-DE" sz="1600" i="1">
                <a:solidFill>
                  <a:srgbClr val="5DAEAE"/>
                </a:solidFill>
              </a:rPr>
              <a:t>Horizontal dimension</a:t>
            </a:r>
            <a:r>
              <a:rPr lang="de-DE" sz="1600">
                <a:solidFill>
                  <a:srgbClr val="5DAEAE"/>
                </a:solidFill>
              </a:rPr>
              <a:t>:</a:t>
            </a:r>
            <a:br>
              <a:rPr lang="de-DE" sz="1600">
                <a:solidFill>
                  <a:srgbClr val="5DAEAE"/>
                </a:solidFill>
              </a:rPr>
            </a:br>
            <a:r>
              <a:rPr lang="de-DE" sz="1600">
                <a:solidFill>
                  <a:srgbClr val="5DAEAE"/>
                </a:solidFill>
              </a:rPr>
              <a:t>Guaranteeing access to essential health care </a:t>
            </a:r>
            <a:br>
              <a:rPr lang="de-DE" sz="1600">
                <a:solidFill>
                  <a:srgbClr val="5DAEAE"/>
                </a:solidFill>
              </a:rPr>
            </a:br>
            <a:r>
              <a:rPr lang="de-DE" sz="1600">
                <a:solidFill>
                  <a:srgbClr val="5DAEAE"/>
                </a:solidFill>
              </a:rPr>
              <a:t>and minimum income security for all, </a:t>
            </a:r>
            <a:br>
              <a:rPr lang="de-DE" sz="1600">
                <a:solidFill>
                  <a:srgbClr val="5DAEAE"/>
                </a:solidFill>
              </a:rPr>
            </a:br>
            <a:r>
              <a:rPr lang="de-DE" sz="1600">
                <a:solidFill>
                  <a:srgbClr val="5DAEAE"/>
                </a:solidFill>
              </a:rPr>
              <a:t>guided by Recommendation No. 202</a:t>
            </a:r>
          </a:p>
        </p:txBody>
      </p:sp>
      <p:sp>
        <p:nvSpPr>
          <p:cNvPr id="101384" name="TextBox 26"/>
          <p:cNvSpPr txBox="1">
            <a:spLocks noChangeArrowheads="1"/>
          </p:cNvSpPr>
          <p:nvPr/>
        </p:nvSpPr>
        <p:spPr bwMode="auto">
          <a:xfrm>
            <a:off x="0" y="2414588"/>
            <a:ext cx="2308225" cy="1816100"/>
          </a:xfrm>
          <a:prstGeom prst="rect">
            <a:avLst/>
          </a:prstGeom>
          <a:noFill/>
          <a:ln w="9525">
            <a:noFill/>
            <a:miter lim="800000"/>
            <a:headEnd/>
            <a:tailEnd/>
          </a:ln>
        </p:spPr>
        <p:txBody>
          <a:bodyPr>
            <a:prstTxWarp prst="textNoShape">
              <a:avLst/>
            </a:prstTxWarp>
            <a:spAutoFit/>
          </a:bodyPr>
          <a:lstStyle/>
          <a:p>
            <a:pPr marL="0" lvl="1" algn="r"/>
            <a:r>
              <a:rPr lang="de-DE" sz="1600" i="1">
                <a:solidFill>
                  <a:srgbClr val="5DAEAE"/>
                </a:solidFill>
              </a:rPr>
              <a:t>Vertical dimension:</a:t>
            </a:r>
            <a:r>
              <a:rPr lang="de-DE" sz="1600">
                <a:solidFill>
                  <a:srgbClr val="5DAEAE"/>
                </a:solidFill>
              </a:rPr>
              <a:t> progressively ensuring </a:t>
            </a:r>
            <a:br>
              <a:rPr lang="de-DE" sz="1600">
                <a:solidFill>
                  <a:srgbClr val="5DAEAE"/>
                </a:solidFill>
              </a:rPr>
            </a:br>
            <a:r>
              <a:rPr lang="de-DE" sz="1600">
                <a:solidFill>
                  <a:srgbClr val="5DAEAE"/>
                </a:solidFill>
              </a:rPr>
              <a:t>higher levels of protection, guided by Convention No.102 </a:t>
            </a:r>
            <a:br>
              <a:rPr lang="de-DE" sz="1600">
                <a:solidFill>
                  <a:srgbClr val="5DAEAE"/>
                </a:solidFill>
              </a:rPr>
            </a:br>
            <a:r>
              <a:rPr lang="de-DE" sz="1600">
                <a:solidFill>
                  <a:srgbClr val="5DAEAE"/>
                </a:solidFill>
              </a:rPr>
              <a:t>and more advanced standards</a:t>
            </a:r>
          </a:p>
        </p:txBody>
      </p:sp>
      <p:cxnSp>
        <p:nvCxnSpPr>
          <p:cNvPr id="26" name="Straight Arrow Connector 25"/>
          <p:cNvCxnSpPr/>
          <p:nvPr/>
        </p:nvCxnSpPr>
        <p:spPr bwMode="auto">
          <a:xfrm rot="5400000" flipH="1" flipV="1">
            <a:off x="875506" y="3253582"/>
            <a:ext cx="2865437" cy="0"/>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a:ln>
          <a:effectLst/>
        </p:spPr>
      </p:cxnSp>
      <p:cxnSp>
        <p:nvCxnSpPr>
          <p:cNvPr id="28" name="Straight Connector 27"/>
          <p:cNvCxnSpPr/>
          <p:nvPr/>
        </p:nvCxnSpPr>
        <p:spPr bwMode="auto">
          <a:xfrm rot="10800000">
            <a:off x="3044825" y="3819525"/>
            <a:ext cx="1022350" cy="0"/>
          </a:xfrm>
          <a:prstGeom prst="line">
            <a:avLst/>
          </a:prstGeom>
          <a:solidFill>
            <a:schemeClr val="accent1"/>
          </a:solidFill>
          <a:ln w="25400" cap="flat" cmpd="sng" algn="ctr">
            <a:solidFill>
              <a:schemeClr val="accent2">
                <a:lumMod val="75000"/>
              </a:schemeClr>
            </a:solidFill>
            <a:prstDash val="sysDot"/>
            <a:round/>
            <a:headEnd type="none" w="med" len="med"/>
            <a:tailEnd type="none" w="med" len="med"/>
          </a:ln>
          <a:effectLst/>
        </p:spPr>
      </p:cxnSp>
      <p:sp>
        <p:nvSpPr>
          <p:cNvPr id="29" name="TextBox 28"/>
          <p:cNvSpPr txBox="1"/>
          <p:nvPr/>
        </p:nvSpPr>
        <p:spPr>
          <a:xfrm>
            <a:off x="3024188" y="3830638"/>
            <a:ext cx="1042987" cy="307975"/>
          </a:xfrm>
          <a:prstGeom prst="rect">
            <a:avLst/>
          </a:prstGeom>
          <a:noFill/>
        </p:spPr>
        <p:txBody>
          <a:bodyPr>
            <a:spAutoFit/>
          </a:bodyPr>
          <a:lstStyle/>
          <a:p>
            <a:pPr>
              <a:defRPr/>
            </a:pPr>
            <a:r>
              <a:rPr lang="en-GB" sz="1400" dirty="0">
                <a:solidFill>
                  <a:schemeClr val="accent2">
                    <a:lumMod val="75000"/>
                  </a:schemeClr>
                </a:solidFill>
                <a:latin typeface="+mn-lt"/>
              </a:rPr>
              <a:t>floor level</a:t>
            </a:r>
          </a:p>
        </p:txBody>
      </p:sp>
      <p:sp>
        <p:nvSpPr>
          <p:cNvPr id="30" name="Oval 29"/>
          <p:cNvSpPr/>
          <p:nvPr/>
        </p:nvSpPr>
        <p:spPr bwMode="auto">
          <a:xfrm>
            <a:off x="395288" y="4760913"/>
            <a:ext cx="2095500" cy="1960562"/>
          </a:xfrm>
          <a:prstGeom prst="ellipse">
            <a:avLst/>
          </a:prstGeom>
          <a:solidFill>
            <a:schemeClr val="accent5">
              <a:lumMod val="40000"/>
              <a:lumOff val="6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31" name="TextBox 30"/>
          <p:cNvSpPr txBox="1"/>
          <p:nvPr/>
        </p:nvSpPr>
        <p:spPr>
          <a:xfrm>
            <a:off x="525463" y="5094288"/>
            <a:ext cx="1855787" cy="1168400"/>
          </a:xfrm>
          <a:prstGeom prst="rect">
            <a:avLst/>
          </a:prstGeom>
          <a:noFill/>
        </p:spPr>
        <p:txBody>
          <a:bodyPr>
            <a:spAutoFit/>
          </a:bodyPr>
          <a:lstStyle/>
          <a:p>
            <a:pPr algn="ctr">
              <a:defRPr/>
            </a:pPr>
            <a:r>
              <a:rPr lang="en-GB" sz="1400" dirty="0">
                <a:latin typeface="+mn-lt"/>
              </a:rPr>
              <a:t>Outcomes can be guaranteed through different means – </a:t>
            </a:r>
            <a:br>
              <a:rPr lang="en-GB" sz="1400" dirty="0">
                <a:latin typeface="+mn-lt"/>
              </a:rPr>
            </a:br>
            <a:r>
              <a:rPr lang="en-GB" sz="1400" dirty="0">
                <a:latin typeface="+mn-lt"/>
              </a:rPr>
              <a:t>there is </a:t>
            </a:r>
            <a:br>
              <a:rPr lang="en-GB" sz="1400" dirty="0">
                <a:latin typeface="+mn-lt"/>
              </a:rPr>
            </a:br>
            <a:r>
              <a:rPr lang="en-GB" sz="1400" dirty="0">
                <a:latin typeface="+mn-lt"/>
              </a:rPr>
              <a:t>no one-size-fits-all</a:t>
            </a:r>
          </a:p>
        </p:txBody>
      </p:sp>
      <p:sp>
        <p:nvSpPr>
          <p:cNvPr id="32" name="Up Arrow 31"/>
          <p:cNvSpPr/>
          <p:nvPr/>
        </p:nvSpPr>
        <p:spPr bwMode="auto">
          <a:xfrm>
            <a:off x="4132263" y="3249613"/>
            <a:ext cx="744537" cy="569912"/>
          </a:xfrm>
          <a:prstGeom prst="up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en-US"/>
          </a:p>
        </p:txBody>
      </p:sp>
      <p:sp>
        <p:nvSpPr>
          <p:cNvPr id="33" name="Oval 32"/>
          <p:cNvSpPr/>
          <p:nvPr/>
        </p:nvSpPr>
        <p:spPr bwMode="auto">
          <a:xfrm>
            <a:off x="3810000" y="1881188"/>
            <a:ext cx="1447800" cy="1295400"/>
          </a:xfrm>
          <a:prstGeom prst="ellipse">
            <a:avLst/>
          </a:prstGeom>
          <a:solidFill>
            <a:schemeClr val="accent2">
              <a:lumMod val="75000"/>
            </a:schemeClr>
          </a:solidFill>
          <a:ln w="9525" cap="flat" cmpd="sng" algn="ctr">
            <a:noFill/>
            <a:prstDash val="solid"/>
            <a:round/>
            <a:headEnd type="none" w="med" len="med"/>
            <a:tailEnd type="none" w="med" len="med"/>
          </a:ln>
          <a:effectLst/>
        </p:spPr>
        <p:txBody>
          <a:bodyPr lIns="0" tIns="0" rIns="0" bIns="0" anchor="ctr"/>
          <a:lstStyle/>
          <a:p>
            <a:pPr algn="ctr">
              <a:defRPr/>
            </a:pPr>
            <a:r>
              <a:rPr lang="en-GB" sz="1600" dirty="0">
                <a:solidFill>
                  <a:schemeClr val="bg1"/>
                </a:solidFill>
                <a:latin typeface="+mn-lt"/>
              </a:rPr>
              <a:t>extension strategy</a:t>
            </a:r>
            <a:endParaRPr lang="en-US" sz="1600" dirty="0">
              <a:solidFill>
                <a:schemeClr val="bg1"/>
              </a:solidFill>
              <a:latin typeface="+mn-lt"/>
            </a:endParaRPr>
          </a:p>
        </p:txBody>
      </p:sp>
      <p:sp>
        <p:nvSpPr>
          <p:cNvPr id="34" name="Rounded Rectangle 33"/>
          <p:cNvSpPr/>
          <p:nvPr/>
        </p:nvSpPr>
        <p:spPr bwMode="auto">
          <a:xfrm>
            <a:off x="179388" y="5122863"/>
            <a:ext cx="3421062" cy="1139825"/>
          </a:xfrm>
          <a:prstGeom prst="roundRect">
            <a:avLst/>
          </a:prstGeom>
          <a:solidFill>
            <a:schemeClr val="accent2">
              <a:lumMod val="75000"/>
            </a:schemeClr>
          </a:solidFill>
          <a:ln w="9525" cap="flat" cmpd="sng" algn="ctr">
            <a:noFill/>
            <a:prstDash val="solid"/>
            <a:round/>
            <a:headEnd type="none" w="med" len="med"/>
            <a:tailEnd type="none" w="med" len="med"/>
          </a:ln>
          <a:effectLst/>
        </p:spPr>
        <p:txBody>
          <a:bodyPr>
            <a:prstTxWarp prst="textNoShape">
              <a:avLst/>
            </a:prstTxWarp>
          </a:bodyPr>
          <a:lstStyle/>
          <a:p>
            <a:pPr>
              <a:defRPr/>
            </a:pPr>
            <a:r>
              <a:rPr lang="en-GB">
                <a:solidFill>
                  <a:schemeClr val="bg1"/>
                </a:solidFill>
              </a:rPr>
              <a:t>Social Protection Floor Recommendation, adopted at ILC 2012</a:t>
            </a:r>
            <a:endParaRPr lang="en-US">
              <a:solidFill>
                <a:schemeClr val="bg1"/>
              </a:solidFill>
            </a:endParaRPr>
          </a:p>
        </p:txBody>
      </p:sp>
      <p:cxnSp>
        <p:nvCxnSpPr>
          <p:cNvPr id="35" name="Straight Connector 34"/>
          <p:cNvCxnSpPr/>
          <p:nvPr/>
        </p:nvCxnSpPr>
        <p:spPr bwMode="auto">
          <a:xfrm flipV="1">
            <a:off x="3419475" y="4686300"/>
            <a:ext cx="647700" cy="677863"/>
          </a:xfrm>
          <a:prstGeom prst="line">
            <a:avLst/>
          </a:prstGeom>
          <a:solidFill>
            <a:schemeClr val="accent1"/>
          </a:solidFill>
          <a:ln w="50800" cap="flat" cmpd="sng" algn="ctr">
            <a:solidFill>
              <a:schemeClr val="accent2">
                <a:lumMod val="75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0"/>
            <a:ext cx="9067800" cy="1600200"/>
          </a:xfrm>
        </p:spPr>
        <p:txBody>
          <a:bodyPr/>
          <a:lstStyle/>
          <a:p>
            <a:r>
              <a:rPr lang="de-DE" sz="2800" b="1" dirty="0" smtClean="0">
                <a:solidFill>
                  <a:srgbClr val="196666"/>
                </a:solidFill>
                <a:ea typeface="ＭＳ Ｐゴシック" pitchFamily="-65" charset="-128"/>
                <a:cs typeface="ＭＳ Ｐゴシック" pitchFamily="-65" charset="-128"/>
              </a:rPr>
              <a:t/>
            </a:r>
            <a:br>
              <a:rPr lang="de-DE" sz="2800" b="1" dirty="0" smtClean="0">
                <a:solidFill>
                  <a:srgbClr val="196666"/>
                </a:solidFill>
                <a:ea typeface="ＭＳ Ｐゴシック" pitchFamily="-65" charset="-128"/>
                <a:cs typeface="ＭＳ Ｐゴシック" pitchFamily="-65" charset="-128"/>
              </a:rPr>
            </a:br>
            <a:r>
              <a:rPr lang="en-US" sz="2800" b="1" dirty="0" smtClean="0">
                <a:ea typeface="ＭＳ Ｐゴシック" pitchFamily="-65" charset="-128"/>
                <a:cs typeface="ＭＳ Ｐゴシック" pitchFamily="-65" charset="-128"/>
              </a:rPr>
              <a:t/>
            </a:r>
            <a:br>
              <a:rPr lang="en-US" sz="2800" b="1" dirty="0" smtClean="0">
                <a:ea typeface="ＭＳ Ｐゴシック" pitchFamily="-65" charset="-128"/>
                <a:cs typeface="ＭＳ Ｐゴシック" pitchFamily="-65" charset="-128"/>
              </a:rPr>
            </a:br>
            <a:r>
              <a:rPr lang="de-DE" sz="2800" b="1" dirty="0" smtClean="0">
                <a:solidFill>
                  <a:srgbClr val="196666"/>
                </a:solidFill>
                <a:ea typeface="ＭＳ Ｐゴシック" pitchFamily="-65" charset="-128"/>
                <a:cs typeface="ＭＳ Ｐゴシック" pitchFamily="-65" charset="-128"/>
              </a:rPr>
              <a:t>G20 </a:t>
            </a:r>
            <a:r>
              <a:rPr lang="en-US" sz="2800" b="1" dirty="0" smtClean="0">
                <a:ea typeface="ＭＳ Ｐゴシック" pitchFamily="-65" charset="-128"/>
                <a:cs typeface="ＭＳ Ｐゴシック" pitchFamily="-65" charset="-128"/>
              </a:rPr>
              <a:t>Seoul development consensus action points</a:t>
            </a:r>
            <a:br>
              <a:rPr lang="en-US" sz="2800" b="1" dirty="0" smtClean="0">
                <a:ea typeface="ＭＳ Ｐゴシック" pitchFamily="-65" charset="-128"/>
                <a:cs typeface="ＭＳ Ｐゴシック" pitchFamily="-65" charset="-128"/>
              </a:rPr>
            </a:br>
            <a:r>
              <a:rPr lang="en-US" sz="2800" b="1" dirty="0" smtClean="0">
                <a:ea typeface="ＭＳ Ｐゴシック" pitchFamily="-65" charset="-128"/>
                <a:cs typeface="ＭＳ Ｐゴシック" pitchFamily="-65" charset="-128"/>
              </a:rPr>
              <a:t>			</a:t>
            </a:r>
            <a:endParaRPr lang="en-US" sz="2800" dirty="0" smtClean="0">
              <a:ea typeface="ＭＳ Ｐゴシック" pitchFamily="-65" charset="-128"/>
              <a:cs typeface="ＭＳ Ｐゴシック" pitchFamily="-65" charset="-128"/>
            </a:endParaRPr>
          </a:p>
        </p:txBody>
      </p:sp>
      <p:sp>
        <p:nvSpPr>
          <p:cNvPr id="63491" name="Content Placeholder 2"/>
          <p:cNvSpPr>
            <a:spLocks noGrp="1"/>
          </p:cNvSpPr>
          <p:nvPr>
            <p:ph idx="1"/>
          </p:nvPr>
        </p:nvSpPr>
        <p:spPr>
          <a:xfrm>
            <a:off x="609600" y="1524000"/>
            <a:ext cx="8534400" cy="4953000"/>
          </a:xfrm>
        </p:spPr>
        <p:txBody>
          <a:bodyPr/>
          <a:lstStyle/>
          <a:p>
            <a:pPr marL="457200" indent="-457200">
              <a:buFont typeface="Arial" pitchFamily="-65" charset="0"/>
              <a:buAutoNum type="arabicParenR"/>
            </a:pPr>
            <a:r>
              <a:rPr lang="en-US" sz="2400" dirty="0">
                <a:ea typeface="ＭＳ Ｐゴシック" pitchFamily="-65" charset="-128"/>
                <a:cs typeface="ＭＳ Ｐゴシック" pitchFamily="-65" charset="-128"/>
              </a:rPr>
              <a:t>infrastructure, </a:t>
            </a:r>
          </a:p>
          <a:p>
            <a:pPr marL="457200" indent="-457200">
              <a:buFont typeface="Arial" pitchFamily="-65" charset="0"/>
              <a:buAutoNum type="arabicParenR"/>
            </a:pPr>
            <a:r>
              <a:rPr lang="en-US" sz="2400" dirty="0">
                <a:ea typeface="ＭＳ Ｐゴシック" pitchFamily="-65" charset="-128"/>
                <a:cs typeface="ＭＳ Ｐゴシック" pitchFamily="-65" charset="-128"/>
              </a:rPr>
              <a:t>private investment and job creation, </a:t>
            </a:r>
          </a:p>
          <a:p>
            <a:pPr marL="457200" indent="-457200">
              <a:buFont typeface="Arial" pitchFamily="-65" charset="0"/>
              <a:buAutoNum type="arabicParenR"/>
            </a:pPr>
            <a:r>
              <a:rPr lang="en-US" sz="2400" dirty="0">
                <a:ea typeface="ＭＳ Ｐゴシック" pitchFamily="-65" charset="-128"/>
                <a:cs typeface="ＭＳ Ｐゴシック" pitchFamily="-65" charset="-128"/>
              </a:rPr>
              <a:t>human resource development, </a:t>
            </a:r>
          </a:p>
          <a:p>
            <a:pPr marL="457200" indent="-457200">
              <a:buFont typeface="Arial" pitchFamily="-65" charset="0"/>
              <a:buAutoNum type="arabicParenR"/>
            </a:pPr>
            <a:r>
              <a:rPr lang="en-US" sz="2400" dirty="0">
                <a:ea typeface="ＭＳ Ｐゴシック" pitchFamily="-65" charset="-128"/>
                <a:cs typeface="ＭＳ Ｐゴシック" pitchFamily="-65" charset="-128"/>
              </a:rPr>
              <a:t>trade, </a:t>
            </a:r>
          </a:p>
          <a:p>
            <a:pPr marL="457200" indent="-457200">
              <a:buFont typeface="Arial" pitchFamily="-65" charset="0"/>
              <a:buAutoNum type="arabicParenR"/>
            </a:pPr>
            <a:r>
              <a:rPr lang="en-US" sz="2400" dirty="0">
                <a:ea typeface="ＭＳ Ｐゴシック" pitchFamily="-65" charset="-128"/>
                <a:cs typeface="ＭＳ Ｐゴシック" pitchFamily="-65" charset="-128"/>
              </a:rPr>
              <a:t>financial inclusion, </a:t>
            </a:r>
          </a:p>
          <a:p>
            <a:pPr marL="457200" indent="-457200">
              <a:buFont typeface="Arial" pitchFamily="-65" charset="0"/>
              <a:buAutoNum type="arabicParenR"/>
            </a:pPr>
            <a:r>
              <a:rPr lang="en-US" sz="2400" dirty="0">
                <a:ea typeface="ＭＳ Ｐゴシック" pitchFamily="-65" charset="-128"/>
                <a:cs typeface="ＭＳ Ｐゴシック" pitchFamily="-65" charset="-128"/>
              </a:rPr>
              <a:t>growth with resilience, </a:t>
            </a:r>
          </a:p>
          <a:p>
            <a:pPr marL="457200" indent="-457200">
              <a:buFont typeface="Arial" pitchFamily="-65" charset="0"/>
              <a:buAutoNum type="arabicParenR"/>
            </a:pPr>
            <a:r>
              <a:rPr lang="en-US" sz="2400" dirty="0">
                <a:ea typeface="ＭＳ Ｐゴシック" pitchFamily="-65" charset="-128"/>
                <a:cs typeface="ＭＳ Ｐゴシック" pitchFamily="-65" charset="-128"/>
              </a:rPr>
              <a:t>food security, </a:t>
            </a:r>
          </a:p>
          <a:p>
            <a:pPr marL="457200" indent="-457200">
              <a:buFont typeface="Arial" pitchFamily="-65" charset="0"/>
              <a:buAutoNum type="arabicParenR"/>
            </a:pPr>
            <a:r>
              <a:rPr lang="en-US" sz="2400" dirty="0">
                <a:ea typeface="ＭＳ Ｐゴシック" pitchFamily="-65" charset="-128"/>
                <a:cs typeface="ＭＳ Ｐゴシック" pitchFamily="-65" charset="-128"/>
              </a:rPr>
              <a:t>domestic resource mobilization,</a:t>
            </a:r>
          </a:p>
          <a:p>
            <a:pPr marL="457200" indent="-457200">
              <a:buFont typeface="Arial" pitchFamily="-65" charset="0"/>
              <a:buAutoNum type="arabicParenR"/>
            </a:pPr>
            <a:r>
              <a:rPr lang="en-US" sz="2400" dirty="0">
                <a:ea typeface="ＭＳ Ｐゴシック" pitchFamily="-65" charset="-128"/>
                <a:cs typeface="ＭＳ Ｐゴシック" pitchFamily="-65" charset="-128"/>
              </a:rPr>
              <a:t>knowledge sharing</a:t>
            </a:r>
          </a:p>
          <a:p>
            <a:pPr marL="457200" indent="-457200">
              <a:buFont typeface="Wingdings" pitchFamily="-65" charset="2"/>
              <a:buNone/>
            </a:pPr>
            <a:r>
              <a:rPr lang="en-US" sz="2400" b="1" dirty="0">
                <a:solidFill>
                  <a:srgbClr val="196666"/>
                </a:solidFill>
                <a:ea typeface="ＭＳ Ｐゴシック" pitchFamily="-65" charset="-128"/>
                <a:cs typeface="ＭＳ Ｐゴシック" pitchFamily="-65" charset="-128"/>
              </a:rPr>
              <a:t>Principles: </a:t>
            </a:r>
          </a:p>
          <a:p>
            <a:pPr marL="457200" indent="-457200">
              <a:buFont typeface="Wingdings" pitchFamily="-65" charset="2"/>
              <a:buChar char="u"/>
            </a:pPr>
            <a:r>
              <a:rPr lang="en-US" sz="2400" dirty="0">
                <a:solidFill>
                  <a:srgbClr val="196666"/>
                </a:solidFill>
                <a:ea typeface="ＭＳ Ｐゴシック" pitchFamily="-65" charset="-128"/>
                <a:cs typeface="ＭＳ Ｐゴシック" pitchFamily="-65" charset="-128"/>
              </a:rPr>
              <a:t>highlight human rights</a:t>
            </a:r>
          </a:p>
          <a:p>
            <a:pPr marL="457200" indent="-457200">
              <a:buFont typeface="Wingdings" pitchFamily="-65" charset="2"/>
              <a:buChar char="u"/>
            </a:pPr>
            <a:r>
              <a:rPr lang="en-US" sz="2400" b="1" dirty="0">
                <a:solidFill>
                  <a:srgbClr val="FF0000"/>
                </a:solidFill>
                <a:ea typeface="ＭＳ Ｐゴシック" pitchFamily="-65" charset="-128"/>
                <a:cs typeface="ＭＳ Ｐゴシック" pitchFamily="-65" charset="-128"/>
              </a:rPr>
              <a:t>but</a:t>
            </a:r>
            <a:r>
              <a:rPr lang="en-US" sz="2400" dirty="0">
                <a:solidFill>
                  <a:srgbClr val="196666"/>
                </a:solidFill>
                <a:ea typeface="ＭＳ Ｐゴシック" pitchFamily="-65" charset="-128"/>
                <a:cs typeface="ＭＳ Ｐゴシック" pitchFamily="-65" charset="-128"/>
              </a:rPr>
              <a:t> reliance on economic growth</a:t>
            </a:r>
          </a:p>
          <a:p>
            <a:pPr marL="457200" indent="-457200"/>
            <a:endParaRPr lang="en-US" sz="2400" b="1" dirty="0">
              <a:ea typeface="ＭＳ Ｐゴシック" pitchFamily="-65" charset="-128"/>
              <a:cs typeface="ＭＳ Ｐゴシック" pitchFamily="-65" charset="-128"/>
            </a:endParaRPr>
          </a:p>
          <a:p>
            <a:pPr marL="457200" indent="-457200"/>
            <a:endParaRPr lang="en-US" sz="2400" b="1" dirty="0">
              <a:ea typeface="ＭＳ Ｐゴシック" pitchFamily="-65" charset="-128"/>
              <a:cs typeface="ＭＳ Ｐゴシック" pitchFamily="-65" charset="-128"/>
            </a:endParaRPr>
          </a:p>
          <a:p>
            <a:pPr marL="457200" indent="-457200"/>
            <a:endParaRPr lang="en-US" dirty="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Titel 1"/>
          <p:cNvSpPr>
            <a:spLocks noGrp="1"/>
          </p:cNvSpPr>
          <p:nvPr>
            <p:ph type="title"/>
          </p:nvPr>
        </p:nvSpPr>
        <p:spPr>
          <a:xfrm>
            <a:off x="685800" y="304800"/>
            <a:ext cx="8458200" cy="1143000"/>
          </a:xfrm>
        </p:spPr>
        <p:txBody>
          <a:bodyPr/>
          <a:lstStyle/>
          <a:p>
            <a:pPr lvl="1"/>
            <a:r>
              <a:rPr lang="de-DE" dirty="0" smtClean="0"/>
              <a:t>G20 – Cannes final </a:t>
            </a:r>
            <a:r>
              <a:rPr lang="de-DE" dirty="0" err="1" smtClean="0"/>
              <a:t>declaration</a:t>
            </a:r>
            <a:r>
              <a:rPr lang="de-DE" dirty="0" smtClean="0"/>
              <a:t> (2011)</a:t>
            </a:r>
            <a:r>
              <a:rPr lang="de-DE" sz="2000" dirty="0" smtClean="0"/>
              <a:t/>
            </a:r>
            <a:br>
              <a:rPr lang="de-DE" sz="2000" dirty="0" smtClean="0"/>
            </a:br>
            <a:endParaRPr lang="de-DE" dirty="0" smtClean="0">
              <a:ea typeface="ＭＳ Ｐゴシック" pitchFamily="-65" charset="-128"/>
              <a:cs typeface="ＭＳ Ｐゴシック" pitchFamily="-65" charset="-128"/>
            </a:endParaRPr>
          </a:p>
        </p:txBody>
      </p:sp>
      <p:sp>
        <p:nvSpPr>
          <p:cNvPr id="105475" name="Inhaltsplatzhalter 2"/>
          <p:cNvSpPr>
            <a:spLocks noGrp="1"/>
          </p:cNvSpPr>
          <p:nvPr>
            <p:ph idx="1"/>
          </p:nvPr>
        </p:nvSpPr>
        <p:spPr>
          <a:xfrm>
            <a:off x="1371600" y="1524000"/>
            <a:ext cx="7312025" cy="5105400"/>
          </a:xfrm>
        </p:spPr>
        <p:txBody>
          <a:bodyPr/>
          <a:lstStyle/>
          <a:p>
            <a:pPr marL="742950" lvl="2" indent="-342900">
              <a:buFont typeface="Wingdings" pitchFamily="-65" charset="2"/>
              <a:buChar char="Ø"/>
            </a:pPr>
            <a:r>
              <a:rPr lang="de-DE" sz="1700" b="1" dirty="0" smtClean="0">
                <a:ea typeface="ＭＳ Ｐゴシック" pitchFamily="-65" charset="-128"/>
              </a:rPr>
              <a:t>Global </a:t>
            </a:r>
            <a:r>
              <a:rPr lang="de-DE" sz="1700" b="1" dirty="0" err="1" smtClean="0">
                <a:ea typeface="ＭＳ Ｐゴシック" pitchFamily="-65" charset="-128"/>
              </a:rPr>
              <a:t>strategy</a:t>
            </a:r>
            <a:r>
              <a:rPr lang="de-DE" sz="1700" b="1" dirty="0" smtClean="0">
                <a:ea typeface="ＭＳ Ｐゴシック" pitchFamily="-65" charset="-128"/>
              </a:rPr>
              <a:t> </a:t>
            </a:r>
            <a:r>
              <a:rPr lang="de-DE" sz="1700" b="1" dirty="0" err="1" smtClean="0">
                <a:ea typeface="ＭＳ Ｐゴシック" pitchFamily="-65" charset="-128"/>
              </a:rPr>
              <a:t>for</a:t>
            </a:r>
            <a:r>
              <a:rPr lang="de-DE" sz="1700" b="1" dirty="0" smtClean="0">
                <a:ea typeface="ＭＳ Ｐゴシック" pitchFamily="-65" charset="-128"/>
              </a:rPr>
              <a:t> growth and </a:t>
            </a:r>
            <a:r>
              <a:rPr lang="de-DE" sz="1700" b="1" dirty="0" err="1" smtClean="0">
                <a:ea typeface="ＭＳ Ｐゴシック" pitchFamily="-65" charset="-128"/>
              </a:rPr>
              <a:t>jobs</a:t>
            </a:r>
            <a:endParaRPr lang="de-DE" sz="1700" b="1" dirty="0" smtClean="0">
              <a:ea typeface="ＭＳ Ｐゴシック" pitchFamily="-65" charset="-128"/>
            </a:endParaRPr>
          </a:p>
          <a:p>
            <a:pPr marL="1200150" lvl="3" indent="-342900">
              <a:buFont typeface="Wingdings" pitchFamily="-65" charset="2"/>
              <a:buChar char="Ø"/>
            </a:pPr>
            <a:r>
              <a:rPr lang="de-DE" sz="1400" b="1" dirty="0" err="1" smtClean="0">
                <a:ea typeface="ＭＳ Ｐゴシック" pitchFamily="-65" charset="-128"/>
              </a:rPr>
              <a:t>Employment</a:t>
            </a:r>
            <a:r>
              <a:rPr lang="de-DE" sz="1400" b="1" dirty="0" smtClean="0">
                <a:ea typeface="ＭＳ Ｐゴシック" pitchFamily="-65" charset="-128"/>
              </a:rPr>
              <a:t> and </a:t>
            </a:r>
            <a:r>
              <a:rPr lang="de-DE" sz="1400" b="1" dirty="0" err="1" smtClean="0">
                <a:ea typeface="ＭＳ Ｐゴシック" pitchFamily="-65" charset="-128"/>
              </a:rPr>
              <a:t>social</a:t>
            </a:r>
            <a:r>
              <a:rPr lang="de-DE" sz="1400" b="1" dirty="0" smtClean="0">
                <a:ea typeface="ＭＳ Ｐゴシック" pitchFamily="-65" charset="-128"/>
              </a:rPr>
              <a:t> </a:t>
            </a:r>
            <a:r>
              <a:rPr lang="de-DE" sz="1400" b="1" dirty="0" err="1" smtClean="0">
                <a:ea typeface="ＭＳ Ｐゴシック" pitchFamily="-65" charset="-128"/>
              </a:rPr>
              <a:t>protection</a:t>
            </a:r>
            <a:endParaRPr lang="de-DE" sz="1400" b="1" dirty="0" smtClean="0">
              <a:ea typeface="ＭＳ Ｐゴシック" pitchFamily="-65" charset="-128"/>
            </a:endParaRPr>
          </a:p>
          <a:p>
            <a:pPr marL="742950" lvl="2" indent="-342900">
              <a:buFont typeface="Wingdings" pitchFamily="-65" charset="2"/>
              <a:buChar char="Ø"/>
            </a:pPr>
            <a:r>
              <a:rPr lang="de-DE" sz="1700" b="1" dirty="0" err="1" smtClean="0">
                <a:ea typeface="ＭＳ Ｐゴシック" pitchFamily="-65" charset="-128"/>
              </a:rPr>
              <a:t>More</a:t>
            </a:r>
            <a:r>
              <a:rPr lang="de-DE" sz="1700" b="1" dirty="0" smtClean="0">
                <a:ea typeface="ＭＳ Ｐゴシック" pitchFamily="-65" charset="-128"/>
              </a:rPr>
              <a:t> </a:t>
            </a:r>
            <a:r>
              <a:rPr lang="de-DE" sz="1700" b="1" dirty="0" err="1" smtClean="0">
                <a:ea typeface="ＭＳ Ｐゴシック" pitchFamily="-65" charset="-128"/>
              </a:rPr>
              <a:t>stable</a:t>
            </a:r>
            <a:r>
              <a:rPr lang="de-DE" sz="1700" b="1" dirty="0" smtClean="0">
                <a:ea typeface="ＭＳ Ｐゴシック" pitchFamily="-65" charset="-128"/>
              </a:rPr>
              <a:t> &amp; </a:t>
            </a:r>
            <a:r>
              <a:rPr lang="de-DE" sz="1700" b="1" dirty="0" err="1" smtClean="0">
                <a:ea typeface="ＭＳ Ｐゴシック" pitchFamily="-65" charset="-128"/>
              </a:rPr>
              <a:t>resilient</a:t>
            </a:r>
            <a:r>
              <a:rPr lang="de-DE" sz="1700" b="1" dirty="0" smtClean="0">
                <a:ea typeface="ＭＳ Ｐゴシック" pitchFamily="-65" charset="-128"/>
              </a:rPr>
              <a:t> international </a:t>
            </a:r>
            <a:r>
              <a:rPr lang="de-DE" sz="1700" b="1" dirty="0" err="1" smtClean="0">
                <a:ea typeface="ＭＳ Ｐゴシック" pitchFamily="-65" charset="-128"/>
              </a:rPr>
              <a:t>monetary</a:t>
            </a:r>
            <a:r>
              <a:rPr lang="de-DE" sz="1700" b="1" dirty="0" smtClean="0">
                <a:ea typeface="ＭＳ Ｐゴシック" pitchFamily="-65" charset="-128"/>
              </a:rPr>
              <a:t> </a:t>
            </a:r>
            <a:r>
              <a:rPr lang="de-DE" sz="1700" b="1" dirty="0" err="1" smtClean="0">
                <a:ea typeface="ＭＳ Ｐゴシック" pitchFamily="-65" charset="-128"/>
              </a:rPr>
              <a:t>system</a:t>
            </a:r>
            <a:endParaRPr lang="de-DE" sz="1700" b="1" dirty="0" smtClean="0">
              <a:ea typeface="ＭＳ Ｐゴシック" pitchFamily="-65" charset="-128"/>
            </a:endParaRPr>
          </a:p>
          <a:p>
            <a:pPr marL="742950" lvl="2" indent="-342900">
              <a:buFont typeface="Wingdings" pitchFamily="-65" charset="2"/>
              <a:buChar char="Ø"/>
            </a:pPr>
            <a:r>
              <a:rPr lang="de-DE" sz="1700" b="1" dirty="0" err="1" smtClean="0">
                <a:ea typeface="ＭＳ Ｐゴシック" pitchFamily="-65" charset="-128"/>
              </a:rPr>
              <a:t>Deepening</a:t>
            </a:r>
            <a:r>
              <a:rPr lang="de-DE" sz="1700" b="1" dirty="0" smtClean="0">
                <a:ea typeface="ＭＳ Ｐゴシック" pitchFamily="-65" charset="-128"/>
              </a:rPr>
              <a:t> </a:t>
            </a:r>
            <a:r>
              <a:rPr lang="de-DE" sz="1700" b="1" dirty="0" err="1" smtClean="0">
                <a:ea typeface="ＭＳ Ｐゴシック" pitchFamily="-65" charset="-128"/>
              </a:rPr>
              <a:t>financial</a:t>
            </a:r>
            <a:r>
              <a:rPr lang="de-DE" sz="1700" b="1" dirty="0" smtClean="0">
                <a:ea typeface="ＭＳ Ｐゴシック" pitchFamily="-65" charset="-128"/>
              </a:rPr>
              <a:t> </a:t>
            </a:r>
            <a:r>
              <a:rPr lang="de-DE" sz="1700" b="1" dirty="0" err="1" smtClean="0">
                <a:ea typeface="ＭＳ Ｐゴシック" pitchFamily="-65" charset="-128"/>
              </a:rPr>
              <a:t>sector</a:t>
            </a:r>
            <a:r>
              <a:rPr lang="de-DE" sz="1700" b="1" dirty="0" smtClean="0">
                <a:ea typeface="ＭＳ Ｐゴシック" pitchFamily="-65" charset="-128"/>
              </a:rPr>
              <a:t> </a:t>
            </a:r>
            <a:r>
              <a:rPr lang="de-DE" sz="1700" b="1" dirty="0" err="1" smtClean="0">
                <a:ea typeface="ＭＳ Ｐゴシック" pitchFamily="-65" charset="-128"/>
              </a:rPr>
              <a:t>reforms</a:t>
            </a:r>
            <a:endParaRPr lang="de-DE" sz="1700" b="1" dirty="0" smtClean="0">
              <a:ea typeface="ＭＳ Ｐゴシック" pitchFamily="-65" charset="-128"/>
            </a:endParaRPr>
          </a:p>
          <a:p>
            <a:pPr marL="742950" lvl="2" indent="-342900">
              <a:buFont typeface="Wingdings" pitchFamily="-65" charset="2"/>
              <a:buChar char="Ø"/>
            </a:pPr>
            <a:r>
              <a:rPr lang="en-GB" sz="1700" b="1" dirty="0" smtClean="0">
                <a:ea typeface="ＭＳ Ｐゴシック" pitchFamily="-65" charset="-128"/>
              </a:rPr>
              <a:t>Addressing</a:t>
            </a:r>
            <a:r>
              <a:rPr lang="de-DE" sz="1700" b="1" dirty="0" smtClean="0">
                <a:ea typeface="ＭＳ Ｐゴシック" pitchFamily="-65" charset="-128"/>
              </a:rPr>
              <a:t> </a:t>
            </a:r>
            <a:r>
              <a:rPr lang="de-DE" sz="1700" b="1" dirty="0" err="1" smtClean="0">
                <a:ea typeface="ＭＳ Ｐゴシック" pitchFamily="-65" charset="-128"/>
              </a:rPr>
              <a:t>food</a:t>
            </a:r>
            <a:r>
              <a:rPr lang="de-DE" sz="1700" b="1" dirty="0" smtClean="0">
                <a:ea typeface="ＭＳ Ｐゴシック" pitchFamily="-65" charset="-128"/>
              </a:rPr>
              <a:t> </a:t>
            </a:r>
            <a:r>
              <a:rPr lang="de-DE" sz="1700" b="1" dirty="0" err="1" smtClean="0">
                <a:ea typeface="ＭＳ Ｐゴシック" pitchFamily="-65" charset="-128"/>
              </a:rPr>
              <a:t>price</a:t>
            </a:r>
            <a:r>
              <a:rPr lang="de-DE" sz="1700" b="1" dirty="0" smtClean="0">
                <a:ea typeface="ＭＳ Ｐゴシック" pitchFamily="-65" charset="-128"/>
              </a:rPr>
              <a:t> </a:t>
            </a:r>
            <a:r>
              <a:rPr lang="de-DE" sz="1700" b="1" dirty="0" err="1" smtClean="0">
                <a:ea typeface="ＭＳ Ｐゴシック" pitchFamily="-65" charset="-128"/>
              </a:rPr>
              <a:t>volatility</a:t>
            </a:r>
            <a:r>
              <a:rPr lang="de-DE" sz="1700" b="1" dirty="0" smtClean="0">
                <a:ea typeface="ＭＳ Ｐゴシック" pitchFamily="-65" charset="-128"/>
              </a:rPr>
              <a:t>, </a:t>
            </a:r>
            <a:r>
              <a:rPr lang="de-DE" sz="1700" b="1" dirty="0" err="1" smtClean="0">
                <a:ea typeface="ＭＳ Ｐゴシック" pitchFamily="-65" charset="-128"/>
              </a:rPr>
              <a:t>increasing</a:t>
            </a:r>
            <a:r>
              <a:rPr lang="de-DE" sz="1700" b="1" dirty="0" smtClean="0">
                <a:ea typeface="ＭＳ Ｐゴシック" pitchFamily="-65" charset="-128"/>
              </a:rPr>
              <a:t> </a:t>
            </a:r>
            <a:r>
              <a:rPr lang="de-DE" sz="1700" b="1" dirty="0" err="1" smtClean="0">
                <a:ea typeface="ＭＳ Ｐゴシック" pitchFamily="-65" charset="-128"/>
              </a:rPr>
              <a:t>agricultural</a:t>
            </a:r>
            <a:r>
              <a:rPr lang="de-DE" sz="1700" b="1" dirty="0" smtClean="0">
                <a:ea typeface="ＭＳ Ｐゴシック" pitchFamily="-65" charset="-128"/>
              </a:rPr>
              <a:t> </a:t>
            </a:r>
            <a:r>
              <a:rPr lang="de-DE" sz="1700" b="1" dirty="0" err="1" smtClean="0">
                <a:ea typeface="ＭＳ Ｐゴシック" pitchFamily="-65" charset="-128"/>
              </a:rPr>
              <a:t>productivity</a:t>
            </a:r>
            <a:endParaRPr lang="de-DE" sz="1700" b="1" dirty="0" smtClean="0">
              <a:ea typeface="ＭＳ Ｐゴシック" pitchFamily="-65" charset="-128"/>
            </a:endParaRPr>
          </a:p>
          <a:p>
            <a:pPr marL="742950" lvl="2" indent="-342900">
              <a:buFont typeface="Wingdings" pitchFamily="-65" charset="2"/>
              <a:buChar char="Ø"/>
            </a:pPr>
            <a:r>
              <a:rPr lang="de-DE" sz="1700" b="1" dirty="0" err="1" smtClean="0">
                <a:ea typeface="ＭＳ Ｐゴシック" pitchFamily="-65" charset="-128"/>
              </a:rPr>
              <a:t>Improving</a:t>
            </a:r>
            <a:r>
              <a:rPr lang="de-DE" sz="1700" b="1" dirty="0" smtClean="0">
                <a:ea typeface="ＭＳ Ｐゴシック" pitchFamily="-65" charset="-128"/>
              </a:rPr>
              <a:t> </a:t>
            </a:r>
            <a:r>
              <a:rPr lang="de-DE" sz="1700" b="1" dirty="0" err="1" smtClean="0">
                <a:ea typeface="ＭＳ Ｐゴシック" pitchFamily="-65" charset="-128"/>
              </a:rPr>
              <a:t>functioning</a:t>
            </a:r>
            <a:r>
              <a:rPr lang="de-DE" sz="1700" b="1" dirty="0" smtClean="0">
                <a:ea typeface="ＭＳ Ｐゴシック" pitchFamily="-65" charset="-128"/>
              </a:rPr>
              <a:t> of </a:t>
            </a:r>
            <a:r>
              <a:rPr lang="de-DE" sz="1700" b="1" dirty="0" err="1" smtClean="0">
                <a:ea typeface="ＭＳ Ｐゴシック" pitchFamily="-65" charset="-128"/>
              </a:rPr>
              <a:t>energy</a:t>
            </a:r>
            <a:r>
              <a:rPr lang="de-DE" sz="1700" b="1" dirty="0" smtClean="0">
                <a:ea typeface="ＭＳ Ｐゴシック" pitchFamily="-65" charset="-128"/>
              </a:rPr>
              <a:t> </a:t>
            </a:r>
            <a:r>
              <a:rPr lang="de-DE" sz="1700" b="1" dirty="0" err="1" smtClean="0">
                <a:ea typeface="ＭＳ Ｐゴシック" pitchFamily="-65" charset="-128"/>
              </a:rPr>
              <a:t>markets</a:t>
            </a:r>
            <a:endParaRPr lang="de-DE" sz="1700" b="1" dirty="0" smtClean="0">
              <a:ea typeface="ＭＳ Ｐゴシック" pitchFamily="-65" charset="-128"/>
            </a:endParaRPr>
          </a:p>
          <a:p>
            <a:pPr marL="742950" lvl="2" indent="-342900">
              <a:buFont typeface="Wingdings" pitchFamily="-65" charset="2"/>
              <a:buChar char="Ø"/>
            </a:pPr>
            <a:r>
              <a:rPr lang="de-DE" sz="1700" b="1" dirty="0" err="1" smtClean="0">
                <a:ea typeface="ＭＳ Ｐゴシック" pitchFamily="-65" charset="-128"/>
              </a:rPr>
              <a:t>Pursuing</a:t>
            </a:r>
            <a:r>
              <a:rPr lang="de-DE" sz="1700" b="1" dirty="0" smtClean="0">
                <a:ea typeface="ＭＳ Ｐゴシック" pitchFamily="-65" charset="-128"/>
              </a:rPr>
              <a:t> fight </a:t>
            </a:r>
            <a:r>
              <a:rPr lang="de-DE" sz="1700" b="1" dirty="0" err="1" smtClean="0">
                <a:ea typeface="ＭＳ Ｐゴシック" pitchFamily="-65" charset="-128"/>
              </a:rPr>
              <a:t>against</a:t>
            </a:r>
            <a:r>
              <a:rPr lang="de-DE" sz="1700" b="1" dirty="0" smtClean="0">
                <a:ea typeface="ＭＳ Ｐゴシック" pitchFamily="-65" charset="-128"/>
              </a:rPr>
              <a:t> </a:t>
            </a:r>
            <a:r>
              <a:rPr lang="de-DE" sz="1700" b="1" dirty="0" err="1" smtClean="0">
                <a:ea typeface="ＭＳ Ｐゴシック" pitchFamily="-65" charset="-128"/>
              </a:rPr>
              <a:t>climate</a:t>
            </a:r>
            <a:r>
              <a:rPr lang="de-DE" sz="1700" b="1" dirty="0" smtClean="0">
                <a:ea typeface="ＭＳ Ｐゴシック" pitchFamily="-65" charset="-128"/>
              </a:rPr>
              <a:t> </a:t>
            </a:r>
            <a:r>
              <a:rPr lang="de-DE" sz="1700" b="1" dirty="0" err="1" smtClean="0">
                <a:ea typeface="ＭＳ Ｐゴシック" pitchFamily="-65" charset="-128"/>
              </a:rPr>
              <a:t>change</a:t>
            </a:r>
            <a:endParaRPr lang="de-DE" sz="1700" b="1" dirty="0" smtClean="0">
              <a:ea typeface="ＭＳ Ｐゴシック" pitchFamily="-65" charset="-128"/>
            </a:endParaRPr>
          </a:p>
          <a:p>
            <a:pPr marL="742950" lvl="2" indent="-342900">
              <a:buFont typeface="Wingdings" pitchFamily="-65" charset="2"/>
              <a:buChar char="Ø"/>
            </a:pPr>
            <a:r>
              <a:rPr lang="de-DE" sz="1700" b="1" dirty="0" err="1" smtClean="0">
                <a:ea typeface="ＭＳ Ｐゴシック" pitchFamily="-65" charset="-128"/>
              </a:rPr>
              <a:t>Reinforcing</a:t>
            </a:r>
            <a:r>
              <a:rPr lang="de-DE" sz="1700" b="1" dirty="0" smtClean="0">
                <a:ea typeface="ＭＳ Ｐゴシック" pitchFamily="-65" charset="-128"/>
              </a:rPr>
              <a:t> multilateral </a:t>
            </a:r>
            <a:r>
              <a:rPr lang="de-DE" sz="1700" b="1" dirty="0" err="1" smtClean="0">
                <a:ea typeface="ＭＳ Ｐゴシック" pitchFamily="-65" charset="-128"/>
              </a:rPr>
              <a:t>trading</a:t>
            </a:r>
            <a:r>
              <a:rPr lang="de-DE" sz="1700" b="1" dirty="0" smtClean="0">
                <a:ea typeface="ＭＳ Ｐゴシック" pitchFamily="-65" charset="-128"/>
              </a:rPr>
              <a:t> </a:t>
            </a:r>
            <a:r>
              <a:rPr lang="de-DE" sz="1700" b="1" dirty="0" err="1" smtClean="0">
                <a:ea typeface="ＭＳ Ｐゴシック" pitchFamily="-65" charset="-128"/>
              </a:rPr>
              <a:t>system</a:t>
            </a:r>
            <a:endParaRPr lang="de-DE" sz="1700" b="1" dirty="0" smtClean="0">
              <a:ea typeface="ＭＳ Ｐゴシック" pitchFamily="-65" charset="-128"/>
            </a:endParaRPr>
          </a:p>
          <a:p>
            <a:pPr marL="742950" lvl="2" indent="-342900">
              <a:buFont typeface="Wingdings" pitchFamily="-65" charset="2"/>
              <a:buChar char="Ø"/>
            </a:pPr>
            <a:r>
              <a:rPr lang="de-DE" sz="1700" b="1" dirty="0" err="1" smtClean="0">
                <a:ea typeface="ＭＳ Ｐゴシック" pitchFamily="-65" charset="-128"/>
              </a:rPr>
              <a:t>Development</a:t>
            </a:r>
            <a:r>
              <a:rPr lang="de-DE" sz="1700" b="1" dirty="0" smtClean="0">
                <a:ea typeface="ＭＳ Ｐゴシック" pitchFamily="-65" charset="-128"/>
              </a:rPr>
              <a:t>: </a:t>
            </a:r>
            <a:r>
              <a:rPr lang="de-DE" sz="1700" b="1" dirty="0" err="1" smtClean="0">
                <a:ea typeface="ＭＳ Ｐゴシック" pitchFamily="-65" charset="-128"/>
              </a:rPr>
              <a:t>investing</a:t>
            </a:r>
            <a:r>
              <a:rPr lang="de-DE" sz="1700" b="1" dirty="0" smtClean="0">
                <a:ea typeface="ＭＳ Ｐゴシック" pitchFamily="-65" charset="-128"/>
              </a:rPr>
              <a:t> </a:t>
            </a:r>
            <a:r>
              <a:rPr lang="de-DE" sz="1700" b="1" dirty="0" err="1" smtClean="0">
                <a:ea typeface="ＭＳ Ｐゴシック" pitchFamily="-65" charset="-128"/>
              </a:rPr>
              <a:t>for</a:t>
            </a:r>
            <a:r>
              <a:rPr lang="de-DE" sz="1700" b="1" dirty="0" smtClean="0">
                <a:ea typeface="ＭＳ Ｐゴシック" pitchFamily="-65" charset="-128"/>
              </a:rPr>
              <a:t> global growth</a:t>
            </a:r>
          </a:p>
          <a:p>
            <a:pPr marL="742950" lvl="2" indent="-342900">
              <a:buFont typeface="Wingdings" pitchFamily="-65" charset="2"/>
              <a:buChar char="Ø"/>
            </a:pPr>
            <a:r>
              <a:rPr lang="de-DE" sz="1700" b="1" dirty="0" smtClean="0">
                <a:ea typeface="ＭＳ Ｐゴシック" pitchFamily="-65" charset="-128"/>
              </a:rPr>
              <a:t>Fight </a:t>
            </a:r>
            <a:r>
              <a:rPr lang="de-DE" sz="1700" b="1" dirty="0" err="1" smtClean="0">
                <a:ea typeface="ＭＳ Ｐゴシック" pitchFamily="-65" charset="-128"/>
              </a:rPr>
              <a:t>against</a:t>
            </a:r>
            <a:r>
              <a:rPr lang="de-DE" sz="1700" b="1" dirty="0" smtClean="0">
                <a:ea typeface="ＭＳ Ｐゴシック" pitchFamily="-65" charset="-128"/>
              </a:rPr>
              <a:t> </a:t>
            </a:r>
            <a:r>
              <a:rPr lang="de-DE" sz="1700" b="1" dirty="0" err="1" smtClean="0">
                <a:ea typeface="ＭＳ Ｐゴシック" pitchFamily="-65" charset="-128"/>
              </a:rPr>
              <a:t>corruption</a:t>
            </a:r>
            <a:endParaRPr lang="de-DE" sz="1700" b="1" dirty="0" smtClean="0">
              <a:ea typeface="ＭＳ Ｐゴシック" pitchFamily="-65" charset="-128"/>
            </a:endParaRPr>
          </a:p>
          <a:p>
            <a:pPr marL="742950" lvl="2" indent="-342900">
              <a:buFont typeface="Wingdings" pitchFamily="-65" charset="2"/>
              <a:buChar char="Ø"/>
            </a:pPr>
            <a:r>
              <a:rPr lang="de-DE" sz="1700" b="1" dirty="0" err="1" smtClean="0">
                <a:ea typeface="ＭＳ Ｐゴシック" pitchFamily="-65" charset="-128"/>
              </a:rPr>
              <a:t>Intensifying</a:t>
            </a:r>
            <a:r>
              <a:rPr lang="de-DE" sz="1700" b="1" dirty="0" smtClean="0">
                <a:ea typeface="ＭＳ Ｐゴシック" pitchFamily="-65" charset="-128"/>
              </a:rPr>
              <a:t> fight </a:t>
            </a:r>
            <a:r>
              <a:rPr lang="de-DE" sz="1700" b="1" dirty="0" err="1" smtClean="0">
                <a:ea typeface="ＭＳ Ｐゴシック" pitchFamily="-65" charset="-128"/>
              </a:rPr>
              <a:t>against</a:t>
            </a:r>
            <a:r>
              <a:rPr lang="de-DE" sz="1700" b="1" dirty="0" smtClean="0">
                <a:ea typeface="ＭＳ Ｐゴシック" pitchFamily="-65" charset="-128"/>
              </a:rPr>
              <a:t> </a:t>
            </a:r>
            <a:r>
              <a:rPr lang="de-DE" sz="1700" b="1" dirty="0" err="1" smtClean="0">
                <a:ea typeface="ＭＳ Ｐゴシック" pitchFamily="-65" charset="-128"/>
              </a:rPr>
              <a:t>corruption</a:t>
            </a:r>
            <a:endParaRPr lang="de-DE" sz="1700" b="1" dirty="0" smtClean="0">
              <a:ea typeface="ＭＳ Ｐゴシック" pitchFamily="-65" charset="-128"/>
            </a:endParaRPr>
          </a:p>
          <a:p>
            <a:pPr marL="742950" lvl="2" indent="-342900">
              <a:buFont typeface="Wingdings" pitchFamily="-65" charset="2"/>
              <a:buChar char="Ø"/>
            </a:pPr>
            <a:r>
              <a:rPr lang="de-DE" sz="1700" b="1" dirty="0" err="1" smtClean="0">
                <a:ea typeface="ＭＳ Ｐゴシック" pitchFamily="-65" charset="-128"/>
              </a:rPr>
              <a:t>Governance</a:t>
            </a:r>
            <a:r>
              <a:rPr lang="de-DE" sz="1700" b="1" dirty="0" smtClean="0">
                <a:ea typeface="ＭＳ Ｐゴシック" pitchFamily="-65" charset="-128"/>
              </a:rPr>
              <a:t> </a:t>
            </a:r>
          </a:p>
          <a:p>
            <a:pPr marL="742950" lvl="2" indent="-342900">
              <a:buFont typeface="Wingdings" pitchFamily="-65" charset="2"/>
              <a:buChar char="Ø"/>
            </a:pPr>
            <a:endParaRPr lang="de-DE" sz="1700" dirty="0" smtClean="0">
              <a:ea typeface="ＭＳ Ｐゴシック" pitchFamily="-65" charset="-128"/>
            </a:endParaRPr>
          </a:p>
          <a:p>
            <a:endParaRPr lang="de-DE" dirty="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hteck 2"/>
          <p:cNvSpPr/>
          <p:nvPr/>
        </p:nvSpPr>
        <p:spPr>
          <a:xfrm>
            <a:off x="609600" y="838200"/>
            <a:ext cx="9002713" cy="646113"/>
          </a:xfrm>
          <a:prstGeom prst="rect">
            <a:avLst/>
          </a:prstGeom>
        </p:spPr>
        <p:txBody>
          <a:bodyPr wrap="square">
            <a:spAutoFit/>
          </a:bodyPr>
          <a:lstStyle/>
          <a:p>
            <a:pPr>
              <a:defRPr/>
            </a:pPr>
            <a:r>
              <a:rPr lang="de-DE" sz="3600" b="1" dirty="0">
                <a:solidFill>
                  <a:schemeClr val="accent1">
                    <a:lumMod val="50000"/>
                  </a:schemeClr>
                </a:solidFill>
                <a:latin typeface="Arial" pitchFamily="34" charset="0"/>
                <a:ea typeface="ＭＳ Ｐゴシック" charset="-128"/>
                <a:cs typeface="Arial" pitchFamily="34" charset="0"/>
              </a:rPr>
              <a:t>BRICS</a:t>
            </a:r>
            <a:r>
              <a:rPr lang="de-DE" sz="3600" b="1" dirty="0" smtClean="0">
                <a:solidFill>
                  <a:schemeClr val="accent1">
                    <a:lumMod val="50000"/>
                  </a:schemeClr>
                </a:solidFill>
                <a:latin typeface="Arial" pitchFamily="34" charset="0"/>
                <a:ea typeface="ＭＳ Ｐゴシック" charset="-128"/>
                <a:cs typeface="Arial" pitchFamily="34" charset="0"/>
              </a:rPr>
              <a:t> </a:t>
            </a:r>
            <a:r>
              <a:rPr lang="en-US" sz="3600" b="1" dirty="0"/>
              <a:t>DELHI DECLARATION </a:t>
            </a:r>
            <a:r>
              <a:rPr lang="en-US" sz="2800" b="1" dirty="0"/>
              <a:t>2012</a:t>
            </a:r>
            <a:endParaRPr lang="de-DE" sz="3600" b="1" dirty="0">
              <a:solidFill>
                <a:schemeClr val="accent1">
                  <a:lumMod val="50000"/>
                </a:schemeClr>
              </a:solidFill>
              <a:latin typeface="Arial" pitchFamily="34" charset="0"/>
              <a:ea typeface="ＭＳ Ｐゴシック" charset="-128"/>
              <a:cs typeface="Arial" pitchFamily="34" charset="0"/>
            </a:endParaRPr>
          </a:p>
        </p:txBody>
      </p:sp>
      <p:sp>
        <p:nvSpPr>
          <p:cNvPr id="55299" name="Rectangle 3"/>
          <p:cNvSpPr>
            <a:spLocks noChangeArrowheads="1"/>
          </p:cNvSpPr>
          <p:nvPr/>
        </p:nvSpPr>
        <p:spPr bwMode="auto">
          <a:xfrm>
            <a:off x="990600" y="1676400"/>
            <a:ext cx="8153400" cy="6032500"/>
          </a:xfrm>
          <a:prstGeom prst="rect">
            <a:avLst/>
          </a:prstGeom>
          <a:noFill/>
          <a:ln w="9525">
            <a:noFill/>
            <a:miter lim="800000"/>
            <a:headEnd/>
            <a:tailEnd/>
          </a:ln>
        </p:spPr>
        <p:txBody>
          <a:bodyPr>
            <a:prstTxWarp prst="textNoShape">
              <a:avLst/>
            </a:prstTxWarp>
            <a:spAutoFit/>
          </a:bodyPr>
          <a:lstStyle/>
          <a:p>
            <a:r>
              <a:rPr lang="en-US" sz="2400" dirty="0"/>
              <a:t>28. Accelerating growth and sustainable development, along with </a:t>
            </a:r>
            <a:r>
              <a:rPr lang="en-US" sz="2400" b="1" dirty="0"/>
              <a:t>food</a:t>
            </a:r>
            <a:r>
              <a:rPr lang="en-US" sz="2400" dirty="0"/>
              <a:t>, and energy </a:t>
            </a:r>
            <a:r>
              <a:rPr lang="en-US" sz="2400" b="1" dirty="0"/>
              <a:t>security</a:t>
            </a:r>
            <a:r>
              <a:rPr lang="en-US" sz="2400" dirty="0"/>
              <a:t>, are amongst the most important challenges facing the world today, and central to addressing economic development, </a:t>
            </a:r>
            <a:r>
              <a:rPr lang="en-US" sz="2400" b="1" dirty="0"/>
              <a:t>eradicating poverty, combating hunger and malnutrition</a:t>
            </a:r>
            <a:r>
              <a:rPr lang="en-US" sz="2400" dirty="0"/>
              <a:t> in many developing countries. </a:t>
            </a:r>
            <a:r>
              <a:rPr lang="en-US" sz="2400" b="1" dirty="0"/>
              <a:t>Creating jobs </a:t>
            </a:r>
            <a:r>
              <a:rPr lang="en-US" sz="2400" dirty="0"/>
              <a:t>needed to improve people's living standards worldwide is critical. Sustainable development is also a key element of our agenda for global recovery and investment for future growth. We owe this responsibility to our future generations. </a:t>
            </a:r>
          </a:p>
          <a:p>
            <a:r>
              <a:rPr lang="en-US" dirty="0"/>
              <a:t>			</a:t>
            </a:r>
            <a:r>
              <a:rPr lang="en-US" dirty="0" smtClean="0"/>
              <a:t>	</a:t>
            </a:r>
            <a:endParaRPr lang="en-US" sz="2000" b="1" dirty="0" smtClean="0"/>
          </a:p>
          <a:p>
            <a:endParaRPr lang="en-US" sz="2000" b="1" dirty="0"/>
          </a:p>
          <a:p>
            <a:endParaRPr lang="en-US" sz="2000" b="1" dirty="0"/>
          </a:p>
          <a:p>
            <a:endParaRPr lang="en-US" sz="2000" b="1" dirty="0"/>
          </a:p>
          <a:p>
            <a:endParaRPr lang="en-US"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038" y="-152400"/>
            <a:ext cx="7239000" cy="4800600"/>
          </a:xfrm>
        </p:spPr>
        <p:txBody>
          <a:bodyPr>
            <a:normAutofit fontScale="90000"/>
          </a:bodyPr>
          <a:lstStyle/>
          <a:p>
            <a:r>
              <a:rPr lang="de-DE" b="1" dirty="0" smtClean="0"/>
              <a:t/>
            </a:r>
            <a:br>
              <a:rPr lang="de-DE" b="1" dirty="0" smtClean="0"/>
            </a:br>
            <a:r>
              <a:rPr lang="de-DE" b="1" dirty="0" smtClean="0"/>
              <a:t/>
            </a:r>
            <a:br>
              <a:rPr lang="de-DE" b="1" dirty="0" smtClean="0"/>
            </a:br>
            <a:r>
              <a:rPr lang="de-DE" b="1" dirty="0" smtClean="0"/>
              <a:t/>
            </a:r>
            <a:br>
              <a:rPr lang="de-DE" b="1" dirty="0" smtClean="0"/>
            </a:br>
            <a:r>
              <a:rPr lang="de-DE" b="1" dirty="0" smtClean="0"/>
              <a:t/>
            </a:r>
            <a:br>
              <a:rPr lang="de-DE" b="1" dirty="0" smtClean="0"/>
            </a:br>
            <a:r>
              <a:rPr lang="de-DE" b="1" dirty="0" smtClean="0"/>
              <a:t/>
            </a:r>
            <a:br>
              <a:rPr lang="de-DE" b="1" dirty="0" smtClean="0"/>
            </a:br>
            <a:r>
              <a:rPr lang="de-DE" b="1" dirty="0" smtClean="0"/>
              <a:t/>
            </a:r>
            <a:br>
              <a:rPr lang="de-DE" b="1" dirty="0" smtClean="0"/>
            </a:br>
            <a:r>
              <a:rPr lang="de-DE" b="1" dirty="0" smtClean="0"/>
              <a:t>VII.) Outlook: </a:t>
            </a:r>
            <a:r>
              <a:rPr lang="de-DE" b="1" dirty="0" err="1" smtClean="0"/>
              <a:t>development</a:t>
            </a:r>
            <a:r>
              <a:rPr lang="de-DE" b="1" dirty="0" smtClean="0"/>
              <a:t> </a:t>
            </a:r>
            <a:r>
              <a:rPr lang="de-DE" b="1" dirty="0" err="1" smtClean="0"/>
              <a:t>agenda</a:t>
            </a:r>
            <a:r>
              <a:rPr lang="de-DE" b="1" dirty="0" smtClean="0"/>
              <a:t> </a:t>
            </a:r>
            <a:r>
              <a:rPr lang="de-DE" b="1" dirty="0" err="1" smtClean="0"/>
              <a:t>beyond</a:t>
            </a:r>
            <a:r>
              <a:rPr lang="de-DE" b="1" dirty="0" smtClean="0"/>
              <a:t> 2015</a:t>
            </a:r>
            <a:r>
              <a:rPr lang="en-US" b="1" dirty="0" smtClean="0"/>
              <a:t/>
            </a:r>
            <a:br>
              <a:rPr lang="en-US" b="1" dirty="0" smtClean="0"/>
            </a:br>
            <a:r>
              <a:rPr lang="en-US" b="1" dirty="0" smtClean="0"/>
              <a:t/>
            </a:r>
            <a:br>
              <a:rPr lang="en-US" b="1" dirty="0" smtClean="0"/>
            </a:br>
            <a:r>
              <a:rPr lang="en-US" b="1" dirty="0" smtClean="0"/>
              <a:t/>
            </a:r>
            <a:br>
              <a:rPr lang="en-US" b="1" dirty="0" smtClean="0"/>
            </a:br>
            <a:r>
              <a:rPr lang="de-DE" b="1" dirty="0" smtClean="0"/>
              <a:t/>
            </a:r>
            <a:br>
              <a:rPr lang="de-DE" b="1" dirty="0" smtClean="0"/>
            </a:br>
            <a:r>
              <a:rPr lang="de-DE" b="1" dirty="0" smtClean="0"/>
              <a:t/>
            </a:r>
            <a:br>
              <a:rPr lang="de-DE" b="1"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ea typeface="ＭＳ Ｐゴシック" pitchFamily="-65" charset="-128"/>
                <a:cs typeface="ＭＳ Ｐゴシック" pitchFamily="-65" charset="-128"/>
              </a:rPr>
              <a:t>Wellbeing</a:t>
            </a:r>
          </a:p>
        </p:txBody>
      </p:sp>
      <p:sp>
        <p:nvSpPr>
          <p:cNvPr id="51203" name="Content Placeholder 2"/>
          <p:cNvSpPr>
            <a:spLocks noGrp="1"/>
          </p:cNvSpPr>
          <p:nvPr>
            <p:ph idx="1"/>
          </p:nvPr>
        </p:nvSpPr>
        <p:spPr/>
        <p:txBody>
          <a:bodyPr/>
          <a:lstStyle/>
          <a:p>
            <a:r>
              <a:rPr lang="en-US" smtClean="0">
                <a:ea typeface="ＭＳ Ｐゴシック" pitchFamily="-65" charset="-128"/>
                <a:cs typeface="ＭＳ Ｐゴシック" pitchFamily="-65" charset="-128"/>
              </a:rPr>
              <a:t>Different discourses:</a:t>
            </a:r>
          </a:p>
          <a:p>
            <a:pPr lvl="1"/>
            <a:r>
              <a:rPr lang="en-US" smtClean="0"/>
              <a:t>Wellbeing as objective, subjective and relational</a:t>
            </a:r>
          </a:p>
          <a:p>
            <a:pPr lvl="1"/>
            <a:r>
              <a:rPr lang="en-US" smtClean="0"/>
              <a:t>Multidimensional poverty</a:t>
            </a:r>
          </a:p>
          <a:p>
            <a:pPr lvl="1"/>
            <a:r>
              <a:rPr lang="en-US" smtClean="0"/>
              <a:t>Missing domains</a:t>
            </a:r>
          </a:p>
          <a:p>
            <a:pPr lvl="1"/>
            <a:endParaRPr lang="en-US" smtClean="0"/>
          </a:p>
        </p:txBody>
      </p:sp>
      <p:pic>
        <p:nvPicPr>
          <p:cNvPr id="51204" name="Picture 5"/>
          <p:cNvPicPr>
            <a:picLocks noChangeAspect="1"/>
          </p:cNvPicPr>
          <p:nvPr/>
        </p:nvPicPr>
        <p:blipFill>
          <a:blip r:embed="rId3"/>
          <a:srcRect/>
          <a:stretch>
            <a:fillRect/>
          </a:stretch>
        </p:blipFill>
        <p:spPr bwMode="auto">
          <a:xfrm>
            <a:off x="-774700" y="-349250"/>
            <a:ext cx="10452100" cy="7556500"/>
          </a:xfrm>
          <a:prstGeom prst="rect">
            <a:avLst/>
          </a:prstGeom>
          <a:noFill/>
          <a:ln w="9525">
            <a:noFill/>
            <a:miter lim="800000"/>
            <a:headEnd/>
            <a:tailEnd/>
          </a:ln>
        </p:spPr>
      </p:pic>
      <p:sp>
        <p:nvSpPr>
          <p:cNvPr id="5" name="TextBox 4"/>
          <p:cNvSpPr txBox="1"/>
          <p:nvPr/>
        </p:nvSpPr>
        <p:spPr>
          <a:xfrm>
            <a:off x="152400" y="0"/>
            <a:ext cx="883920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800" b="1" dirty="0" smtClean="0"/>
              <a:t>Multidimensional poverty index (MPI)</a:t>
            </a:r>
            <a:endParaRPr lang="en-US" sz="2800" b="1"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itle 1"/>
          <p:cNvSpPr>
            <a:spLocks noGrp="1"/>
          </p:cNvSpPr>
          <p:nvPr>
            <p:ph type="ctrTitle"/>
          </p:nvPr>
        </p:nvSpPr>
        <p:spPr/>
        <p:txBody>
          <a:bodyPr/>
          <a:lstStyle/>
          <a:p>
            <a:endParaRPr lang="en-US">
              <a:ea typeface="ＭＳ Ｐゴシック" pitchFamily="-65" charset="-128"/>
              <a:cs typeface="ＭＳ Ｐゴシック" pitchFamily="-65" charset="-128"/>
            </a:endParaRPr>
          </a:p>
        </p:txBody>
      </p:sp>
      <p:sp>
        <p:nvSpPr>
          <p:cNvPr id="79875" name="Subtitle 2"/>
          <p:cNvSpPr>
            <a:spLocks noGrp="1"/>
          </p:cNvSpPr>
          <p:nvPr>
            <p:ph type="subTitle" idx="1"/>
          </p:nvPr>
        </p:nvSpPr>
        <p:spPr/>
        <p:txBody>
          <a:bodyPr/>
          <a:lstStyle/>
          <a:p>
            <a:pPr>
              <a:buFont typeface="Wingdings" pitchFamily="-65" charset="2"/>
              <a:buNone/>
            </a:pPr>
            <a:endParaRPr lang="en-US">
              <a:ea typeface="ＭＳ Ｐゴシック" pitchFamily="-65" charset="-128"/>
              <a:cs typeface="ＭＳ Ｐゴシック" pitchFamily="-65" charset="-128"/>
            </a:endParaRPr>
          </a:p>
        </p:txBody>
      </p:sp>
      <p:pic>
        <p:nvPicPr>
          <p:cNvPr id="79876"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9877" name="TextBox 4"/>
          <p:cNvSpPr txBox="1">
            <a:spLocks noChangeArrowheads="1"/>
          </p:cNvSpPr>
          <p:nvPr/>
        </p:nvSpPr>
        <p:spPr bwMode="auto">
          <a:xfrm rot="-1380994">
            <a:off x="155575" y="1033463"/>
            <a:ext cx="5568950" cy="646112"/>
          </a:xfrm>
          <a:prstGeom prst="rect">
            <a:avLst/>
          </a:prstGeom>
          <a:noFill/>
          <a:ln w="9525">
            <a:noFill/>
            <a:miter lim="800000"/>
            <a:headEnd/>
            <a:tailEnd/>
          </a:ln>
        </p:spPr>
        <p:txBody>
          <a:bodyPr>
            <a:prstTxWarp prst="textNoShape">
              <a:avLst/>
            </a:prstTxWarp>
            <a:spAutoFit/>
          </a:bodyPr>
          <a:lstStyle/>
          <a:p>
            <a:r>
              <a:rPr lang="en-US" sz="3600"/>
              <a:t>Development decades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en-US">
              <a:ea typeface="ＭＳ Ｐゴシック" pitchFamily="-65" charset="-128"/>
              <a:cs typeface="ＭＳ Ｐゴシック" pitchFamily="-65" charset="-128"/>
            </a:endParaRPr>
          </a:p>
        </p:txBody>
      </p:sp>
      <p:sp>
        <p:nvSpPr>
          <p:cNvPr id="81923" name="Content Placeholder 2"/>
          <p:cNvSpPr>
            <a:spLocks noGrp="1"/>
          </p:cNvSpPr>
          <p:nvPr>
            <p:ph idx="1"/>
          </p:nvPr>
        </p:nvSpPr>
        <p:spPr/>
        <p:txBody>
          <a:bodyPr/>
          <a:lstStyle/>
          <a:p>
            <a:endParaRPr lang="en-US">
              <a:ea typeface="ＭＳ Ｐゴシック" pitchFamily="-65" charset="-128"/>
              <a:cs typeface="ＭＳ Ｐゴシック" pitchFamily="-65" charset="-128"/>
            </a:endParaRPr>
          </a:p>
        </p:txBody>
      </p:sp>
      <p:pic>
        <p:nvPicPr>
          <p:cNvPr id="81924" name="Picture 3"/>
          <p:cNvPicPr>
            <a:picLocks noChangeAspect="1"/>
          </p:cNvPicPr>
          <p:nvPr/>
        </p:nvPicPr>
        <p:blipFill>
          <a:blip r:embed="rId3"/>
          <a:srcRect/>
          <a:stretch>
            <a:fillRect/>
          </a:stretch>
        </p:blipFill>
        <p:spPr bwMode="auto">
          <a:xfrm>
            <a:off x="-57150" y="0"/>
            <a:ext cx="9258300" cy="6858000"/>
          </a:xfrm>
          <a:prstGeom prst="rect">
            <a:avLst/>
          </a:prstGeom>
          <a:noFill/>
          <a:ln w="9525">
            <a:noFill/>
            <a:miter lim="800000"/>
            <a:headEnd/>
            <a:tailEnd/>
          </a:ln>
        </p:spPr>
      </p:pic>
      <p:sp>
        <p:nvSpPr>
          <p:cNvPr id="81925" name="TextBox 4"/>
          <p:cNvSpPr txBox="1">
            <a:spLocks noChangeArrowheads="1"/>
          </p:cNvSpPr>
          <p:nvPr/>
        </p:nvSpPr>
        <p:spPr bwMode="auto">
          <a:xfrm rot="-1380994">
            <a:off x="155575" y="1033463"/>
            <a:ext cx="5568950" cy="646112"/>
          </a:xfrm>
          <a:prstGeom prst="rect">
            <a:avLst/>
          </a:prstGeom>
          <a:noFill/>
          <a:ln w="9525">
            <a:noFill/>
            <a:miter lim="800000"/>
            <a:headEnd/>
            <a:tailEnd/>
          </a:ln>
        </p:spPr>
        <p:txBody>
          <a:bodyPr>
            <a:prstTxWarp prst="textNoShape">
              <a:avLst/>
            </a:prstTxWarp>
            <a:spAutoFit/>
          </a:bodyPr>
          <a:lstStyle/>
          <a:p>
            <a:r>
              <a:rPr lang="en-US" sz="3600"/>
              <a:t>Development decades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itle 3"/>
          <p:cNvSpPr>
            <a:spLocks noGrp="1"/>
          </p:cNvSpPr>
          <p:nvPr>
            <p:ph type="title"/>
          </p:nvPr>
        </p:nvSpPr>
        <p:spPr>
          <a:xfrm>
            <a:off x="-381000" y="228600"/>
            <a:ext cx="9715500" cy="914400"/>
          </a:xfrm>
        </p:spPr>
        <p:txBody>
          <a:bodyPr/>
          <a:lstStyle/>
          <a:p>
            <a:r>
              <a:rPr lang="en-US" dirty="0" smtClean="0">
                <a:ea typeface="ＭＳ Ｐゴシック" pitchFamily="-65" charset="-128"/>
                <a:cs typeface="ＭＳ Ｐゴシック" pitchFamily="-65" charset="-128"/>
              </a:rPr>
              <a:t>	Beyond 2015: re-inventing “development”</a:t>
            </a:r>
          </a:p>
        </p:txBody>
      </p:sp>
      <p:sp>
        <p:nvSpPr>
          <p:cNvPr id="5" name="Content Placeholder 4"/>
          <p:cNvSpPr>
            <a:spLocks noGrp="1"/>
          </p:cNvSpPr>
          <p:nvPr>
            <p:ph sz="half" idx="1"/>
          </p:nvPr>
        </p:nvSpPr>
        <p:spPr>
          <a:xfrm>
            <a:off x="990600" y="1524000"/>
            <a:ext cx="7924800" cy="5334000"/>
          </a:xfrm>
        </p:spPr>
        <p:txBody>
          <a:bodyPr>
            <a:normAutofit fontScale="25000" lnSpcReduction="20000"/>
          </a:bodyPr>
          <a:lstStyle/>
          <a:p>
            <a:pPr>
              <a:buFont typeface="Wingdings" charset="2"/>
              <a:buChar char="¡"/>
              <a:defRPr/>
            </a:pPr>
            <a:r>
              <a:rPr lang="en-GB" sz="6400" b="1" dirty="0" smtClean="0">
                <a:latin typeface="Cambria"/>
                <a:cs typeface="Cambria"/>
              </a:rPr>
              <a:t>human rights dimensions, human dignity,  and choice</a:t>
            </a:r>
          </a:p>
          <a:p>
            <a:pPr>
              <a:buFont typeface="Wingdings" charset="2"/>
              <a:buChar char="¡"/>
              <a:defRPr/>
            </a:pPr>
            <a:r>
              <a:rPr lang="en-GB" sz="6400" b="1" dirty="0" smtClean="0">
                <a:latin typeface="Cambria"/>
                <a:cs typeface="Cambria"/>
              </a:rPr>
              <a:t>income and and wealth inequalities</a:t>
            </a:r>
          </a:p>
          <a:p>
            <a:pPr>
              <a:buFont typeface="Wingdings" charset="2"/>
              <a:buChar char="¡"/>
              <a:defRPr/>
            </a:pPr>
            <a:r>
              <a:rPr lang="en-GB" sz="6400" b="1" dirty="0" smtClean="0">
                <a:latin typeface="Cambria"/>
                <a:cs typeface="Cambria"/>
              </a:rPr>
              <a:t>social exclusion and poverty in multidimensional mode</a:t>
            </a:r>
          </a:p>
          <a:p>
            <a:pPr>
              <a:buFont typeface="Wingdings" charset="2"/>
              <a:buChar char="¡"/>
              <a:defRPr/>
            </a:pPr>
            <a:r>
              <a:rPr lang="en-GB" sz="6400" b="1" dirty="0" smtClean="0">
                <a:latin typeface="Cambria"/>
                <a:cs typeface="Cambria"/>
              </a:rPr>
              <a:t>applicable to all societies</a:t>
            </a:r>
            <a:endParaRPr lang="en-US" sz="6400" b="1" dirty="0" smtClean="0">
              <a:latin typeface="Cambria"/>
              <a:cs typeface="Cambria"/>
            </a:endParaRPr>
          </a:p>
          <a:p>
            <a:pPr>
              <a:buFont typeface="Wingdings" charset="2"/>
              <a:buChar char="¡"/>
              <a:defRPr/>
            </a:pPr>
            <a:r>
              <a:rPr lang="en-GB" sz="6400" b="1" dirty="0" smtClean="0">
                <a:latin typeface="Cambria"/>
                <a:cs typeface="Cambria"/>
              </a:rPr>
              <a:t>all </a:t>
            </a:r>
            <a:r>
              <a:rPr lang="en-GB" sz="6400" b="1" dirty="0" err="1" smtClean="0">
                <a:latin typeface="Cambria"/>
                <a:cs typeface="Cambria"/>
              </a:rPr>
              <a:t>MDGs</a:t>
            </a:r>
            <a:r>
              <a:rPr lang="en-GB" sz="6400" b="1" dirty="0" smtClean="0">
                <a:latin typeface="Cambria"/>
                <a:cs typeface="Cambria"/>
              </a:rPr>
              <a:t>– food, employment, poverty, education, child &amp; maternal health, HIV-Aids  etc, gender equality,  environment</a:t>
            </a:r>
          </a:p>
          <a:p>
            <a:pPr>
              <a:buFont typeface="Wingdings" charset="2"/>
              <a:buChar char="¡"/>
              <a:defRPr/>
            </a:pPr>
            <a:endParaRPr lang="en-GB" sz="6400" b="1" dirty="0" smtClean="0">
              <a:latin typeface="Cambria"/>
              <a:cs typeface="Cambria"/>
            </a:endParaRPr>
          </a:p>
          <a:p>
            <a:pPr>
              <a:buFont typeface="Wingdings" charset="2"/>
              <a:buChar char="¡"/>
              <a:defRPr/>
            </a:pPr>
            <a:r>
              <a:rPr lang="en-GB" sz="6400" b="1" dirty="0" smtClean="0">
                <a:latin typeface="Cambria"/>
                <a:cs typeface="Cambria"/>
              </a:rPr>
              <a:t>violence and conflict</a:t>
            </a:r>
          </a:p>
          <a:p>
            <a:pPr>
              <a:buFont typeface="Wingdings" charset="2"/>
              <a:buChar char="¡"/>
              <a:defRPr/>
            </a:pPr>
            <a:r>
              <a:rPr lang="en-GB" sz="6400" b="1" dirty="0" smtClean="0">
                <a:latin typeface="Cambria"/>
                <a:cs typeface="Cambria"/>
              </a:rPr>
              <a:t>ecological destruction and climate change</a:t>
            </a:r>
          </a:p>
          <a:p>
            <a:pPr>
              <a:buFont typeface="Wingdings" charset="2"/>
              <a:buChar char="¡"/>
              <a:defRPr/>
            </a:pPr>
            <a:r>
              <a:rPr lang="en-GB" sz="6400" b="1" dirty="0" smtClean="0">
                <a:latin typeface="Cambria"/>
                <a:cs typeface="Cambria"/>
              </a:rPr>
              <a:t>subjective perceptions</a:t>
            </a:r>
          </a:p>
          <a:p>
            <a:pPr>
              <a:buFont typeface="Wingdings" charset="2"/>
              <a:buChar char="¡"/>
              <a:defRPr/>
            </a:pPr>
            <a:r>
              <a:rPr lang="en-GB" sz="6400" b="1" dirty="0" smtClean="0">
                <a:latin typeface="Cambria"/>
                <a:cs typeface="Cambria"/>
              </a:rPr>
              <a:t>political and personal security</a:t>
            </a:r>
          </a:p>
          <a:p>
            <a:pPr>
              <a:buFont typeface="Wingdings" charset="2"/>
              <a:buChar char="¡"/>
              <a:defRPr/>
            </a:pPr>
            <a:r>
              <a:rPr lang="en-GB" sz="6400" b="1" dirty="0" smtClean="0">
                <a:latin typeface="Cambria"/>
                <a:cs typeface="Cambria"/>
              </a:rPr>
              <a:t>“bottom up”  participatory decision making</a:t>
            </a:r>
            <a:endParaRPr lang="en-US" sz="6400" b="1" dirty="0" smtClean="0">
              <a:latin typeface="Cambria"/>
              <a:cs typeface="Cambria"/>
            </a:endParaRPr>
          </a:p>
          <a:p>
            <a:pPr>
              <a:buFont typeface="Wingdings" charset="2"/>
              <a:buChar char="¡"/>
              <a:defRPr/>
            </a:pPr>
            <a:endParaRPr lang="en-GB" sz="6400" b="1" dirty="0" smtClean="0">
              <a:latin typeface="Cambria"/>
              <a:cs typeface="Cambria"/>
            </a:endParaRPr>
          </a:p>
          <a:p>
            <a:pPr>
              <a:buFont typeface="Wingdings" charset="2"/>
              <a:buChar char="¡"/>
              <a:defRPr/>
            </a:pPr>
            <a:r>
              <a:rPr lang="en-GB" sz="6400" b="1" dirty="0" smtClean="0">
                <a:latin typeface="Cambria"/>
                <a:cs typeface="Cambria"/>
              </a:rPr>
              <a:t>employment/decent work and asset access/social protection</a:t>
            </a:r>
          </a:p>
          <a:p>
            <a:pPr>
              <a:buFont typeface="Wingdings" charset="2"/>
              <a:buChar char="¡"/>
              <a:defRPr/>
            </a:pPr>
            <a:r>
              <a:rPr lang="en-GB" sz="6400" b="1" dirty="0" smtClean="0">
                <a:latin typeface="Cambria"/>
                <a:cs typeface="Cambria"/>
              </a:rPr>
              <a:t>policy focus+ : ”heterodox”;  from the South</a:t>
            </a:r>
          </a:p>
          <a:p>
            <a:pPr>
              <a:buFont typeface="Wingdings" charset="2"/>
              <a:buChar char="¡"/>
              <a:defRPr/>
            </a:pPr>
            <a:r>
              <a:rPr lang="en-GB" sz="6400" b="1" dirty="0" smtClean="0">
                <a:latin typeface="Cambria"/>
                <a:cs typeface="Cambria"/>
              </a:rPr>
              <a:t>good governance </a:t>
            </a:r>
          </a:p>
          <a:p>
            <a:pPr>
              <a:buFont typeface="Wingdings" charset="2"/>
              <a:buChar char="¡"/>
              <a:defRPr/>
            </a:pPr>
            <a:r>
              <a:rPr lang="en-GB" sz="6400" b="1" dirty="0" smtClean="0">
                <a:latin typeface="Cambria"/>
                <a:cs typeface="Cambria"/>
              </a:rPr>
              <a:t>solidarity</a:t>
            </a:r>
            <a:endParaRPr lang="en-US" sz="6400" b="1" dirty="0" smtClean="0">
              <a:latin typeface="Cambria"/>
              <a:cs typeface="Cambria"/>
            </a:endParaRPr>
          </a:p>
          <a:p>
            <a:pPr>
              <a:buFont typeface="Wingdings" charset="2"/>
              <a:buChar char="¡"/>
              <a:defRPr/>
            </a:pPr>
            <a:r>
              <a:rPr lang="en-GB" sz="6400" b="1" dirty="0" smtClean="0">
                <a:latin typeface="Cambria"/>
                <a:cs typeface="Cambria"/>
              </a:rPr>
              <a:t>universalism/social contracts</a:t>
            </a:r>
          </a:p>
          <a:p>
            <a:pPr>
              <a:buFont typeface="Wingdings" charset="2"/>
              <a:buChar char="¡"/>
              <a:defRPr/>
            </a:pPr>
            <a:r>
              <a:rPr lang="en-GB" sz="6400" b="1" dirty="0" smtClean="0">
                <a:latin typeface="Cambria"/>
                <a:cs typeface="Cambria"/>
              </a:rPr>
              <a:t>domestic resource mobilisation </a:t>
            </a:r>
            <a:endParaRPr lang="en-US" sz="6400" b="1" dirty="0" smtClean="0">
              <a:latin typeface="Cambria"/>
              <a:cs typeface="Cambria"/>
            </a:endParaRPr>
          </a:p>
          <a:p>
            <a:pPr>
              <a:buFont typeface="Wingdings" charset="2"/>
              <a:buChar char="¡"/>
              <a:defRPr/>
            </a:pPr>
            <a:endParaRPr lang="en-GB" sz="5538" dirty="0" smtClean="0"/>
          </a:p>
          <a:p>
            <a:pPr>
              <a:buFont typeface="Wingdings" charset="2"/>
              <a:buChar char="¡"/>
              <a:defRPr/>
            </a:pPr>
            <a:endParaRPr lang="en-GB" sz="5538" dirty="0" smtClean="0"/>
          </a:p>
          <a:p>
            <a:pPr>
              <a:buFont typeface="Wingdings" charset="2"/>
              <a:buChar cha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 calcmode="lin" valueType="num">
                                      <p:cBhvr additive="base">
                                        <p:cTn id="6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5">
                                            <p:txEl>
                                              <p:pRg st="13" end="13"/>
                                            </p:txEl>
                                          </p:spTgt>
                                        </p:tgtEl>
                                        <p:attrNameLst>
                                          <p:attrName>style.visibility</p:attrName>
                                        </p:attrNameLst>
                                      </p:cBhvr>
                                      <p:to>
                                        <p:strVal val="visible"/>
                                      </p:to>
                                    </p:set>
                                    <p:anim calcmode="lin" valueType="num">
                                      <p:cBhvr additive="base">
                                        <p:cTn id="7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accel="50000" decel="50000" fill="hold" grpId="0" nodeType="clickEffect">
                                  <p:stCondLst>
                                    <p:cond delay="0"/>
                                  </p:stCondLst>
                                  <p:childTnLst>
                                    <p:set>
                                      <p:cBhvr>
                                        <p:cTn id="78" dur="1" fill="hold">
                                          <p:stCondLst>
                                            <p:cond delay="0"/>
                                          </p:stCondLst>
                                        </p:cTn>
                                        <p:tgtEl>
                                          <p:spTgt spid="5">
                                            <p:txEl>
                                              <p:pRg st="14" end="14"/>
                                            </p:txEl>
                                          </p:spTgt>
                                        </p:tgtEl>
                                        <p:attrNameLst>
                                          <p:attrName>style.visibility</p:attrName>
                                        </p:attrNameLst>
                                      </p:cBhvr>
                                      <p:to>
                                        <p:strVal val="visible"/>
                                      </p:to>
                                    </p:set>
                                    <p:anim calcmode="lin" valueType="num">
                                      <p:cBhvr additive="base">
                                        <p:cTn id="79"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accel="50000" decel="50000" fill="hold" grpId="0" nodeType="clickEffect">
                                  <p:stCondLst>
                                    <p:cond delay="0"/>
                                  </p:stCondLst>
                                  <p:childTnLst>
                                    <p:set>
                                      <p:cBhvr>
                                        <p:cTn id="84" dur="1" fill="hold">
                                          <p:stCondLst>
                                            <p:cond delay="0"/>
                                          </p:stCondLst>
                                        </p:cTn>
                                        <p:tgtEl>
                                          <p:spTgt spid="5">
                                            <p:txEl>
                                              <p:pRg st="15" end="15"/>
                                            </p:txEl>
                                          </p:spTgt>
                                        </p:tgtEl>
                                        <p:attrNameLst>
                                          <p:attrName>style.visibility</p:attrName>
                                        </p:attrNameLst>
                                      </p:cBhvr>
                                      <p:to>
                                        <p:strVal val="visible"/>
                                      </p:to>
                                    </p:set>
                                    <p:anim calcmode="lin" valueType="num">
                                      <p:cBhvr additive="base">
                                        <p:cTn id="85"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accel="50000" decel="50000" fill="hold" grpId="0" nodeType="clickEffect">
                                  <p:stCondLst>
                                    <p:cond delay="0"/>
                                  </p:stCondLst>
                                  <p:childTnLst>
                                    <p:set>
                                      <p:cBhvr>
                                        <p:cTn id="90" dur="1" fill="hold">
                                          <p:stCondLst>
                                            <p:cond delay="0"/>
                                          </p:stCondLst>
                                        </p:cTn>
                                        <p:tgtEl>
                                          <p:spTgt spid="5">
                                            <p:txEl>
                                              <p:pRg st="16" end="16"/>
                                            </p:txEl>
                                          </p:spTgt>
                                        </p:tgtEl>
                                        <p:attrNameLst>
                                          <p:attrName>style.visibility</p:attrName>
                                        </p:attrNameLst>
                                      </p:cBhvr>
                                      <p:to>
                                        <p:strVal val="visible"/>
                                      </p:to>
                                    </p:set>
                                    <p:anim calcmode="lin" valueType="num">
                                      <p:cBhvr additive="base">
                                        <p:cTn id="91"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accel="50000" decel="50000" fill="hold" grpId="0" nodeType="clickEffect">
                                  <p:stCondLst>
                                    <p:cond delay="0"/>
                                  </p:stCondLst>
                                  <p:childTnLst>
                                    <p:set>
                                      <p:cBhvr>
                                        <p:cTn id="96" dur="1" fill="hold">
                                          <p:stCondLst>
                                            <p:cond delay="0"/>
                                          </p:stCondLst>
                                        </p:cTn>
                                        <p:tgtEl>
                                          <p:spTgt spid="5">
                                            <p:txEl>
                                              <p:pRg st="17" end="17"/>
                                            </p:txEl>
                                          </p:spTgt>
                                        </p:tgtEl>
                                        <p:attrNameLst>
                                          <p:attrName>style.visibility</p:attrName>
                                        </p:attrNameLst>
                                      </p:cBhvr>
                                      <p:to>
                                        <p:strVal val="visible"/>
                                      </p:to>
                                    </p:set>
                                    <p:anim calcmode="lin" valueType="num">
                                      <p:cBhvr additive="base">
                                        <p:cTn id="97"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4638" y="0"/>
            <a:ext cx="6183932" cy="685800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8686800" cy="1447800"/>
          </a:xfrm>
        </p:spPr>
        <p:txBody>
          <a:bodyPr/>
          <a:lstStyle/>
          <a:p>
            <a:r>
              <a:rPr lang="en-US" dirty="0" smtClean="0"/>
              <a:t>UN General Assembly session on </a:t>
            </a:r>
            <a:r>
              <a:rPr lang="en-US" dirty="0" err="1" smtClean="0"/>
              <a:t>MDGs</a:t>
            </a:r>
            <a:r>
              <a:rPr lang="en-US" dirty="0" smtClean="0"/>
              <a:t> </a:t>
            </a:r>
            <a:r>
              <a:rPr lang="en-US" sz="2400" dirty="0" smtClean="0"/>
              <a:t>September 2013</a:t>
            </a:r>
            <a:endParaRPr lang="en-US" dirty="0"/>
          </a:p>
        </p:txBody>
      </p:sp>
      <p:sp>
        <p:nvSpPr>
          <p:cNvPr id="5" name="Content Placeholder 4"/>
          <p:cNvSpPr>
            <a:spLocks noGrp="1"/>
          </p:cNvSpPr>
          <p:nvPr>
            <p:ph idx="1"/>
          </p:nvPr>
        </p:nvSpPr>
        <p:spPr/>
        <p:txBody>
          <a:bodyPr/>
          <a:lstStyle/>
          <a:p>
            <a:endParaRPr lang="en-US"/>
          </a:p>
        </p:txBody>
      </p:sp>
      <p:pic>
        <p:nvPicPr>
          <p:cNvPr id="8" name="Picture 7"/>
          <p:cNvPicPr>
            <a:picLocks noChangeAspect="1"/>
          </p:cNvPicPr>
          <p:nvPr/>
        </p:nvPicPr>
        <p:blipFill>
          <a:blip r:embed="rId3"/>
          <a:stretch>
            <a:fillRect/>
          </a:stretch>
        </p:blipFill>
        <p:spPr>
          <a:xfrm>
            <a:off x="228600" y="1752600"/>
            <a:ext cx="8686800" cy="4838700"/>
          </a:xfrm>
          <a:prstGeom prst="rect">
            <a:avLst/>
          </a:prstGeom>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SDGs/MDGs</a:t>
            </a:r>
            <a:r>
              <a:rPr lang="en-US" b="1" dirty="0" smtClean="0"/>
              <a:t> beyond 2015:</a:t>
            </a:r>
            <a:br>
              <a:rPr lang="en-US" b="1" dirty="0" smtClean="0"/>
            </a:br>
            <a:r>
              <a:rPr lang="en-US" b="1" dirty="0" smtClean="0"/>
              <a:t>“five transformative shifts”</a:t>
            </a:r>
            <a:endParaRPr lang="en-US" b="1" dirty="0"/>
          </a:p>
        </p:txBody>
      </p:sp>
      <p:sp>
        <p:nvSpPr>
          <p:cNvPr id="3" name="Content Placeholder 2"/>
          <p:cNvSpPr>
            <a:spLocks noGrp="1"/>
          </p:cNvSpPr>
          <p:nvPr>
            <p:ph idx="1"/>
          </p:nvPr>
        </p:nvSpPr>
        <p:spPr>
          <a:xfrm>
            <a:off x="1370012" y="1827212"/>
            <a:ext cx="7545387" cy="4878388"/>
          </a:xfrm>
        </p:spPr>
        <p:txBody>
          <a:bodyPr/>
          <a:lstStyle/>
          <a:p>
            <a:pPr>
              <a:buNone/>
            </a:pPr>
            <a:r>
              <a:rPr lang="en-US" sz="3200" dirty="0" smtClean="0"/>
              <a:t>1. Leave no one behind. </a:t>
            </a:r>
            <a:endParaRPr lang="en-US" sz="3200" dirty="0" smtClean="0">
              <a:ea typeface="ＭＳ Ｐゴシック" pitchFamily="-65" charset="-128"/>
              <a:cs typeface="ＭＳ Ｐゴシック" pitchFamily="-65" charset="-128"/>
            </a:endParaRPr>
          </a:p>
          <a:p>
            <a:pPr>
              <a:buNone/>
            </a:pPr>
            <a:r>
              <a:rPr lang="en-US" sz="3200" dirty="0" smtClean="0"/>
              <a:t>2. Put sustainable development at the   core.</a:t>
            </a:r>
          </a:p>
          <a:p>
            <a:pPr>
              <a:buNone/>
            </a:pPr>
            <a:r>
              <a:rPr lang="en-US" sz="3200" dirty="0" smtClean="0"/>
              <a:t> 3. Transform economies for jobs and inclusive growth. </a:t>
            </a:r>
          </a:p>
          <a:p>
            <a:pPr>
              <a:buNone/>
            </a:pPr>
            <a:r>
              <a:rPr lang="en-US" sz="3200" dirty="0" smtClean="0"/>
              <a:t>4. Build peace and effective, open and accountable institutions for all. </a:t>
            </a:r>
          </a:p>
          <a:p>
            <a:pPr>
              <a:buNone/>
            </a:pPr>
            <a:r>
              <a:rPr lang="en-US" sz="3200" dirty="0" smtClean="0"/>
              <a:t>5. From vision to action. </a:t>
            </a:r>
          </a:p>
          <a:p>
            <a:pPr>
              <a:buNone/>
            </a:pPr>
            <a:r>
              <a:rPr lang="en-US" b="1" dirty="0" smtClean="0"/>
              <a:t> </a:t>
            </a:r>
            <a:endParaRPr lang="en-US" dirty="0"/>
          </a:p>
        </p:txBody>
      </p:sp>
      <p:sp>
        <p:nvSpPr>
          <p:cNvPr id="4" name="Slide Number Placeholder 3"/>
          <p:cNvSpPr>
            <a:spLocks noGrp="1"/>
          </p:cNvSpPr>
          <p:nvPr>
            <p:ph type="sldNum" sz="quarter" idx="12"/>
          </p:nvPr>
        </p:nvSpPr>
        <p:spPr/>
        <p:txBody>
          <a:bodyPr/>
          <a:lstStyle/>
          <a:p>
            <a:fld id="{C33B17EE-FD18-EA47-BBEC-4230CEB4143B}"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Discussions for post 2015</a:t>
            </a:r>
            <a:endParaRPr lang="en-US" b="1" dirty="0"/>
          </a:p>
        </p:txBody>
      </p:sp>
      <p:sp>
        <p:nvSpPr>
          <p:cNvPr id="3" name="Content Placeholder 2"/>
          <p:cNvSpPr>
            <a:spLocks noGrp="1"/>
          </p:cNvSpPr>
          <p:nvPr>
            <p:ph idx="1"/>
          </p:nvPr>
        </p:nvSpPr>
        <p:spPr/>
        <p:txBody>
          <a:bodyPr/>
          <a:lstStyle/>
          <a:p>
            <a:r>
              <a:rPr lang="en-GB" sz="2400" dirty="0" smtClean="0"/>
              <a:t>Country consultations (2012-13)</a:t>
            </a:r>
          </a:p>
          <a:p>
            <a:r>
              <a:rPr lang="en-US" sz="2400" dirty="0" smtClean="0"/>
              <a:t>One million opinions collected in consultations, face-to-face and via the internet (2012-13)</a:t>
            </a:r>
          </a:p>
          <a:p>
            <a:r>
              <a:rPr lang="en-GB" sz="2400" dirty="0" smtClean="0"/>
              <a:t>UN interagency task team report (2013)</a:t>
            </a:r>
            <a:endParaRPr lang="en-US" sz="2400" dirty="0" smtClean="0"/>
          </a:p>
          <a:p>
            <a:r>
              <a:rPr lang="en-GB" sz="2400" dirty="0" smtClean="0"/>
              <a:t>High level panel report to the UN Secretary-General (2013)</a:t>
            </a:r>
            <a:endParaRPr lang="en-US" sz="2400" dirty="0" smtClean="0"/>
          </a:p>
          <a:p>
            <a:r>
              <a:rPr lang="en-GB" sz="2400" dirty="0" smtClean="0"/>
              <a:t>UN Secretary-General’s Report to the General Assembly. Life in Dignity for All (2013)</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7769225" cy="1143000"/>
          </a:xfrm>
        </p:spPr>
        <p:txBody>
          <a:bodyPr/>
          <a:lstStyle/>
          <a:p>
            <a:r>
              <a:rPr lang="de-DE" sz="2800" b="1" dirty="0" err="1" smtClean="0"/>
              <a:t>Visioning</a:t>
            </a:r>
            <a:r>
              <a:rPr lang="de-DE" sz="2800" b="1" dirty="0" smtClean="0"/>
              <a:t> a </a:t>
            </a:r>
            <a:r>
              <a:rPr lang="de-DE" sz="2800" b="1" dirty="0" err="1" smtClean="0"/>
              <a:t>future</a:t>
            </a:r>
            <a:r>
              <a:rPr lang="de-DE" sz="2800" b="1" dirty="0" smtClean="0"/>
              <a:t> „</a:t>
            </a:r>
            <a:r>
              <a:rPr lang="de-DE" sz="2800" b="1" dirty="0" err="1" smtClean="0"/>
              <a:t>development</a:t>
            </a:r>
            <a:r>
              <a:rPr lang="de-DE" sz="2800" b="1" dirty="0" smtClean="0"/>
              <a:t>“ </a:t>
            </a:r>
            <a:r>
              <a:rPr lang="de-DE" sz="2800" b="1" dirty="0" err="1" smtClean="0"/>
              <a:t>policy</a:t>
            </a:r>
            <a:endParaRPr lang="en-US" sz="2800" dirty="0"/>
          </a:p>
        </p:txBody>
      </p:sp>
      <p:sp>
        <p:nvSpPr>
          <p:cNvPr id="3" name="Content Placeholder 2"/>
          <p:cNvSpPr>
            <a:spLocks noGrp="1"/>
          </p:cNvSpPr>
          <p:nvPr>
            <p:ph idx="1"/>
          </p:nvPr>
        </p:nvSpPr>
        <p:spPr>
          <a:xfrm>
            <a:off x="1370013" y="1447800"/>
            <a:ext cx="7313612" cy="4494213"/>
          </a:xfrm>
        </p:spPr>
        <p:txBody>
          <a:bodyPr/>
          <a:lstStyle/>
          <a:p>
            <a:r>
              <a:rPr lang="de-DE" sz="2400" dirty="0" err="1" smtClean="0"/>
              <a:t>Reflecting</a:t>
            </a:r>
            <a:r>
              <a:rPr lang="de-DE" sz="2400" dirty="0" smtClean="0"/>
              <a:t> on </a:t>
            </a:r>
            <a:r>
              <a:rPr lang="de-DE" sz="2400" dirty="0" err="1" smtClean="0"/>
              <a:t>changing</a:t>
            </a:r>
            <a:r>
              <a:rPr lang="de-DE" sz="2400" dirty="0" smtClean="0"/>
              <a:t> </a:t>
            </a:r>
            <a:r>
              <a:rPr lang="de-DE" sz="2400" dirty="0" err="1" smtClean="0"/>
              <a:t>realities</a:t>
            </a:r>
            <a:endParaRPr lang="de-DE" sz="2400" dirty="0" smtClean="0"/>
          </a:p>
          <a:p>
            <a:r>
              <a:rPr lang="de-DE" sz="2400" dirty="0" err="1" smtClean="0"/>
              <a:t>Combining</a:t>
            </a:r>
            <a:r>
              <a:rPr lang="de-DE" sz="2400" dirty="0" smtClean="0"/>
              <a:t> „Rio plus 20“ and </a:t>
            </a:r>
            <a:r>
              <a:rPr lang="de-DE" sz="2400" dirty="0" err="1" smtClean="0"/>
              <a:t>the</a:t>
            </a:r>
            <a:r>
              <a:rPr lang="de-DE" sz="2400" dirty="0" smtClean="0"/>
              <a:t> MDG </a:t>
            </a:r>
            <a:r>
              <a:rPr lang="de-DE" sz="2400" dirty="0" err="1" smtClean="0"/>
              <a:t>process</a:t>
            </a:r>
            <a:r>
              <a:rPr lang="de-DE" sz="2400" dirty="0" smtClean="0"/>
              <a:t> – </a:t>
            </a:r>
            <a:r>
              <a:rPr lang="de-DE" sz="2400" dirty="0" err="1" smtClean="0"/>
              <a:t>sustainable</a:t>
            </a:r>
            <a:r>
              <a:rPr lang="de-DE" sz="2400" dirty="0" smtClean="0"/>
              <a:t> </a:t>
            </a:r>
            <a:r>
              <a:rPr lang="de-DE" sz="2400" dirty="0" err="1" smtClean="0"/>
              <a:t>development</a:t>
            </a:r>
            <a:endParaRPr lang="de-DE" sz="2400" dirty="0" smtClean="0"/>
          </a:p>
          <a:p>
            <a:r>
              <a:rPr lang="en-US" sz="2400" dirty="0" smtClean="0"/>
              <a:t>the integration of economic growth, social justice and environmental stewardship </a:t>
            </a:r>
          </a:p>
          <a:p>
            <a:endParaRPr lang="de-DE" sz="2400" dirty="0" smtClean="0"/>
          </a:p>
          <a:p>
            <a:pPr>
              <a:buNone/>
            </a:pPr>
            <a:r>
              <a:rPr lang="en-US" sz="2400" dirty="0" smtClean="0"/>
              <a:t>But go further:</a:t>
            </a:r>
          </a:p>
          <a:p>
            <a:r>
              <a:rPr lang="de-DE" sz="2400" dirty="0" err="1" smtClean="0"/>
              <a:t>Towards</a:t>
            </a:r>
            <a:r>
              <a:rPr lang="de-DE" sz="2400" dirty="0" smtClean="0"/>
              <a:t> </a:t>
            </a:r>
            <a:r>
              <a:rPr lang="de-DE" sz="2400" dirty="0" err="1" smtClean="0"/>
              <a:t>equitable</a:t>
            </a:r>
            <a:r>
              <a:rPr lang="de-DE" sz="2400" dirty="0" smtClean="0"/>
              <a:t>, </a:t>
            </a:r>
            <a:r>
              <a:rPr lang="de-DE" sz="2400" dirty="0" err="1" smtClean="0"/>
              <a:t>participatory</a:t>
            </a:r>
            <a:r>
              <a:rPr lang="de-DE" sz="2400" dirty="0" smtClean="0"/>
              <a:t>, </a:t>
            </a:r>
            <a:r>
              <a:rPr lang="de-DE" sz="2400" dirty="0" err="1" smtClean="0"/>
              <a:t>transformative</a:t>
            </a:r>
            <a:r>
              <a:rPr lang="de-DE" sz="2400" dirty="0" smtClean="0"/>
              <a:t> human </a:t>
            </a:r>
            <a:r>
              <a:rPr lang="de-DE" sz="2400" dirty="0" err="1" smtClean="0"/>
              <a:t>development</a:t>
            </a:r>
            <a:r>
              <a:rPr lang="de-DE" sz="2400" dirty="0" smtClean="0"/>
              <a:t> </a:t>
            </a:r>
            <a:r>
              <a:rPr lang="de-DE" sz="2400" dirty="0" err="1" smtClean="0"/>
              <a:t>strategies</a:t>
            </a:r>
            <a:r>
              <a:rPr lang="de-DE" sz="2400" dirty="0" smtClean="0"/>
              <a:t> - </a:t>
            </a:r>
            <a:r>
              <a:rPr lang="de-DE" sz="2400" dirty="0" err="1" smtClean="0"/>
              <a:t>with</a:t>
            </a:r>
            <a:r>
              <a:rPr lang="de-DE" sz="2400" dirty="0" smtClean="0"/>
              <a:t> </a:t>
            </a:r>
            <a:r>
              <a:rPr lang="de-DE" sz="2400" dirty="0" err="1" smtClean="0"/>
              <a:t>health</a:t>
            </a:r>
            <a:r>
              <a:rPr lang="de-DE" sz="2400" dirty="0" smtClean="0"/>
              <a:t> </a:t>
            </a:r>
            <a:r>
              <a:rPr lang="de-DE" sz="2400" dirty="0" err="1" smtClean="0"/>
              <a:t>for</a:t>
            </a:r>
            <a:r>
              <a:rPr lang="de-DE" sz="2400" dirty="0" smtClean="0"/>
              <a:t> all as a </a:t>
            </a:r>
            <a:r>
              <a:rPr lang="de-DE" sz="2400" dirty="0" err="1" smtClean="0"/>
              <a:t>core</a:t>
            </a:r>
            <a:r>
              <a:rPr lang="de-DE" sz="2400" dirty="0" smtClean="0"/>
              <a:t> </a:t>
            </a:r>
            <a:r>
              <a:rPr lang="de-DE" sz="2400" dirty="0" err="1" smtClean="0"/>
              <a:t>principle</a:t>
            </a:r>
            <a:endParaRPr lang="en-US"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370013" y="301625"/>
            <a:ext cx="7313612" cy="1603375"/>
          </a:xfrm>
        </p:spPr>
        <p:txBody>
          <a:bodyPr/>
          <a:lstStyle/>
          <a:p>
            <a:r>
              <a:rPr lang="en-US" dirty="0" smtClean="0">
                <a:ea typeface="ＭＳ Ｐゴシック" pitchFamily="-65" charset="-128"/>
                <a:cs typeface="ＭＳ Ｐゴシック" pitchFamily="-65" charset="-128"/>
              </a:rPr>
              <a:t>Exercise II:</a:t>
            </a:r>
            <a:br>
              <a:rPr lang="en-US" dirty="0" smtClean="0">
                <a:ea typeface="ＭＳ Ｐゴシック" pitchFamily="-65" charset="-128"/>
                <a:cs typeface="ＭＳ Ｐゴシック" pitchFamily="-65" charset="-128"/>
              </a:rPr>
            </a:br>
            <a:r>
              <a:rPr lang="en-US" dirty="0" smtClean="0">
                <a:ea typeface="ＭＳ Ｐゴシック" pitchFamily="-65" charset="-128"/>
                <a:cs typeface="ＭＳ Ｐゴシック" pitchFamily="-65" charset="-128"/>
              </a:rPr>
              <a:t>Health policies and inequities</a:t>
            </a:r>
            <a:br>
              <a:rPr lang="en-US" dirty="0" smtClean="0">
                <a:ea typeface="ＭＳ Ｐゴシック" pitchFamily="-65" charset="-128"/>
                <a:cs typeface="ＭＳ Ｐゴシック" pitchFamily="-65" charset="-128"/>
              </a:rPr>
            </a:br>
            <a:endParaRPr lang="en-US" dirty="0" smtClean="0">
              <a:ea typeface="ＭＳ Ｐゴシック" pitchFamily="-65" charset="-128"/>
              <a:cs typeface="ＭＳ Ｐゴシック" pitchFamily="-65" charset="-128"/>
            </a:endParaRPr>
          </a:p>
        </p:txBody>
      </p:sp>
      <p:sp>
        <p:nvSpPr>
          <p:cNvPr id="107523" name="Content Placeholder 2"/>
          <p:cNvSpPr>
            <a:spLocks noGrp="1"/>
          </p:cNvSpPr>
          <p:nvPr>
            <p:ph idx="1"/>
          </p:nvPr>
        </p:nvSpPr>
        <p:spPr>
          <a:xfrm>
            <a:off x="533400" y="1827213"/>
            <a:ext cx="8458200" cy="4802187"/>
          </a:xfrm>
        </p:spPr>
        <p:txBody>
          <a:bodyPr/>
          <a:lstStyle/>
          <a:p>
            <a:pPr marL="742950" lvl="2" indent="-342900">
              <a:buNone/>
            </a:pPr>
            <a:r>
              <a:rPr lang="en-US" sz="2400" b="1" dirty="0" smtClean="0"/>
              <a:t>Based on the access issues identified for your country (exercise I), and in light of international norms, and the emerging new </a:t>
            </a:r>
            <a:r>
              <a:rPr lang="en-US" sz="2400" b="1" smtClean="0"/>
              <a:t>development agenda</a:t>
            </a:r>
            <a:endParaRPr lang="en-US" sz="2400" smtClean="0"/>
          </a:p>
          <a:p>
            <a:pPr marL="742950" lvl="2" indent="-342900"/>
            <a:r>
              <a:rPr lang="en-US" sz="2400" dirty="0" smtClean="0"/>
              <a:t>List out policy ideas for equity in access to health services</a:t>
            </a:r>
          </a:p>
          <a:p>
            <a:pPr marL="1200150" lvl="3" indent="-342900"/>
            <a:r>
              <a:rPr lang="en-US" sz="2400" dirty="0" smtClean="0"/>
              <a:t>individually (5 minutes)</a:t>
            </a:r>
          </a:p>
          <a:p>
            <a:pPr marL="742950" lvl="2" indent="-342900"/>
            <a:r>
              <a:rPr lang="en-US" sz="2400" dirty="0" smtClean="0"/>
              <a:t>Compare notes with your </a:t>
            </a:r>
            <a:r>
              <a:rPr lang="en-US" sz="2400" dirty="0" err="1" smtClean="0"/>
              <a:t>neighbour</a:t>
            </a:r>
            <a:r>
              <a:rPr lang="en-US" sz="2400" dirty="0" smtClean="0"/>
              <a:t> and choose 3 crucial policies</a:t>
            </a:r>
          </a:p>
          <a:p>
            <a:pPr marL="1200150" lvl="3" indent="-342900"/>
            <a:r>
              <a:rPr lang="en-US" sz="2400" dirty="0" smtClean="0"/>
              <a:t> discuss in pairs (5 minutes)</a:t>
            </a:r>
          </a:p>
          <a:p>
            <a:pPr marL="742950" lvl="2" indent="-342900"/>
            <a:r>
              <a:rPr lang="en-US" sz="2400" dirty="0" smtClean="0"/>
              <a:t>	Present and discuss in plenary (10 minutes)</a:t>
            </a:r>
          </a:p>
          <a:p>
            <a:pPr marL="742950" lvl="2" indent="-342900"/>
            <a:endParaRPr lang="en-US" dirty="0" smtClean="0"/>
          </a:p>
          <a:p>
            <a:endParaRPr lang="en-US" dirty="0" smtClean="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371600" y="0"/>
            <a:ext cx="7313613" cy="990600"/>
          </a:xfrm>
        </p:spPr>
        <p:txBody>
          <a:bodyPr/>
          <a:lstStyle/>
          <a:p>
            <a:r>
              <a:rPr lang="en-US" dirty="0" smtClean="0">
                <a:ea typeface="ＭＳ Ｐゴシック" pitchFamily="-65" charset="-128"/>
                <a:cs typeface="ＭＳ Ｐゴシック" pitchFamily="-65" charset="-128"/>
              </a:rPr>
              <a:t>References/reading suggestions 1: </a:t>
            </a:r>
            <a:endParaRPr lang="en-US" dirty="0">
              <a:ea typeface="ＭＳ Ｐゴシック" pitchFamily="-65" charset="-128"/>
              <a:cs typeface="ＭＳ Ｐゴシック" pitchFamily="-65" charset="-128"/>
            </a:endParaRPr>
          </a:p>
        </p:txBody>
      </p:sp>
      <p:sp>
        <p:nvSpPr>
          <p:cNvPr id="109571" name="Content Placeholder 2"/>
          <p:cNvSpPr>
            <a:spLocks noGrp="1"/>
          </p:cNvSpPr>
          <p:nvPr>
            <p:ph idx="1"/>
          </p:nvPr>
        </p:nvSpPr>
        <p:spPr>
          <a:xfrm>
            <a:off x="1143000" y="1295400"/>
            <a:ext cx="8001000" cy="5562600"/>
          </a:xfrm>
        </p:spPr>
        <p:txBody>
          <a:bodyPr/>
          <a:lstStyle/>
          <a:p>
            <a:pPr>
              <a:buNone/>
            </a:pPr>
            <a:r>
              <a:rPr lang="en-US" sz="1400" dirty="0" smtClean="0">
                <a:ea typeface="ＭＳ Ｐゴシック" pitchFamily="-65" charset="-128"/>
                <a:cs typeface="ＭＳ Ｐゴシック" pitchFamily="-65" charset="-128"/>
              </a:rPr>
              <a:t> </a:t>
            </a:r>
          </a:p>
          <a:p>
            <a:pPr>
              <a:buNone/>
            </a:pPr>
            <a:r>
              <a:rPr lang="en-US" sz="1000" dirty="0" smtClean="0">
                <a:latin typeface="Cambria"/>
                <a:ea typeface="ＭＳ Ｐゴシック" pitchFamily="-65" charset="-128"/>
                <a:cs typeface="Cambria"/>
              </a:rPr>
              <a:t>Sabine </a:t>
            </a:r>
            <a:r>
              <a:rPr lang="en-US" sz="1000" dirty="0" err="1" smtClean="0">
                <a:latin typeface="Cambria"/>
                <a:ea typeface="ＭＳ Ｐゴシック" pitchFamily="-65" charset="-128"/>
                <a:cs typeface="Cambria"/>
              </a:rPr>
              <a:t>Alkire</a:t>
            </a:r>
            <a:r>
              <a:rPr lang="en-US" sz="1000" dirty="0" smtClean="0">
                <a:latin typeface="Cambria"/>
                <a:ea typeface="ＭＳ Ｐゴシック" pitchFamily="-65" charset="-128"/>
                <a:cs typeface="Cambria"/>
              </a:rPr>
              <a:t> 2011, Oxford Poverty &amp; Human Development Initiative OPHI. OPHI – HDCA </a:t>
            </a:r>
            <a:r>
              <a:rPr lang="en-US" sz="1000" dirty="0" err="1" smtClean="0">
                <a:latin typeface="Cambria"/>
                <a:ea typeface="ＭＳ Ｐゴシック" pitchFamily="-65" charset="-128"/>
                <a:cs typeface="Cambria"/>
              </a:rPr>
              <a:t>Summerschool</a:t>
            </a:r>
            <a:r>
              <a:rPr lang="en-US" sz="1000" dirty="0" smtClean="0">
                <a:latin typeface="Cambria"/>
                <a:ea typeface="ＭＳ Ｐゴシック" pitchFamily="-65" charset="-128"/>
                <a:cs typeface="Cambria"/>
              </a:rPr>
              <a:t> 2011 Oxford Department of International Development. Queen Elizabeth House, University of Oxford. </a:t>
            </a:r>
            <a:r>
              <a:rPr lang="en-US" sz="1000" dirty="0" smtClean="0">
                <a:latin typeface="Cambria"/>
                <a:ea typeface="ＭＳ Ｐゴシック" pitchFamily="-65" charset="-128"/>
                <a:cs typeface="Cambria"/>
                <a:hlinkClick r:id="rId3"/>
              </a:rPr>
              <a:t>http://www.ophi.org.uk/teaching/short-courses/2011-summerschool/</a:t>
            </a: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Michelle </a:t>
            </a:r>
            <a:r>
              <a:rPr lang="en-US" sz="1000" dirty="0" err="1" smtClean="0">
                <a:latin typeface="Cambria"/>
                <a:ea typeface="ＭＳ Ｐゴシック" pitchFamily="-65" charset="-128"/>
                <a:cs typeface="Cambria"/>
              </a:rPr>
              <a:t>Bachelet</a:t>
            </a:r>
            <a:r>
              <a:rPr lang="en-US" sz="1000" dirty="0" smtClean="0">
                <a:latin typeface="Cambria"/>
                <a:ea typeface="ＭＳ Ｐゴシック" pitchFamily="-65" charset="-128"/>
                <a:cs typeface="Cambria"/>
              </a:rPr>
              <a:t>  2011. Social protection floor for a fair and inclusive globalization. Report of the Advisory Group chaired by Michelle </a:t>
            </a:r>
            <a:r>
              <a:rPr lang="en-US" sz="1000" dirty="0" err="1" smtClean="0">
                <a:latin typeface="Cambria"/>
                <a:ea typeface="ＭＳ Ｐゴシック" pitchFamily="-65" charset="-128"/>
                <a:cs typeface="Cambria"/>
              </a:rPr>
              <a:t>Bachelet</a:t>
            </a:r>
            <a:r>
              <a:rPr lang="en-US" sz="1000" dirty="0" smtClean="0">
                <a:latin typeface="Cambria"/>
                <a:ea typeface="ＭＳ Ｐゴシック" pitchFamily="-65" charset="-128"/>
                <a:cs typeface="Cambria"/>
              </a:rPr>
              <a:t> Convened by the ILO with the collaboration of the WHO. ILO 2011.  </a:t>
            </a:r>
            <a:r>
              <a:rPr lang="en-US" sz="1000" dirty="0" smtClean="0">
                <a:latin typeface="Cambria"/>
                <a:ea typeface="ＭＳ Ｐゴシック" pitchFamily="-65" charset="-128"/>
                <a:cs typeface="Cambria"/>
                <a:hlinkClick r:id="rId4"/>
              </a:rPr>
              <a:t>www.ilo.org</a:t>
            </a: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r>
              <a:rPr lang="en-US" sz="1000" dirty="0" err="1" smtClean="0">
                <a:latin typeface="Cambria"/>
                <a:ea typeface="ＭＳ Ｐゴシック" pitchFamily="-65" charset="-128"/>
                <a:cs typeface="Cambria"/>
              </a:rPr>
              <a:t>Jomo</a:t>
            </a:r>
            <a:r>
              <a:rPr lang="en-US" sz="1000" dirty="0" smtClean="0">
                <a:latin typeface="Cambria"/>
                <a:ea typeface="ＭＳ Ｐゴシック" pitchFamily="-65" charset="-128"/>
                <a:cs typeface="Cambria"/>
              </a:rPr>
              <a:t>, KS </a:t>
            </a:r>
            <a:r>
              <a:rPr lang="en-US" sz="1000" dirty="0" err="1" smtClean="0">
                <a:latin typeface="Cambria"/>
                <a:ea typeface="ＭＳ Ｐゴシック" pitchFamily="-65" charset="-128"/>
                <a:cs typeface="Cambria"/>
              </a:rPr>
              <a:t>ed</a:t>
            </a:r>
            <a:r>
              <a:rPr lang="en-US" sz="1000" dirty="0" smtClean="0">
                <a:latin typeface="Cambria"/>
                <a:ea typeface="ＭＳ Ｐゴシック" pitchFamily="-65" charset="-128"/>
                <a:cs typeface="Cambria"/>
              </a:rPr>
              <a:t>, 2006, Globalization under Hegemony. The Changing World Economy. Oxford: OUP</a:t>
            </a:r>
          </a:p>
          <a:p>
            <a:pPr>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Richard Jolly, Louis </a:t>
            </a:r>
            <a:r>
              <a:rPr lang="en-US" sz="1000" dirty="0" err="1" smtClean="0">
                <a:latin typeface="Cambria"/>
                <a:ea typeface="ＭＳ Ｐゴシック" pitchFamily="-65" charset="-128"/>
                <a:cs typeface="Cambria"/>
              </a:rPr>
              <a:t>Emmerij</a:t>
            </a:r>
            <a:r>
              <a:rPr lang="en-US" sz="1000" dirty="0" smtClean="0">
                <a:latin typeface="Cambria"/>
                <a:ea typeface="ＭＳ Ｐゴシック" pitchFamily="-65" charset="-128"/>
                <a:cs typeface="Cambria"/>
              </a:rPr>
              <a:t>, Thomas Weiss  2001, Ahead of the Curve? UN ideas and global challenges. Indiana University Press</a:t>
            </a:r>
          </a:p>
          <a:p>
            <a:pPr>
              <a:buNone/>
            </a:pPr>
            <a:endParaRPr lang="en-US" sz="1000" dirty="0" smtClean="0">
              <a:latin typeface="Cambria"/>
              <a:ea typeface="ＭＳ Ｐゴシック" pitchFamily="-65" charset="-128"/>
              <a:cs typeface="Cambria"/>
            </a:endParaRPr>
          </a:p>
          <a:p>
            <a:pPr>
              <a:buNone/>
            </a:pPr>
            <a:r>
              <a:rPr lang="en-US" sz="1000" dirty="0" err="1" smtClean="0">
                <a:latin typeface="Cambria"/>
                <a:ea typeface="ＭＳ Ｐゴシック" pitchFamily="-65" charset="-128"/>
                <a:cs typeface="Cambria"/>
              </a:rPr>
              <a:t>Naila</a:t>
            </a:r>
            <a:r>
              <a:rPr lang="en-US" sz="1000" dirty="0" smtClean="0">
                <a:latin typeface="Cambria"/>
                <a:ea typeface="ＭＳ Ｐゴシック" pitchFamily="-65" charset="-128"/>
                <a:cs typeface="Cambria"/>
              </a:rPr>
              <a:t> </a:t>
            </a:r>
            <a:r>
              <a:rPr lang="en-US" sz="1000" dirty="0" err="1" smtClean="0">
                <a:latin typeface="Cambria"/>
                <a:ea typeface="ＭＳ Ｐゴシック" pitchFamily="-65" charset="-128"/>
                <a:cs typeface="Cambria"/>
              </a:rPr>
              <a:t>Kabeer</a:t>
            </a:r>
            <a:r>
              <a:rPr lang="en-US" sz="1000" dirty="0" smtClean="0">
                <a:latin typeface="Cambria"/>
                <a:ea typeface="ＭＳ Ｐゴシック" pitchFamily="-65" charset="-128"/>
                <a:cs typeface="Cambria"/>
              </a:rPr>
              <a:t>, Can the </a:t>
            </a:r>
            <a:r>
              <a:rPr lang="en-US" sz="1000" dirty="0" err="1" smtClean="0">
                <a:latin typeface="Cambria"/>
                <a:ea typeface="ＭＳ Ｐゴシック" pitchFamily="-65" charset="-128"/>
                <a:cs typeface="Cambria"/>
              </a:rPr>
              <a:t>MDGs</a:t>
            </a:r>
            <a:r>
              <a:rPr lang="en-US" sz="1000" dirty="0" smtClean="0">
                <a:latin typeface="Cambria"/>
                <a:ea typeface="ＭＳ Ｐゴシック" pitchFamily="-65" charset="-128"/>
                <a:cs typeface="Cambria"/>
              </a:rPr>
              <a:t> provide a pathway to social justice. The challenge of intersecting inequalities. IDS and UN MDG Achievement Fund. 2010. </a:t>
            </a:r>
            <a:r>
              <a:rPr lang="en-US" sz="1000" dirty="0" smtClean="0">
                <a:latin typeface="Cambria"/>
                <a:ea typeface="ＭＳ Ｐゴシック" pitchFamily="-65" charset="-128"/>
                <a:cs typeface="Cambria"/>
                <a:hlinkClick r:id="rId5"/>
              </a:rPr>
              <a:t>www.ids.ac.uk</a:t>
            </a: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r>
              <a:rPr lang="en-US" sz="1000" dirty="0" smtClean="0">
                <a:latin typeface="Cambria"/>
                <a:cs typeface="Cambria"/>
                <a:hlinkClick r:id="rId6"/>
              </a:rPr>
              <a:t>Gabriele Koehler</a:t>
            </a:r>
            <a:r>
              <a:rPr lang="en-US" sz="1000" dirty="0" smtClean="0">
                <a:latin typeface="Cambria"/>
                <a:cs typeface="Cambria"/>
              </a:rPr>
              <a:t>, </a:t>
            </a:r>
            <a:r>
              <a:rPr lang="en-US" sz="1000" dirty="0" smtClean="0">
                <a:latin typeface="Cambria"/>
                <a:cs typeface="Cambria"/>
                <a:hlinkClick r:id="rId7"/>
              </a:rPr>
              <a:t>Deepta Chopra</a:t>
            </a:r>
            <a:r>
              <a:rPr lang="en-US" sz="1000" dirty="0" smtClean="0">
                <a:latin typeface="Cambria"/>
                <a:cs typeface="Cambria"/>
              </a:rPr>
              <a:t>, eds. Development and Welfare Policy in South Asia. London. </a:t>
            </a:r>
            <a:r>
              <a:rPr lang="en-US" sz="1000" dirty="0" err="1" smtClean="0">
                <a:latin typeface="Cambria"/>
                <a:cs typeface="Cambria"/>
              </a:rPr>
              <a:t>Routledge</a:t>
            </a:r>
            <a:r>
              <a:rPr lang="en-US" sz="1000" dirty="0" smtClean="0">
                <a:latin typeface="Cambria"/>
                <a:cs typeface="Cambria"/>
              </a:rPr>
              <a:t> – February 2014. </a:t>
            </a:r>
            <a:r>
              <a:rPr lang="en-US" sz="1000" u="sng" dirty="0" smtClean="0">
                <a:latin typeface="Cambria"/>
                <a:cs typeface="Cambria"/>
                <a:hlinkClick r:id="rId8"/>
              </a:rPr>
              <a:t>http://www.taylorandfrancis.com/catalogs/environment_and_sustainability/1/2/</a:t>
            </a:r>
            <a:r>
              <a:rPr lang="en-US" sz="1000" u="sng" dirty="0" smtClean="0">
                <a:latin typeface="Cambria"/>
                <a:cs typeface="Cambria"/>
              </a:rPr>
              <a:t>;</a:t>
            </a:r>
          </a:p>
          <a:p>
            <a:pPr>
              <a:buNone/>
            </a:pPr>
            <a:endParaRPr lang="en-US" sz="1000" dirty="0" smtClean="0">
              <a:latin typeface="Cambria"/>
              <a:cs typeface="Cambria"/>
            </a:endParaRPr>
          </a:p>
          <a:p>
            <a:pPr>
              <a:buNone/>
            </a:pPr>
            <a:r>
              <a:rPr lang="en-US" sz="1000" dirty="0" smtClean="0">
                <a:latin typeface="Cambria"/>
                <a:ea typeface="ＭＳ Ｐゴシック" pitchFamily="-65" charset="-128"/>
                <a:cs typeface="Cambria"/>
              </a:rPr>
              <a:t>Gabriele </a:t>
            </a:r>
            <a:r>
              <a:rPr lang="en-US" sz="1000" dirty="0" err="1" smtClean="0">
                <a:latin typeface="Cambria"/>
                <a:ea typeface="ＭＳ Ｐゴシック" pitchFamily="-65" charset="-128"/>
                <a:cs typeface="Cambria"/>
              </a:rPr>
              <a:t>Köhler</a:t>
            </a:r>
            <a:r>
              <a:rPr lang="en-US" sz="1000" dirty="0" smtClean="0">
                <a:latin typeface="Cambria"/>
                <a:ea typeface="ＭＳ Ｐゴシック" pitchFamily="-65" charset="-128"/>
                <a:cs typeface="Cambria"/>
              </a:rPr>
              <a:t>. </a:t>
            </a:r>
            <a:r>
              <a:rPr lang="en-US" sz="1000" dirty="0" smtClean="0">
                <a:latin typeface="Cambria"/>
                <a:cs typeface="Cambria"/>
              </a:rPr>
              <a:t>How to get to a genuinely new agenda for equity and human dignity for all? </a:t>
            </a:r>
            <a:r>
              <a:rPr lang="en-US" sz="1000" i="1" dirty="0" smtClean="0">
                <a:latin typeface="Cambria"/>
                <a:cs typeface="Cambria"/>
              </a:rPr>
              <a:t>Holding Governments Accountable to a Vision for "Post 2015". Recovery with a human face. </a:t>
            </a:r>
            <a:r>
              <a:rPr lang="en-US" sz="1000" i="1" dirty="0" smtClean="0">
                <a:latin typeface="Cambria"/>
                <a:cs typeface="Cambria"/>
                <a:hlinkClick r:id="rId9"/>
              </a:rPr>
              <a:t> </a:t>
            </a:r>
            <a:r>
              <a:rPr lang="en-US" sz="1000" i="1" dirty="0" smtClean="0">
                <a:latin typeface="Cambria"/>
                <a:cs typeface="Cambria"/>
                <a:hlinkClick r:id="rId10"/>
              </a:rPr>
              <a:t>http://networkideas.org/news/sep2013/news25_Post_2015.htm</a:t>
            </a:r>
            <a:r>
              <a:rPr lang="en-US" sz="1000" i="1" dirty="0" smtClean="0">
                <a:latin typeface="Cambria"/>
                <a:cs typeface="Cambria"/>
              </a:rPr>
              <a:t>; http://gabrielekoehler.net/1home.aspx</a:t>
            </a:r>
            <a:endParaRPr lang="en-US" sz="1000" dirty="0" smtClean="0">
              <a:latin typeface="Cambria"/>
              <a:cs typeface="Cambria"/>
            </a:endParaRPr>
          </a:p>
          <a:p>
            <a:pPr>
              <a:buNone/>
            </a:pPr>
            <a:endParaRPr lang="en-US" sz="1000" b="1"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Gabriele </a:t>
            </a:r>
            <a:r>
              <a:rPr lang="en-US" sz="1000" dirty="0" err="1" smtClean="0">
                <a:latin typeface="Cambria"/>
                <a:ea typeface="ＭＳ Ｐゴシック" pitchFamily="-65" charset="-128"/>
                <a:cs typeface="Cambria"/>
              </a:rPr>
              <a:t>Köhler</a:t>
            </a:r>
            <a:r>
              <a:rPr lang="en-US" sz="1000" dirty="0" smtClean="0">
                <a:latin typeface="Cambria"/>
                <a:ea typeface="ＭＳ Ｐゴシック" pitchFamily="-65" charset="-128"/>
                <a:cs typeface="Cambria"/>
              </a:rPr>
              <a:t>, Policies towards social inclusion. Global Social Policy. April 2009: pp. 24-29, Sage publications</a:t>
            </a:r>
          </a:p>
          <a:p>
            <a:pPr>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Gabriele </a:t>
            </a:r>
            <a:r>
              <a:rPr lang="en-US" sz="1000" dirty="0" err="1" smtClean="0">
                <a:latin typeface="Cambria"/>
                <a:ea typeface="ＭＳ Ｐゴシック" pitchFamily="-65" charset="-128"/>
                <a:cs typeface="Cambria"/>
              </a:rPr>
              <a:t>Köhler</a:t>
            </a:r>
            <a:r>
              <a:rPr lang="en-US" sz="1000" dirty="0" smtClean="0">
                <a:latin typeface="Cambria"/>
                <a:ea typeface="ＭＳ Ｐゴシック" pitchFamily="-65" charset="-128"/>
                <a:cs typeface="Cambria"/>
              </a:rPr>
              <a:t>, Des Gasper, Richard Jolly, Mara </a:t>
            </a:r>
            <a:r>
              <a:rPr lang="en-US" sz="1000" dirty="0" err="1" smtClean="0">
                <a:latin typeface="Cambria"/>
                <a:ea typeface="ＭＳ Ｐゴシック" pitchFamily="-65" charset="-128"/>
                <a:cs typeface="Cambria"/>
              </a:rPr>
              <a:t>Simane</a:t>
            </a:r>
            <a:r>
              <a:rPr lang="en-US" sz="1000" dirty="0" smtClean="0">
                <a:latin typeface="Cambria"/>
                <a:ea typeface="ＭＳ Ｐゴシック" pitchFamily="-65" charset="-128"/>
                <a:cs typeface="Cambria"/>
              </a:rPr>
              <a:t> 2012. Deepening the </a:t>
            </a:r>
            <a:r>
              <a:rPr lang="en-US" sz="1000" dirty="0" err="1" smtClean="0">
                <a:latin typeface="Cambria"/>
                <a:ea typeface="ＭＳ Ｐゴシック" pitchFamily="-65" charset="-128"/>
                <a:cs typeface="Cambria"/>
              </a:rPr>
              <a:t>MDGs</a:t>
            </a:r>
            <a:r>
              <a:rPr lang="en-US" sz="1000" dirty="0" smtClean="0">
                <a:latin typeface="Cambria"/>
                <a:ea typeface="ＭＳ Ｐゴシック" pitchFamily="-65" charset="-128"/>
                <a:cs typeface="Cambria"/>
              </a:rPr>
              <a:t>: human security. Journal on Human Security. http://www.janp.sfc.keio.ac.jp/JAHSS/journals/JOHSR_vol1-2.pdf</a:t>
            </a:r>
          </a:p>
          <a:p>
            <a:pPr>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Gabriele </a:t>
            </a:r>
            <a:r>
              <a:rPr lang="en-US" sz="1000" dirty="0" err="1" smtClean="0">
                <a:latin typeface="Cambria"/>
                <a:ea typeface="ＭＳ Ｐゴシック" pitchFamily="-65" charset="-128"/>
                <a:cs typeface="Cambria"/>
              </a:rPr>
              <a:t>Köhler</a:t>
            </a:r>
            <a:r>
              <a:rPr lang="en-US" sz="1000" dirty="0" smtClean="0">
                <a:latin typeface="Cambria"/>
                <a:ea typeface="ＭＳ Ｐゴシック" pitchFamily="-65" charset="-128"/>
                <a:cs typeface="Cambria"/>
              </a:rPr>
              <a:t>, Policies towards social inclusion. Global Social Policy. April 2009: pp. 24-29, Sage publications</a:t>
            </a:r>
          </a:p>
          <a:p>
            <a:pPr>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Jens Martens, 2011, Thinking ahead. Development Models and Indicators of Well-being Beyond the </a:t>
            </a:r>
            <a:r>
              <a:rPr lang="en-US" sz="1000" dirty="0" err="1" smtClean="0">
                <a:latin typeface="Cambria"/>
                <a:ea typeface="ＭＳ Ｐゴシック" pitchFamily="-65" charset="-128"/>
                <a:cs typeface="Cambria"/>
              </a:rPr>
              <a:t>MDGs</a:t>
            </a:r>
            <a:r>
              <a:rPr lang="en-US" sz="1000" dirty="0" smtClean="0">
                <a:latin typeface="Cambria"/>
                <a:ea typeface="ＭＳ Ｐゴシック" pitchFamily="-65" charset="-128"/>
                <a:cs typeface="Cambria"/>
              </a:rPr>
              <a:t>. Friedrich Ebert Foundation and Global Policy Forum </a:t>
            </a:r>
            <a:r>
              <a:rPr lang="en-US" sz="1000" dirty="0" err="1" smtClean="0">
                <a:latin typeface="Cambria"/>
                <a:ea typeface="ＭＳ Ｐゴシック" pitchFamily="-65" charset="-128"/>
                <a:cs typeface="Cambria"/>
              </a:rPr>
              <a:t>Europe.www.fes</a:t>
            </a:r>
            <a:r>
              <a:rPr lang="en-US" sz="1000" dirty="0" smtClean="0">
                <a:latin typeface="Cambria"/>
                <a:ea typeface="ＭＳ Ｐゴシック" pitchFamily="-65" charset="-128"/>
                <a:cs typeface="Cambria"/>
              </a:rPr>
              <a:t>-globalization</a:t>
            </a:r>
            <a:r>
              <a:rPr lang="en-US" sz="800" dirty="0" smtClean="0">
                <a:latin typeface="Cambria"/>
                <a:ea typeface="ＭＳ Ｐゴシック" pitchFamily="-65" charset="-128"/>
                <a:cs typeface="Cambria"/>
              </a:rPr>
              <a:t>.</a:t>
            </a:r>
          </a:p>
          <a:p>
            <a:pPr>
              <a:buNone/>
            </a:pP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5400" y="254000"/>
            <a:ext cx="9093200" cy="6350000"/>
          </a:xfrm>
          <a:prstGeom prst="rect">
            <a:avLst/>
          </a:prstGeom>
        </p:spPr>
      </p:pic>
      <p:sp>
        <p:nvSpPr>
          <p:cNvPr id="5" name="Rectangle 4"/>
          <p:cNvSpPr/>
          <p:nvPr/>
        </p:nvSpPr>
        <p:spPr>
          <a:xfrm>
            <a:off x="2438400" y="533400"/>
            <a:ext cx="4114800" cy="461665"/>
          </a:xfrm>
          <a:prstGeom prst="rect">
            <a:avLst/>
          </a:prstGeom>
        </p:spPr>
        <p:txBody>
          <a:bodyPr wrap="square">
            <a:spAutoFit/>
          </a:bodyPr>
          <a:lstStyle/>
          <a:p>
            <a:r>
              <a:rPr lang="en-US" sz="2400" b="1" dirty="0" smtClean="0"/>
              <a:t>The Global Footprint </a:t>
            </a:r>
            <a:endParaRPr lang="en-US" sz="2400" b="1"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itle 1"/>
          <p:cNvSpPr>
            <a:spLocks noGrp="1"/>
          </p:cNvSpPr>
          <p:nvPr>
            <p:ph type="title"/>
          </p:nvPr>
        </p:nvSpPr>
        <p:spPr>
          <a:xfrm>
            <a:off x="1371600" y="0"/>
            <a:ext cx="7313613" cy="1143000"/>
          </a:xfrm>
        </p:spPr>
        <p:txBody>
          <a:bodyPr/>
          <a:lstStyle/>
          <a:p>
            <a:r>
              <a:rPr lang="en-US" dirty="0" smtClean="0">
                <a:ea typeface="ＭＳ Ｐゴシック" pitchFamily="-65" charset="-128"/>
                <a:cs typeface="ＭＳ Ｐゴシック" pitchFamily="-65" charset="-128"/>
              </a:rPr>
              <a:t>References/reading suggestions 2:</a:t>
            </a:r>
            <a:endParaRPr lang="en-US" dirty="0">
              <a:ea typeface="ＭＳ Ｐゴシック" pitchFamily="-65" charset="-128"/>
              <a:cs typeface="ＭＳ Ｐゴシック" pitchFamily="-65" charset="-128"/>
            </a:endParaRPr>
          </a:p>
        </p:txBody>
      </p:sp>
      <p:sp>
        <p:nvSpPr>
          <p:cNvPr id="93187" name="Content Placeholder 2"/>
          <p:cNvSpPr>
            <a:spLocks noGrp="1"/>
          </p:cNvSpPr>
          <p:nvPr>
            <p:ph idx="1"/>
          </p:nvPr>
        </p:nvSpPr>
        <p:spPr>
          <a:xfrm>
            <a:off x="533400" y="1676400"/>
            <a:ext cx="8763000" cy="6096000"/>
          </a:xfrm>
        </p:spPr>
        <p:txBody>
          <a:bodyPr/>
          <a:lstStyle/>
          <a:p>
            <a:pPr>
              <a:buFont typeface="Wingdings" pitchFamily="-65" charset="2"/>
              <a:buNone/>
            </a:pPr>
            <a:r>
              <a:rPr lang="en-US" sz="1000" dirty="0" smtClean="0">
                <a:latin typeface="Cambria"/>
                <a:ea typeface="ＭＳ Ｐゴシック" pitchFamily="-65" charset="-128"/>
                <a:cs typeface="Cambria"/>
              </a:rPr>
              <a:t>Robert </a:t>
            </a:r>
            <a:r>
              <a:rPr lang="en-US" sz="1000" dirty="0">
                <a:latin typeface="Cambria"/>
                <a:ea typeface="ＭＳ Ｐゴシック" pitchFamily="-65" charset="-128"/>
                <a:cs typeface="Cambria"/>
              </a:rPr>
              <a:t>Marten, Jan Martin Witte 2008, Transforming Development? The role of philanthropic foundations in international development cooperation. Global Public Policy Institute. </a:t>
            </a:r>
            <a:r>
              <a:rPr lang="en-US" sz="1000" dirty="0" err="1">
                <a:latin typeface="Cambria"/>
                <a:ea typeface="ＭＳ Ｐゴシック" pitchFamily="-65" charset="-128"/>
                <a:cs typeface="Cambria"/>
              </a:rPr>
              <a:t>GPPi</a:t>
            </a:r>
            <a:r>
              <a:rPr lang="en-US" sz="1000" dirty="0">
                <a:latin typeface="Cambria"/>
                <a:ea typeface="ＭＳ Ｐゴシック" pitchFamily="-65" charset="-128"/>
                <a:cs typeface="Cambria"/>
              </a:rPr>
              <a:t> Research Paper Series No. 10 (2008) </a:t>
            </a:r>
            <a:r>
              <a:rPr lang="en-US" sz="1000" u="sng" dirty="0">
                <a:latin typeface="Cambria"/>
                <a:ea typeface="ＭＳ Ｐゴシック" pitchFamily="-65" charset="-128"/>
                <a:cs typeface="Cambria"/>
                <a:hlinkClick r:id="rId3"/>
              </a:rPr>
              <a:t>www.gppi.net</a:t>
            </a:r>
            <a:r>
              <a:rPr lang="en-US" sz="1000" dirty="0">
                <a:latin typeface="Cambria"/>
                <a:ea typeface="ＭＳ Ｐゴシック" pitchFamily="-65" charset="-128"/>
                <a:cs typeface="Cambria"/>
              </a:rPr>
              <a:t>. Accessed 25 Nov </a:t>
            </a:r>
            <a:r>
              <a:rPr lang="en-US" sz="1000" dirty="0" smtClean="0">
                <a:latin typeface="Cambria"/>
                <a:ea typeface="ＭＳ Ｐゴシック" pitchFamily="-65" charset="-128"/>
                <a:cs typeface="Cambria"/>
              </a:rPr>
              <a:t>2010</a:t>
            </a:r>
          </a:p>
          <a:p>
            <a:pPr>
              <a:buFont typeface="Wingdings" pitchFamily="-65" charset="2"/>
              <a:buNone/>
            </a:pPr>
            <a:endParaRPr lang="en-US" sz="1000" dirty="0" smtClean="0">
              <a:latin typeface="Cambria"/>
              <a:ea typeface="ＭＳ Ｐゴシック" pitchFamily="-65" charset="-128"/>
              <a:cs typeface="Cambria"/>
            </a:endParaRPr>
          </a:p>
          <a:p>
            <a:pPr>
              <a:buFont typeface="Wingdings" pitchFamily="-65" charset="2"/>
              <a:buNone/>
            </a:pPr>
            <a:r>
              <a:rPr lang="en-US" sz="1000" dirty="0">
                <a:latin typeface="Cambria"/>
                <a:ea typeface="ＭＳ Ｐゴシック" pitchFamily="-65" charset="-128"/>
                <a:cs typeface="Cambria"/>
              </a:rPr>
              <a:t>Dane </a:t>
            </a:r>
            <a:r>
              <a:rPr lang="en-US" sz="1000" dirty="0" err="1">
                <a:latin typeface="Cambria"/>
                <a:ea typeface="ＭＳ Ｐゴシック" pitchFamily="-65" charset="-128"/>
                <a:cs typeface="Cambria"/>
              </a:rPr>
              <a:t>Rowlands</a:t>
            </a:r>
            <a:r>
              <a:rPr lang="en-US" sz="1000" dirty="0">
                <a:latin typeface="Cambria"/>
                <a:ea typeface="ＭＳ Ｐゴシック" pitchFamily="-65" charset="-128"/>
                <a:cs typeface="Cambria"/>
              </a:rPr>
              <a:t> 2008. Emerging Donors in International Development Assistance: A Synthesis Report. Norman Paterson School of International Affairs. Carleton University. </a:t>
            </a:r>
            <a:r>
              <a:rPr lang="en-GB" sz="1000" u="sng" dirty="0">
                <a:latin typeface="Cambria"/>
                <a:ea typeface="ＭＳ Ｐゴシック" pitchFamily="-65" charset="-128"/>
                <a:cs typeface="Cambria"/>
                <a:hlinkClick r:id="rId4"/>
              </a:rPr>
              <a:t>http://www.idrc.ca/uploads/user-S/12447280141Synthesis_Report.pdf</a:t>
            </a:r>
            <a:r>
              <a:rPr lang="en-GB" sz="1000" dirty="0">
                <a:latin typeface="Cambria"/>
                <a:ea typeface="ＭＳ Ｐゴシック" pitchFamily="-65" charset="-128"/>
                <a:cs typeface="Cambria"/>
              </a:rPr>
              <a:t>. Accessed 25 Nov </a:t>
            </a:r>
            <a:r>
              <a:rPr lang="en-GB" sz="1000" dirty="0" smtClean="0">
                <a:latin typeface="Cambria"/>
                <a:ea typeface="ＭＳ Ｐゴシック" pitchFamily="-65" charset="-128"/>
                <a:cs typeface="Cambria"/>
              </a:rPr>
              <a:t>2010</a:t>
            </a:r>
          </a:p>
          <a:p>
            <a:pPr>
              <a:buFont typeface="Wingdings" pitchFamily="-65" charset="2"/>
              <a:buNone/>
            </a:pPr>
            <a:endParaRPr lang="en-GB" sz="1000" dirty="0" smtClean="0">
              <a:latin typeface="Cambria"/>
              <a:ea typeface="ＭＳ Ｐゴシック" pitchFamily="-65" charset="-128"/>
              <a:cs typeface="Cambria"/>
            </a:endParaRPr>
          </a:p>
          <a:p>
            <a:pPr>
              <a:buFont typeface="Wingdings" pitchFamily="-65" charset="2"/>
              <a:buNone/>
            </a:pPr>
            <a:r>
              <a:rPr lang="en-US" sz="1000" dirty="0" smtClean="0">
                <a:latin typeface="Cambria"/>
                <a:cs typeface="Cambria"/>
              </a:rPr>
              <a:t>Angelika </a:t>
            </a:r>
            <a:r>
              <a:rPr lang="en-US" sz="1000" dirty="0" err="1" smtClean="0">
                <a:latin typeface="Cambria"/>
                <a:cs typeface="Cambria"/>
              </a:rPr>
              <a:t>Schrettenbrunner</a:t>
            </a:r>
            <a:r>
              <a:rPr lang="en-US" sz="1000" dirty="0" smtClean="0">
                <a:latin typeface="Cambria"/>
                <a:cs typeface="Cambria"/>
              </a:rPr>
              <a:t> und Lisa </a:t>
            </a:r>
            <a:r>
              <a:rPr lang="en-US" sz="1000" dirty="0" err="1" smtClean="0">
                <a:latin typeface="Cambria"/>
                <a:cs typeface="Cambria"/>
              </a:rPr>
              <a:t>Reigl</a:t>
            </a:r>
            <a:r>
              <a:rPr lang="en-US" sz="1000" dirty="0" smtClean="0">
                <a:latin typeface="Cambria"/>
                <a:cs typeface="Cambria"/>
              </a:rPr>
              <a:t>. </a:t>
            </a:r>
            <a:r>
              <a:rPr lang="de-DE" sz="1000" dirty="0" smtClean="0">
                <a:latin typeface="Cambria"/>
                <a:cs typeface="Cambria"/>
              </a:rPr>
              <a:t>Global Health und Entwicklungszusammenarbeit im Gesundheitsbereich. </a:t>
            </a:r>
            <a:r>
              <a:rPr lang="en-US" sz="1000" dirty="0" smtClean="0">
                <a:latin typeface="Cambria"/>
                <a:cs typeface="Cambria"/>
              </a:rPr>
              <a:t>Deutsche </a:t>
            </a:r>
            <a:r>
              <a:rPr lang="en-US" sz="1000" dirty="0" err="1" smtClean="0">
                <a:latin typeface="Cambria"/>
                <a:cs typeface="Cambria"/>
              </a:rPr>
              <a:t>Gesellschaft</a:t>
            </a:r>
            <a:r>
              <a:rPr lang="en-US" sz="1000" dirty="0" smtClean="0">
                <a:latin typeface="Cambria"/>
                <a:cs typeface="Cambria"/>
              </a:rPr>
              <a:t> </a:t>
            </a:r>
            <a:r>
              <a:rPr lang="en-US" sz="1000" dirty="0" err="1" smtClean="0">
                <a:latin typeface="Cambria"/>
                <a:cs typeface="Cambria"/>
              </a:rPr>
              <a:t>für</a:t>
            </a:r>
            <a:r>
              <a:rPr lang="en-US" sz="1000" dirty="0" smtClean="0">
                <a:latin typeface="Cambria"/>
                <a:cs typeface="Cambria"/>
              </a:rPr>
              <a:t> </a:t>
            </a:r>
            <a:r>
              <a:rPr lang="en-US" sz="1000" dirty="0" err="1" smtClean="0">
                <a:latin typeface="Cambria"/>
                <a:cs typeface="Cambria"/>
              </a:rPr>
              <a:t>Internationale</a:t>
            </a:r>
            <a:r>
              <a:rPr lang="en-US" sz="1000" dirty="0" smtClean="0">
                <a:latin typeface="Cambria"/>
                <a:cs typeface="Cambria"/>
              </a:rPr>
              <a:t> </a:t>
            </a:r>
            <a:r>
              <a:rPr lang="en-US" sz="1000" dirty="0" err="1" smtClean="0">
                <a:latin typeface="Cambria"/>
                <a:cs typeface="Cambria"/>
              </a:rPr>
              <a:t>Zusammenarbeit</a:t>
            </a:r>
            <a:r>
              <a:rPr lang="en-US" sz="1000" dirty="0" smtClean="0">
                <a:latin typeface="Cambria"/>
                <a:cs typeface="Cambria"/>
              </a:rPr>
              <a:t>.  </a:t>
            </a:r>
            <a:r>
              <a:rPr lang="en-US" sz="1000" dirty="0" err="1" smtClean="0">
                <a:latin typeface="Cambria"/>
                <a:cs typeface="Cambria"/>
              </a:rPr>
              <a:t>Universität</a:t>
            </a:r>
            <a:r>
              <a:rPr lang="en-US" sz="1000" dirty="0" smtClean="0">
                <a:latin typeface="Cambria"/>
                <a:cs typeface="Cambria"/>
              </a:rPr>
              <a:t> Bonn, 09.Oktober 2013</a:t>
            </a:r>
          </a:p>
          <a:p>
            <a:pPr>
              <a:buFont typeface="Wingdings" pitchFamily="-65" charset="2"/>
              <a:buNone/>
            </a:pPr>
            <a:endParaRPr lang="en-US" sz="1000" dirty="0" smtClean="0">
              <a:latin typeface="Cambria"/>
              <a:ea typeface="ＭＳ Ｐゴシック" pitchFamily="-65" charset="-128"/>
              <a:cs typeface="Cambria"/>
            </a:endParaRPr>
          </a:p>
          <a:p>
            <a:pPr>
              <a:buFont typeface="Wingdings" pitchFamily="-65" charset="2"/>
              <a:buNone/>
            </a:pPr>
            <a:r>
              <a:rPr lang="en-US" sz="1000" dirty="0" smtClean="0">
                <a:latin typeface="Cambria"/>
                <a:ea typeface="ＭＳ Ｐゴシック" pitchFamily="-65" charset="-128"/>
                <a:cs typeface="Cambria"/>
              </a:rPr>
              <a:t>UN General Assembly, 2010, Outcome document  of the High-level Plenary Meeting of the 65</a:t>
            </a:r>
            <a:r>
              <a:rPr lang="en-US" sz="1000" baseline="30000" dirty="0" smtClean="0">
                <a:latin typeface="Cambria"/>
                <a:ea typeface="ＭＳ Ｐゴシック" pitchFamily="-65" charset="-128"/>
                <a:cs typeface="Cambria"/>
              </a:rPr>
              <a:t>th</a:t>
            </a:r>
            <a:r>
              <a:rPr lang="en-US" sz="1000" dirty="0" smtClean="0">
                <a:latin typeface="Cambria"/>
                <a:ea typeface="ＭＳ Ｐゴシック" pitchFamily="-65" charset="-128"/>
                <a:cs typeface="Cambria"/>
              </a:rPr>
              <a:t> session of the General Assembly on the Millennium Development Goals. September 2010. A/64/L-72. </a:t>
            </a:r>
            <a:r>
              <a:rPr lang="en-US" sz="1000" dirty="0" smtClean="0">
                <a:latin typeface="Cambria"/>
                <a:ea typeface="ＭＳ Ｐゴシック" pitchFamily="-65" charset="-128"/>
                <a:cs typeface="Cambria"/>
                <a:hlinkClick r:id="rId5"/>
              </a:rPr>
              <a:t>www.un.org/MDGs</a:t>
            </a:r>
            <a:endParaRPr lang="en-US" sz="1000" dirty="0" smtClean="0">
              <a:latin typeface="Cambria"/>
              <a:ea typeface="ＭＳ Ｐゴシック" pitchFamily="-65" charset="-128"/>
              <a:cs typeface="Cambria"/>
            </a:endParaRPr>
          </a:p>
          <a:p>
            <a:pPr>
              <a:buFont typeface="Wingdings" pitchFamily="-65" charset="2"/>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UNDP. Human Development Report 2010. </a:t>
            </a:r>
            <a:r>
              <a:rPr lang="en-US" sz="1000" dirty="0" smtClean="0">
                <a:latin typeface="Cambria"/>
                <a:ea typeface="ＭＳ Ｐゴシック" pitchFamily="-65" charset="-128"/>
                <a:cs typeface="Cambria"/>
                <a:hlinkClick r:id="rId6"/>
              </a:rPr>
              <a:t>www.undp.org</a:t>
            </a: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UNRISD, Combating Poverty and Inequality: Structural Change, Social Policy and Politics 2010. </a:t>
            </a:r>
            <a:r>
              <a:rPr lang="en-US" sz="1000" dirty="0" smtClean="0">
                <a:latin typeface="Cambria"/>
                <a:ea typeface="ＭＳ Ｐゴシック" pitchFamily="-65" charset="-128"/>
                <a:cs typeface="Cambria"/>
                <a:hlinkClick r:id="rId7"/>
              </a:rPr>
              <a:t>http://www.unrisd.org/80256B3C005BCCF9/(httpPublications)/BBA20D83E347DBAFC125778200440AA7?OpenDocument</a:t>
            </a: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UN General Assembly, Outcome document  of the High-level Plenary Meeting of the 65</a:t>
            </a:r>
            <a:r>
              <a:rPr lang="en-US" sz="1000" baseline="30000" dirty="0" smtClean="0">
                <a:latin typeface="Cambria"/>
                <a:ea typeface="ＭＳ Ｐゴシック" pitchFamily="-65" charset="-128"/>
                <a:cs typeface="Cambria"/>
              </a:rPr>
              <a:t>th</a:t>
            </a:r>
            <a:r>
              <a:rPr lang="en-US" sz="1000" dirty="0" smtClean="0">
                <a:latin typeface="Cambria"/>
                <a:ea typeface="ＭＳ Ｐゴシック" pitchFamily="-65" charset="-128"/>
                <a:cs typeface="Cambria"/>
              </a:rPr>
              <a:t> session of the General Assembly on the Millennium Development Goals. September 2010. A/64/L-72. </a:t>
            </a:r>
            <a:r>
              <a:rPr lang="en-US" sz="1000" dirty="0" smtClean="0">
                <a:latin typeface="Cambria"/>
                <a:ea typeface="ＭＳ Ｐゴシック" pitchFamily="-65" charset="-128"/>
                <a:cs typeface="Cambria"/>
                <a:hlinkClick r:id="rId5"/>
              </a:rPr>
              <a:t>www.un.org/MDGs</a:t>
            </a: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UN. Universal Declaration of Human Rights. </a:t>
            </a:r>
            <a:r>
              <a:rPr lang="en-US" sz="1000" dirty="0" smtClean="0">
                <a:latin typeface="Cambria"/>
                <a:ea typeface="ＭＳ Ｐゴシック" pitchFamily="-65" charset="-128"/>
                <a:cs typeface="Cambria"/>
                <a:hlinkClick r:id="rId8"/>
              </a:rPr>
              <a:t>http://www.un.org/en/documents/udhr/</a:t>
            </a: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r>
              <a:rPr lang="en-US" sz="1000" dirty="0" smtClean="0">
                <a:latin typeface="Cambria" pitchFamily="-65" charset="0"/>
                <a:ea typeface="ＭＳ Ｐゴシック" pitchFamily="-65" charset="-128"/>
                <a:cs typeface="ＭＳ Ｐゴシック" pitchFamily="-65" charset="-128"/>
              </a:rPr>
              <a:t>UN 1969. International Convention on the Elimination of All Forms of Racial Discrimination http://www2.ohchr.org/english/law/cerd.htm</a:t>
            </a:r>
          </a:p>
          <a:p>
            <a:pPr>
              <a:buNone/>
            </a:pPr>
            <a:endParaRPr lang="en-US" sz="1000" dirty="0" smtClean="0">
              <a:latin typeface="Cambria" pitchFamily="-65" charset="0"/>
              <a:ea typeface="ＭＳ Ｐゴシック" pitchFamily="-65" charset="-128"/>
              <a:cs typeface="ＭＳ Ｐゴシック" pitchFamily="-65" charset="-128"/>
            </a:endParaRPr>
          </a:p>
          <a:p>
            <a:pPr>
              <a:buNone/>
            </a:pPr>
            <a:r>
              <a:rPr lang="en-US" sz="1000" dirty="0" smtClean="0">
                <a:latin typeface="Cambria" pitchFamily="-65" charset="0"/>
                <a:ea typeface="ＭＳ Ｐゴシック" pitchFamily="-65" charset="-128"/>
                <a:cs typeface="ＭＳ Ｐゴシック" pitchFamily="-65" charset="-128"/>
              </a:rPr>
              <a:t>UN 1979 Convention on the Eradication  of all Forms of Discrimination against Women, </a:t>
            </a:r>
            <a:r>
              <a:rPr lang="en-US" sz="1000" dirty="0" smtClean="0">
                <a:latin typeface="Cambria" pitchFamily="-65" charset="0"/>
                <a:ea typeface="ＭＳ Ｐゴシック" pitchFamily="-65" charset="-128"/>
                <a:cs typeface="ＭＳ Ｐゴシック" pitchFamily="-65" charset="-128"/>
                <a:hlinkClick r:id="rId9"/>
              </a:rPr>
              <a:t>http://www.un.org/womenwatch/daw/cedaw/text/econvention.htm</a:t>
            </a:r>
            <a:endParaRPr lang="en-US" sz="1000" dirty="0" smtClean="0">
              <a:latin typeface="Cambria" pitchFamily="-65" charset="0"/>
              <a:ea typeface="ＭＳ Ｐゴシック" pitchFamily="-65" charset="-128"/>
              <a:cs typeface="ＭＳ Ｐゴシック" pitchFamily="-65" charset="-128"/>
            </a:endParaRPr>
          </a:p>
          <a:p>
            <a:pPr>
              <a:buNone/>
            </a:pPr>
            <a:endParaRPr lang="en-US" sz="1000" dirty="0" smtClean="0">
              <a:latin typeface="Cambria" pitchFamily="-65" charset="0"/>
              <a:ea typeface="ＭＳ Ｐゴシック" pitchFamily="-65" charset="-128"/>
              <a:cs typeface="ＭＳ Ｐゴシック" pitchFamily="-65" charset="-128"/>
            </a:endParaRPr>
          </a:p>
          <a:p>
            <a:pPr>
              <a:buNone/>
            </a:pPr>
            <a:endParaRPr lang="en-US" sz="1000" dirty="0" smtClean="0">
              <a:latin typeface="Cambria"/>
              <a:ea typeface="ＭＳ Ｐゴシック" pitchFamily="-65" charset="-128"/>
              <a:cs typeface="Cambria"/>
            </a:endParaRPr>
          </a:p>
          <a:p>
            <a:pPr>
              <a:buNone/>
            </a:pPr>
            <a:endParaRPr lang="en-US" sz="1200" dirty="0" smtClean="0">
              <a:latin typeface="Cambria"/>
              <a:ea typeface="ＭＳ Ｐゴシック" pitchFamily="-65" charset="-128"/>
              <a:cs typeface="Cambria"/>
            </a:endParaRPr>
          </a:p>
          <a:p>
            <a:pPr>
              <a:buFont typeface="Wingdings" pitchFamily="-65" charset="2"/>
              <a:buNone/>
            </a:pPr>
            <a:endParaRPr lang="en-US" sz="1200" dirty="0" smtClean="0">
              <a:latin typeface="Cambria"/>
              <a:ea typeface="ＭＳ Ｐゴシック" pitchFamily="-65" charset="-128"/>
              <a:cs typeface="Cambria"/>
            </a:endParaRPr>
          </a:p>
          <a:p>
            <a:pPr>
              <a:buFont typeface="Wingdings" pitchFamily="-65" charset="2"/>
              <a:buNone/>
            </a:pPr>
            <a:endParaRPr lang="fr-CH" sz="1000" dirty="0">
              <a:latin typeface="Cambria"/>
              <a:ea typeface="ＭＳ Ｐゴシック" pitchFamily="-65" charset="-128"/>
              <a:cs typeface="Cambria"/>
            </a:endParaRPr>
          </a:p>
          <a:p>
            <a:endParaRPr lang="de-DE" sz="1000" dirty="0">
              <a:latin typeface="Cambria"/>
              <a:ea typeface="ＭＳ Ｐゴシック" pitchFamily="-65" charset="-128"/>
              <a:cs typeface="Cambria"/>
            </a:endParaRPr>
          </a:p>
          <a:p>
            <a:pPr>
              <a:buFont typeface="Wingdings" pitchFamily="-65" charset="2"/>
              <a:buNone/>
            </a:pPr>
            <a:endParaRPr lang="en-US" sz="1000" dirty="0">
              <a:latin typeface="Cambria"/>
              <a:ea typeface="ＭＳ Ｐゴシック" pitchFamily="-65" charset="-128"/>
              <a:cs typeface="Cambria"/>
            </a:endParaRPr>
          </a:p>
          <a:p>
            <a:endParaRPr lang="en-US" sz="1000" dirty="0">
              <a:latin typeface="Cambria"/>
              <a:ea typeface="ＭＳ Ｐゴシック" pitchFamily="-65" charset="-128"/>
              <a:cs typeface="Cambria"/>
            </a:endParaRPr>
          </a:p>
          <a:p>
            <a:endParaRPr lang="en-US" sz="1000" dirty="0">
              <a:latin typeface="Cambria"/>
              <a:ea typeface="ＭＳ Ｐゴシック" pitchFamily="-65" charset="-128"/>
              <a:cs typeface="Cambria"/>
            </a:endParaRPr>
          </a:p>
          <a:p>
            <a:pPr>
              <a:buFont typeface="Wingdings" pitchFamily="-65" charset="2"/>
              <a:buNone/>
            </a:pPr>
            <a:endParaRPr lang="en-US" sz="1100" dirty="0">
              <a:latin typeface="Cambria"/>
              <a:ea typeface="ＭＳ Ｐゴシック" pitchFamily="-65" charset="-128"/>
              <a:cs typeface="Cambria"/>
            </a:endParaRPr>
          </a:p>
          <a:p>
            <a:endParaRPr lang="en-US" sz="1400" dirty="0">
              <a:latin typeface="Cambria"/>
              <a:ea typeface="ＭＳ Ｐゴシック" pitchFamily="-65" charset="-128"/>
              <a:cs typeface="Cambria"/>
            </a:endParaRPr>
          </a:p>
          <a:p>
            <a:endParaRPr lang="en-US" sz="1400" dirty="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itle 1"/>
          <p:cNvSpPr>
            <a:spLocks noGrp="1"/>
          </p:cNvSpPr>
          <p:nvPr>
            <p:ph type="title"/>
          </p:nvPr>
        </p:nvSpPr>
        <p:spPr>
          <a:xfrm>
            <a:off x="1371600" y="0"/>
            <a:ext cx="7313613" cy="1143000"/>
          </a:xfrm>
        </p:spPr>
        <p:txBody>
          <a:bodyPr/>
          <a:lstStyle/>
          <a:p>
            <a:r>
              <a:rPr lang="en-US" dirty="0" smtClean="0">
                <a:ea typeface="ＭＳ Ｐゴシック" pitchFamily="-65" charset="-128"/>
                <a:cs typeface="ＭＳ Ｐゴシック" pitchFamily="-65" charset="-128"/>
              </a:rPr>
              <a:t>References/reading suggestions 3: </a:t>
            </a:r>
            <a:endParaRPr lang="en-US" dirty="0">
              <a:ea typeface="ＭＳ Ｐゴシック" pitchFamily="-65" charset="-128"/>
              <a:cs typeface="ＭＳ Ｐゴシック" pitchFamily="-65" charset="-128"/>
            </a:endParaRPr>
          </a:p>
        </p:txBody>
      </p:sp>
      <p:sp>
        <p:nvSpPr>
          <p:cNvPr id="95235" name="Content Placeholder 2"/>
          <p:cNvSpPr>
            <a:spLocks noGrp="1"/>
          </p:cNvSpPr>
          <p:nvPr>
            <p:ph idx="1"/>
          </p:nvPr>
        </p:nvSpPr>
        <p:spPr>
          <a:xfrm>
            <a:off x="838200" y="1295400"/>
            <a:ext cx="8458200" cy="5562600"/>
          </a:xfrm>
        </p:spPr>
        <p:txBody>
          <a:bodyPr/>
          <a:lstStyle/>
          <a:p>
            <a:pPr>
              <a:buNone/>
            </a:pPr>
            <a:endParaRPr lang="en-US" sz="1800" dirty="0" smtClean="0">
              <a:latin typeface="Cambria" pitchFamily="-65" charset="0"/>
              <a:ea typeface="ＭＳ Ｐゴシック" pitchFamily="-65" charset="-128"/>
              <a:cs typeface="ＭＳ Ｐゴシック" pitchFamily="-65" charset="-128"/>
            </a:endParaRPr>
          </a:p>
          <a:p>
            <a:pPr>
              <a:buNone/>
            </a:pPr>
            <a:endParaRPr lang="en-US" sz="1600" dirty="0" smtClean="0">
              <a:latin typeface="Cambria"/>
              <a:ea typeface="ＭＳ Ｐゴシック" pitchFamily="-65" charset="-128"/>
              <a:cs typeface="Cambria"/>
            </a:endParaRPr>
          </a:p>
          <a:p>
            <a:pPr>
              <a:buNone/>
            </a:pPr>
            <a:r>
              <a:rPr lang="en-US" sz="1000" dirty="0" smtClean="0">
                <a:latin typeface="Cambria" pitchFamily="-65" charset="0"/>
                <a:ea typeface="ＭＳ Ｐゴシック" pitchFamily="-65" charset="-128"/>
                <a:cs typeface="ＭＳ Ｐゴシック" pitchFamily="-65" charset="-128"/>
              </a:rPr>
              <a:t>UN 1990. Convention on the Rights of the Child. http://www2.ohchr.org/english/law/crc.htm</a:t>
            </a:r>
          </a:p>
          <a:p>
            <a:pPr>
              <a:buNone/>
            </a:pPr>
            <a:r>
              <a:rPr lang="en-US" sz="1000" dirty="0" smtClean="0">
                <a:latin typeface="Cambria" pitchFamily="-65" charset="0"/>
                <a:ea typeface="ＭＳ Ｐゴシック" pitchFamily="-65" charset="-128"/>
                <a:cs typeface="ＭＳ Ｐゴシック" pitchFamily="-65" charset="-128"/>
              </a:rPr>
              <a:t> </a:t>
            </a:r>
          </a:p>
          <a:p>
            <a:pPr>
              <a:buNone/>
            </a:pPr>
            <a:r>
              <a:rPr lang="en-US" sz="1000" dirty="0" smtClean="0">
                <a:latin typeface="Cambria"/>
                <a:ea typeface="ＭＳ Ｐゴシック" pitchFamily="-65" charset="-128"/>
                <a:cs typeface="Cambria"/>
              </a:rPr>
              <a:t>UN Secretary General. </a:t>
            </a:r>
            <a:r>
              <a:rPr lang="en-US" sz="1000" dirty="0" smtClean="0">
                <a:latin typeface="Cambria"/>
                <a:cs typeface="Cambria"/>
              </a:rPr>
              <a:t>A life of dignity for all: accelerating progress towards the Millennium Development Goals and advancing the United Nations development agenda beyond 2015 . Sixty-eighth session. Follow-up to the outcome of the Millennium Summit . A/68/202  </a:t>
            </a:r>
            <a:r>
              <a:rPr lang="en-US" sz="1000" dirty="0" err="1" smtClean="0"/>
              <a:t>www.un.org</a:t>
            </a:r>
            <a:endParaRPr lang="en-US" sz="1000" dirty="0" smtClean="0">
              <a:latin typeface="Cambria"/>
              <a:ea typeface="ＭＳ Ｐゴシック" pitchFamily="-65" charset="-128"/>
              <a:cs typeface="Cambria"/>
            </a:endParaRPr>
          </a:p>
          <a:p>
            <a:pPr>
              <a:buNone/>
            </a:pPr>
            <a:endParaRPr lang="en-US" sz="1000" dirty="0" smtClean="0">
              <a:latin typeface="Cambria" pitchFamily="-65" charset="0"/>
              <a:ea typeface="ＭＳ Ｐゴシック" pitchFamily="-65" charset="-128"/>
              <a:cs typeface="ＭＳ Ｐゴシック" pitchFamily="-65" charset="-128"/>
            </a:endParaRPr>
          </a:p>
          <a:p>
            <a:pPr>
              <a:buNone/>
            </a:pPr>
            <a:r>
              <a:rPr lang="en-US" sz="1000" dirty="0" smtClean="0">
                <a:latin typeface="Cambria" pitchFamily="-65" charset="0"/>
                <a:ea typeface="ＭＳ Ｐゴシック" pitchFamily="-65" charset="-128"/>
                <a:cs typeface="ＭＳ Ｐゴシック" pitchFamily="-65" charset="-128"/>
              </a:rPr>
              <a:t>UN Department of Economic and Social Affairs. Rethinking Poverty. Report on the World Social Situation 2010. United Nations, New York. http://www.un.org/esa/socdev/rwss/2010.html </a:t>
            </a:r>
          </a:p>
          <a:p>
            <a:pPr>
              <a:buNone/>
            </a:pPr>
            <a:r>
              <a:rPr lang="en-US" sz="1000" dirty="0" smtClean="0">
                <a:latin typeface="Cambria" pitchFamily="-65" charset="0"/>
                <a:ea typeface="ＭＳ Ｐゴシック" pitchFamily="-65" charset="-128"/>
                <a:cs typeface="ＭＳ Ｐゴシック" pitchFamily="-65" charset="-128"/>
              </a:rPr>
              <a:t> </a:t>
            </a:r>
          </a:p>
          <a:p>
            <a:pPr>
              <a:buNone/>
            </a:pPr>
            <a:r>
              <a:rPr lang="en-US" sz="1000" dirty="0" smtClean="0">
                <a:latin typeface="Cambria"/>
                <a:ea typeface="ＭＳ Ｐゴシック" pitchFamily="-65" charset="-128"/>
                <a:cs typeface="Cambria"/>
              </a:rPr>
              <a:t>UNICEF, Narrowing the gaps to meet the goals. Equity-focused approach to child survival and development. New York 7 September 2010. </a:t>
            </a:r>
            <a:r>
              <a:rPr lang="en-US" sz="1000" u="sng" dirty="0" smtClean="0">
                <a:latin typeface="Cambria"/>
                <a:ea typeface="ＭＳ Ｐゴシック" pitchFamily="-65" charset="-128"/>
                <a:cs typeface="Cambria"/>
                <a:hlinkClick r:id="rId3"/>
              </a:rPr>
              <a:t>http://www.unicef.org/nutrition/index_55927.html</a:t>
            </a: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UN General Assembly. Declaration on the Right to Development. 4 December 1986, 97th plenary meeting. </a:t>
            </a:r>
            <a:r>
              <a:rPr lang="en-US" sz="1000" dirty="0" smtClean="0">
                <a:latin typeface="Cambria"/>
                <a:ea typeface="ＭＳ Ｐゴシック" pitchFamily="-65" charset="-128"/>
                <a:cs typeface="Cambria"/>
                <a:hlinkClick r:id="rId4"/>
              </a:rPr>
              <a:t>http://www.un.org/documents/ga/res/41/a41r128.htm</a:t>
            </a:r>
            <a:endParaRPr lang="en-US" sz="1000" dirty="0" smtClean="0">
              <a:latin typeface="Cambria"/>
              <a:ea typeface="ＭＳ Ｐゴシック" pitchFamily="-65" charset="-128"/>
              <a:cs typeface="Cambria"/>
            </a:endParaRPr>
          </a:p>
          <a:p>
            <a:pPr>
              <a:buNone/>
            </a:pPr>
            <a:endParaRPr lang="en-US" sz="1000" dirty="0" smtClean="0">
              <a:latin typeface="Cambria"/>
              <a:ea typeface="ＭＳ Ｐゴシック" pitchFamily="-65" charset="-128"/>
              <a:cs typeface="Cambria"/>
            </a:endParaRPr>
          </a:p>
          <a:p>
            <a:pPr>
              <a:buNone/>
            </a:pPr>
            <a:r>
              <a:rPr lang="en-US" sz="1000" dirty="0" smtClean="0">
                <a:latin typeface="Cambria"/>
                <a:ea typeface="ＭＳ Ｐゴシック" pitchFamily="-65" charset="-128"/>
                <a:cs typeface="Cambria"/>
              </a:rPr>
              <a:t>WHO, World Health Report 2008. Primary health care, now more than ever. </a:t>
            </a:r>
            <a:r>
              <a:rPr lang="en-US" sz="1000" u="sng" dirty="0" smtClean="0">
                <a:latin typeface="Cambria"/>
                <a:ea typeface="ＭＳ Ｐゴシック" pitchFamily="-65" charset="-128"/>
                <a:cs typeface="Cambria"/>
                <a:hlinkClick r:id="rId5"/>
              </a:rPr>
              <a:t>www.who.int/whr/en</a:t>
            </a:r>
            <a:endParaRPr lang="de-DE" sz="1000" dirty="0" smtClean="0">
              <a:latin typeface="Cambria"/>
              <a:ea typeface="ＭＳ Ｐゴシック" pitchFamily="-65" charset="-128"/>
              <a:cs typeface="Cambria"/>
              <a:hlinkClick r:id="rId6"/>
            </a:endParaRPr>
          </a:p>
          <a:p>
            <a:pPr>
              <a:buNone/>
            </a:pPr>
            <a:endParaRPr lang="en-US" sz="1000" dirty="0" smtClean="0">
              <a:latin typeface="Cambria"/>
              <a:ea typeface="ＭＳ Ｐゴシック" pitchFamily="-65" charset="-128"/>
              <a:cs typeface="Cambria"/>
              <a:hlinkClick r:id="rId6"/>
            </a:endParaRPr>
          </a:p>
          <a:p>
            <a:pPr>
              <a:buNone/>
            </a:pPr>
            <a:r>
              <a:rPr lang="en-US" sz="1000" dirty="0" smtClean="0">
                <a:latin typeface="Cambria"/>
                <a:ea typeface="ＭＳ Ｐゴシック" pitchFamily="-65" charset="-128"/>
                <a:cs typeface="Cambria"/>
                <a:hlinkClick r:id="rId6"/>
              </a:rPr>
              <a:t>http://geography.about.com/od/lists/a/independenceday.htm</a:t>
            </a:r>
            <a:r>
              <a:rPr lang="en-US" sz="1000" dirty="0" smtClean="0">
                <a:latin typeface="Cambria"/>
                <a:ea typeface="ＭＳ Ｐゴシック" pitchFamily="-65" charset="-128"/>
                <a:cs typeface="Cambria"/>
              </a:rPr>
              <a:t>, accessed 22 Nov 2010</a:t>
            </a:r>
            <a:endParaRPr lang="de-DE" sz="1000" dirty="0" smtClean="0">
              <a:latin typeface="Cambria"/>
              <a:ea typeface="ＭＳ Ｐゴシック" pitchFamily="-65" charset="-128"/>
              <a:cs typeface="Cambria"/>
            </a:endParaRPr>
          </a:p>
          <a:p>
            <a:pPr>
              <a:buNone/>
            </a:pPr>
            <a:endParaRPr lang="de-DE" sz="1000" dirty="0" smtClean="0">
              <a:latin typeface="Cambria"/>
              <a:ea typeface="ＭＳ Ｐゴシック" pitchFamily="-65" charset="-128"/>
              <a:cs typeface="Cambria"/>
              <a:hlinkClick r:id="rId7"/>
            </a:endParaRPr>
          </a:p>
          <a:p>
            <a:pPr>
              <a:buNone/>
            </a:pPr>
            <a:r>
              <a:rPr lang="de-DE" sz="1000" dirty="0" smtClean="0">
                <a:latin typeface="Cambria"/>
                <a:ea typeface="ＭＳ Ｐゴシック" pitchFamily="-65" charset="-128"/>
                <a:cs typeface="Cambria"/>
                <a:hlinkClick r:id="rId7"/>
              </a:rPr>
              <a:t>www.worldmapper.org/posters/worldmapper_map213_ver5.pd</a:t>
            </a:r>
            <a:r>
              <a:rPr lang="de-DE" sz="1000" dirty="0" smtClean="0">
                <a:latin typeface="Cambria"/>
                <a:ea typeface="ＭＳ Ｐゴシック" pitchFamily="-65" charset="-128"/>
                <a:cs typeface="Cambria"/>
              </a:rPr>
              <a:t>, </a:t>
            </a:r>
            <a:r>
              <a:rPr lang="de-DE" sz="1000" dirty="0" err="1" smtClean="0">
                <a:latin typeface="Cambria"/>
                <a:ea typeface="ＭＳ Ｐゴシック" pitchFamily="-65" charset="-128"/>
                <a:cs typeface="Cambria"/>
              </a:rPr>
              <a:t>accessed</a:t>
            </a:r>
            <a:r>
              <a:rPr lang="de-DE" sz="1000" dirty="0" smtClean="0">
                <a:latin typeface="Cambria"/>
                <a:ea typeface="ＭＳ Ｐゴシック" pitchFamily="-65" charset="-128"/>
                <a:cs typeface="Cambria"/>
              </a:rPr>
              <a:t> 22 Nov 2010</a:t>
            </a:r>
          </a:p>
          <a:p>
            <a:pPr>
              <a:buNone/>
            </a:pPr>
            <a:endParaRPr lang="en-US" sz="1000" dirty="0" smtClean="0">
              <a:latin typeface="Cambria"/>
              <a:ea typeface="ＭＳ Ｐゴシック" pitchFamily="-65" charset="-128"/>
              <a:cs typeface="Cambria"/>
              <a:hlinkClick r:id="rId8"/>
            </a:endParaRPr>
          </a:p>
          <a:p>
            <a:pPr>
              <a:buNone/>
            </a:pPr>
            <a:r>
              <a:rPr lang="en-US" sz="1000" dirty="0" smtClean="0">
                <a:latin typeface="Cambria"/>
                <a:ea typeface="ＭＳ Ｐゴシック" pitchFamily="-65" charset="-128"/>
                <a:cs typeface="Cambria"/>
                <a:hlinkClick r:id="rId8"/>
              </a:rPr>
              <a:t>http://www.g20.org/about_what_is_g20.aspx</a:t>
            </a:r>
            <a:r>
              <a:rPr lang="en-US" sz="1000" dirty="0" smtClean="0">
                <a:latin typeface="Cambria"/>
                <a:ea typeface="ＭＳ Ｐゴシック" pitchFamily="-65" charset="-128"/>
                <a:cs typeface="Cambria"/>
              </a:rPr>
              <a:t>, </a:t>
            </a:r>
            <a:r>
              <a:rPr lang="de-DE" sz="1000" dirty="0" err="1" smtClean="0">
                <a:latin typeface="Cambria"/>
                <a:ea typeface="ＭＳ Ｐゴシック" pitchFamily="-65" charset="-128"/>
                <a:cs typeface="Cambria"/>
              </a:rPr>
              <a:t>accessed</a:t>
            </a:r>
            <a:r>
              <a:rPr lang="de-DE" sz="1000" dirty="0" smtClean="0">
                <a:latin typeface="Cambria"/>
                <a:ea typeface="ＭＳ Ｐゴシック" pitchFamily="-65" charset="-128"/>
                <a:cs typeface="Cambria"/>
              </a:rPr>
              <a:t> 23 Nov 2010</a:t>
            </a:r>
          </a:p>
          <a:p>
            <a:pPr>
              <a:buNone/>
            </a:pPr>
            <a:endParaRPr lang="en-US" sz="1000" dirty="0" smtClean="0">
              <a:latin typeface="Cambria" pitchFamily="-65" charset="0"/>
              <a:ea typeface="ＭＳ Ｐゴシック" pitchFamily="-65" charset="-128"/>
              <a:cs typeface="ＭＳ Ｐゴシック" pitchFamily="-65" charset="-128"/>
            </a:endParaRPr>
          </a:p>
          <a:p>
            <a:pPr>
              <a:buNone/>
            </a:pPr>
            <a:endParaRPr lang="en-US" sz="1000" dirty="0" smtClean="0">
              <a:latin typeface="Cambria" pitchFamily="-65" charset="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Contact information</a:t>
            </a:r>
            <a:r>
              <a:rPr lang="en-US" dirty="0" smtClean="0"/>
              <a:t/>
            </a:r>
            <a:br>
              <a:rPr lang="en-US" dirty="0" smtClean="0"/>
            </a:br>
            <a:r>
              <a:rPr lang="en-US" dirty="0" smtClean="0"/>
              <a:t>Gabriele </a:t>
            </a:r>
            <a:r>
              <a:rPr lang="en-US" dirty="0" err="1" smtClean="0"/>
              <a:t>Köhler</a:t>
            </a:r>
            <a:endParaRPr lang="en-US" dirty="0"/>
          </a:p>
        </p:txBody>
      </p:sp>
      <p:sp>
        <p:nvSpPr>
          <p:cNvPr id="3" name="Content Placeholder 2"/>
          <p:cNvSpPr>
            <a:spLocks noGrp="1"/>
          </p:cNvSpPr>
          <p:nvPr>
            <p:ph idx="1"/>
          </p:nvPr>
        </p:nvSpPr>
        <p:spPr/>
        <p:txBody>
          <a:bodyPr>
            <a:noAutofit/>
          </a:bodyPr>
          <a:lstStyle/>
          <a:p>
            <a:pPr>
              <a:buNone/>
            </a:pPr>
            <a:r>
              <a:rPr lang="en-US" sz="2000" dirty="0" smtClean="0">
                <a:hlinkClick r:id="rId2"/>
              </a:rPr>
              <a:t>www.gabrielekoehler.net</a:t>
            </a:r>
            <a:endParaRPr lang="en-US" sz="2000" dirty="0" smtClean="0"/>
          </a:p>
          <a:p>
            <a:pPr>
              <a:buNone/>
            </a:pPr>
            <a:endParaRPr lang="en-US" sz="2000" dirty="0" smtClean="0"/>
          </a:p>
          <a:p>
            <a:pPr>
              <a:buNone/>
            </a:pPr>
            <a:r>
              <a:rPr lang="en-US" sz="2000" dirty="0" smtClean="0">
                <a:hlinkClick r:id="rId3"/>
              </a:rPr>
              <a:t>office@gabrielekoehler.net</a:t>
            </a:r>
            <a:endParaRPr lang="en-US" sz="2000" dirty="0" smtClean="0"/>
          </a:p>
          <a:p>
            <a:pPr>
              <a:buNone/>
            </a:pPr>
            <a:endParaRPr lang="en-US" sz="2000" dirty="0" smtClean="0"/>
          </a:p>
          <a:p>
            <a:pPr>
              <a:buNone/>
            </a:pPr>
            <a:r>
              <a:rPr lang="en-US" sz="2000" dirty="0"/>
              <a:t>Development and Welfare Policy in South Asia</a:t>
            </a:r>
          </a:p>
          <a:p>
            <a:pPr>
              <a:buNone/>
            </a:pPr>
            <a:r>
              <a:rPr lang="en-US" sz="2000" dirty="0"/>
              <a:t>Edited by </a:t>
            </a:r>
            <a:r>
              <a:rPr lang="en-US" sz="2000" dirty="0">
                <a:hlinkClick r:id="rId4"/>
              </a:rPr>
              <a:t>Gabriele Koehler</a:t>
            </a:r>
            <a:r>
              <a:rPr lang="en-US" sz="2000" dirty="0"/>
              <a:t> and </a:t>
            </a:r>
            <a:r>
              <a:rPr lang="en-US" sz="2000" dirty="0">
                <a:hlinkClick r:id="rId5"/>
              </a:rPr>
              <a:t>Deepta Chopra</a:t>
            </a:r>
            <a:r>
              <a:rPr lang="en-GB" sz="2000" dirty="0"/>
              <a:t> </a:t>
            </a:r>
            <a:endParaRPr lang="en-US" sz="2000" dirty="0"/>
          </a:p>
          <a:p>
            <a:pPr>
              <a:buNone/>
            </a:pPr>
            <a:r>
              <a:rPr lang="en-US" sz="2000" dirty="0" err="1" smtClean="0"/>
              <a:t>Routledge</a:t>
            </a:r>
            <a:r>
              <a:rPr lang="en-US" sz="2000" dirty="0" smtClean="0"/>
              <a:t>, February 2014</a:t>
            </a:r>
          </a:p>
          <a:p>
            <a:pPr>
              <a:buNone/>
            </a:pPr>
            <a:r>
              <a:rPr lang="en-GB" sz="2000" u="sng" dirty="0">
                <a:hlinkClick r:id="rId6"/>
              </a:rPr>
              <a:t>http://www.taylorandfrancis.com/catalogs/environment_and_sustainability/1/2/</a:t>
            </a:r>
            <a:endParaRPr lang="en-US" sz="2000" dirty="0"/>
          </a:p>
          <a:p>
            <a:pPr>
              <a:buNone/>
            </a:pP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2262</TotalTime>
  <Words>10178</Words>
  <Application>Microsoft Macintosh PowerPoint</Application>
  <PresentationFormat>On-screen Show (4:3)</PresentationFormat>
  <Paragraphs>827</Paragraphs>
  <Slides>92</Slides>
  <Notes>78</Notes>
  <HiddenSlides>0</HiddenSlides>
  <MMClips>0</MMClips>
  <ScaleCrop>false</ScaleCrop>
  <HeadingPairs>
    <vt:vector size="4" baseType="variant">
      <vt:variant>
        <vt:lpstr>Design Template</vt:lpstr>
      </vt:variant>
      <vt:variant>
        <vt:i4>1</vt:i4>
      </vt:variant>
      <vt:variant>
        <vt:lpstr>Slide Titles</vt:lpstr>
      </vt:variant>
      <vt:variant>
        <vt:i4>92</vt:i4>
      </vt:variant>
    </vt:vector>
  </HeadingPairs>
  <TitlesOfParts>
    <vt:vector size="93" baseType="lpstr">
      <vt:lpstr>Eclipse</vt:lpstr>
      <vt:lpstr>  Equity &amp; development</vt:lpstr>
      <vt:lpstr>Overview: </vt:lpstr>
      <vt:lpstr>I.) Definitions of development   </vt:lpstr>
      <vt:lpstr>Development,    development cooperation</vt:lpstr>
      <vt:lpstr>Slide 5</vt:lpstr>
      <vt:lpstr>Operational definition:  human  development</vt:lpstr>
      <vt:lpstr>Slide 7</vt:lpstr>
      <vt:lpstr>Wellbeing</vt:lpstr>
      <vt:lpstr>Slide 9</vt:lpstr>
      <vt:lpstr>II.) The global political situation - a result of globalisation </vt:lpstr>
      <vt:lpstr>    Globalisation: new economic realities     </vt:lpstr>
      <vt:lpstr>     Changing global dynamics    </vt:lpstr>
      <vt:lpstr>Slide 13</vt:lpstr>
      <vt:lpstr>Slide 14</vt:lpstr>
      <vt:lpstr>BRICS</vt:lpstr>
      <vt:lpstr>  New forms of colonialism     </vt:lpstr>
      <vt:lpstr> Converging concerns  in North and South</vt:lpstr>
      <vt:lpstr>Austerity politics</vt:lpstr>
      <vt:lpstr>Slide 19</vt:lpstr>
      <vt:lpstr>III. The global socio-economic situation   </vt:lpstr>
      <vt:lpstr>Slide 21</vt:lpstr>
      <vt:lpstr>Slide 22</vt:lpstr>
      <vt:lpstr>Global hunger </vt:lpstr>
      <vt:lpstr>Slide 24</vt:lpstr>
      <vt:lpstr>Children under 5:  underweight (2011)</vt:lpstr>
      <vt:lpstr>Causes of under-five deaths in 2008</vt:lpstr>
      <vt:lpstr>Permanent Damage to Health and  Development of Mothers and Children  </vt:lpstr>
      <vt:lpstr>Slide 28</vt:lpstr>
      <vt:lpstr>Primary school net enrolment  /net attendance ratio </vt:lpstr>
      <vt:lpstr>Income poverty </vt:lpstr>
      <vt:lpstr>Slide 31</vt:lpstr>
      <vt:lpstr> Income poverty</vt:lpstr>
      <vt:lpstr>Slide 33</vt:lpstr>
      <vt:lpstr>IV.) Current international  health financing dynamics  </vt:lpstr>
      <vt:lpstr>Slide 35</vt:lpstr>
      <vt:lpstr>Profusion of actors</vt:lpstr>
      <vt:lpstr>Slide 37</vt:lpstr>
      <vt:lpstr>Slide 38</vt:lpstr>
      <vt:lpstr>Exercise I: Inequities in access to health </vt:lpstr>
      <vt:lpstr>V.  Equity – versus social  exclusion, lack of decent, low  social protection coverage    </vt:lpstr>
      <vt:lpstr>Promoting equity, equality and inclusion</vt:lpstr>
      <vt:lpstr>Social exclusion undermining equity  </vt:lpstr>
      <vt:lpstr>Slide 43</vt:lpstr>
      <vt:lpstr>Slide 44</vt:lpstr>
      <vt:lpstr>Slide 45</vt:lpstr>
      <vt:lpstr>Slide 46</vt:lpstr>
      <vt:lpstr>Slide 47</vt:lpstr>
      <vt:lpstr>Myanmar: Socio-economic and regional disparities in skilled attendance at birth delivery </vt:lpstr>
      <vt:lpstr>Lack of decent work</vt:lpstr>
      <vt:lpstr>Child labour</vt:lpstr>
      <vt:lpstr>“Vulnerable” employment</vt:lpstr>
      <vt:lpstr>Working poverty trends</vt:lpstr>
      <vt:lpstr>Working poverty trends</vt:lpstr>
      <vt:lpstr>Social protection in case of unemployment</vt:lpstr>
      <vt:lpstr>Old age pension coverage</vt:lpstr>
      <vt:lpstr>Health protection – legal provision</vt:lpstr>
      <vt:lpstr>Maternity benefits</vt:lpstr>
      <vt:lpstr>Vulnerability, poverty, informality </vt:lpstr>
      <vt:lpstr>Children under 5:  underweight by wealth quintile</vt:lpstr>
      <vt:lpstr>Impact of Social Exclusion </vt:lpstr>
      <vt:lpstr> VI.) Normative positions and  equity    </vt:lpstr>
      <vt:lpstr>Universal Declaration of              Human Rights (UDHR) (1948)</vt:lpstr>
      <vt:lpstr> Universal Declaration of Human Rights</vt:lpstr>
      <vt:lpstr>Covenants (1966)</vt:lpstr>
      <vt:lpstr>Convention on Elimination of  All Forms of Racial Discrimination (CERD) (1969) </vt:lpstr>
      <vt:lpstr>Convention on the Eradication of  All Forms of Discrimination  against Women (CEDAW) (1979)</vt:lpstr>
      <vt:lpstr>The Convention on the  Rights of the Child (CRC) (1989) </vt:lpstr>
      <vt:lpstr>Convention on the Rights of Persons with Disabilities (CRPD) (2006)</vt:lpstr>
      <vt:lpstr>Declaration on the Rights of Indigenous Peoples  (2007) </vt:lpstr>
      <vt:lpstr>Normative frameworks: recent UN trends</vt:lpstr>
      <vt:lpstr>Normative frameworks: recent UN trends</vt:lpstr>
      <vt:lpstr>OHCHR Special Rapporteurs/Independent Experts on human rights</vt:lpstr>
      <vt:lpstr>The “decent work” agenda</vt:lpstr>
      <vt:lpstr>ILO’s two-dimensional strategy  for the extension of social security:  Building comprehensive social security systems</vt:lpstr>
      <vt:lpstr>ILO’s two-dimensional strategy  for the extension of social security:  Building comprehensive social security systems</vt:lpstr>
      <vt:lpstr>  G20 Seoul development consensus action points    </vt:lpstr>
      <vt:lpstr>G20 – Cannes final declaration (2011) </vt:lpstr>
      <vt:lpstr>Slide 78</vt:lpstr>
      <vt:lpstr>      VII.) Outlook: development agenda beyond 2015     </vt:lpstr>
      <vt:lpstr>Slide 80</vt:lpstr>
      <vt:lpstr>Slide 81</vt:lpstr>
      <vt:lpstr> Beyond 2015: re-inventing “development”</vt:lpstr>
      <vt:lpstr>Slide 83</vt:lpstr>
      <vt:lpstr>UN General Assembly session on MDGs September 2013</vt:lpstr>
      <vt:lpstr>SDGs/MDGs beyond 2015: “five transformative shifts”</vt:lpstr>
      <vt:lpstr>Discussions for post 2015</vt:lpstr>
      <vt:lpstr>Visioning a future „development“ policy</vt:lpstr>
      <vt:lpstr>Exercise II: Health policies and inequities </vt:lpstr>
      <vt:lpstr>References/reading suggestions 1: </vt:lpstr>
      <vt:lpstr>References/reading suggestions 2:</vt:lpstr>
      <vt:lpstr>References/reading suggestions 3: </vt:lpstr>
      <vt:lpstr>Contact information Gabriele Köhler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Policy Workshop -Afghanistan</dc:title>
  <dc:creator>annie</dc:creator>
  <cp:lastModifiedBy>gabriele koehler</cp:lastModifiedBy>
  <cp:revision>347</cp:revision>
  <cp:lastPrinted>2010-11-25T13:20:30Z</cp:lastPrinted>
  <dcterms:created xsi:type="dcterms:W3CDTF">2013-10-23T08:32:07Z</dcterms:created>
  <dcterms:modified xsi:type="dcterms:W3CDTF">2013-10-23T08:35:50Z</dcterms:modified>
</cp:coreProperties>
</file>